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Default Extension="rels" ContentType="application/vnd.openxmlformats-package.relationship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slides/slide6.xml" ContentType="application/vnd.openxmlformats-officedocument.presentationml.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notesSlides/notesSlide13.xml" ContentType="application/vnd.openxmlformats-officedocument.presentationml.notes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tags/tag3.xml" ContentType="application/vnd.openxmlformats-officedocument.presentationml.tags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8" r:id="rId3"/>
    <p:sldId id="264" r:id="rId4"/>
    <p:sldId id="259" r:id="rId5"/>
    <p:sldId id="261" r:id="rId6"/>
    <p:sldId id="262" r:id="rId7"/>
    <p:sldId id="265" r:id="rId8"/>
    <p:sldId id="269" r:id="rId9"/>
    <p:sldId id="297" r:id="rId10"/>
    <p:sldId id="298" r:id="rId11"/>
    <p:sldId id="299" r:id="rId12"/>
    <p:sldId id="300" r:id="rId13"/>
    <p:sldId id="301" r:id="rId14"/>
    <p:sldId id="276" r:id="rId15"/>
    <p:sldId id="292" r:id="rId16"/>
    <p:sldId id="309" r:id="rId17"/>
    <p:sldId id="277" r:id="rId18"/>
    <p:sldId id="303" r:id="rId19"/>
    <p:sldId id="280" r:id="rId20"/>
    <p:sldId id="282" r:id="rId21"/>
    <p:sldId id="304" r:id="rId22"/>
    <p:sldId id="283" r:id="rId23"/>
    <p:sldId id="285" r:id="rId24"/>
    <p:sldId id="287" r:id="rId25"/>
    <p:sldId id="305" r:id="rId26"/>
    <p:sldId id="286" r:id="rId27"/>
    <p:sldId id="306" r:id="rId28"/>
    <p:sldId id="291" r:id="rId29"/>
    <p:sldId id="295" r:id="rId30"/>
    <p:sldId id="29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89141" autoAdjust="0"/>
  </p:normalViewPr>
  <p:slideViewPr>
    <p:cSldViewPr snapToGrid="0" snapToObjects="1">
      <p:cViewPr>
        <p:scale>
          <a:sx n="100" d="100"/>
          <a:sy n="100" d="100"/>
        </p:scale>
        <p:origin x="-58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2368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46C30-16E9-C74E-B01F-803BB8BF0072}" type="datetimeFigureOut">
              <a:rPr lang="en-US" smtClean="0"/>
              <a:pPr/>
              <a:t>1/11/11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E73E5-4917-554B-B18E-EE0ECE9D1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A37E7-539D-6147-9315-8E927988BB6E}" type="datetimeFigureOut">
              <a:rPr lang="en-US" smtClean="0"/>
              <a:pPr/>
              <a:t>1/11/11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30D26-CFCC-304E-9DA0-607477EE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353" dirty="0" smtClean="0"/>
              <a:t>Brief overview current paradigm</a:t>
            </a:r>
            <a:r>
              <a:rPr lang="en-US" sz="2353" baseline="0" dirty="0" smtClean="0"/>
              <a:t> of disk-jet coupling</a:t>
            </a:r>
            <a:br>
              <a:rPr lang="en-US" sz="2353" baseline="0" dirty="0" smtClean="0"/>
            </a:br>
            <a:endParaRPr lang="en-US" sz="2353" baseline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353" baseline="0" dirty="0" smtClean="0"/>
              <a:t>Describe JACPOT that will test paradigm</a:t>
            </a:r>
            <a:br>
              <a:rPr lang="en-US" sz="2353" baseline="0" dirty="0" smtClean="0"/>
            </a:br>
            <a:endParaRPr lang="en-US" sz="2353" baseline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353" baseline="0" dirty="0" smtClean="0"/>
              <a:t>Probe similarities and differences to prove necessary and sufficient conditions for launching relativistic jets.</a:t>
            </a:r>
            <a:endParaRPr lang="en-US" sz="2353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</a:t>
            </a:r>
            <a:r>
              <a:rPr lang="en-US" baseline="0" dirty="0" smtClean="0"/>
              <a:t> this presentation, I will give a brief overview of the current paradigm for the disk-jet coupling in stellar-mass compact objects, and then describe the large VLBA project that we are currently undertaking to investigate the similarities and differences between the jets in three different classes of stellar-mass compact objects; black holes, neutron stars and white dwarfs, to probe the necessary and sufficient conditions for the launching of relativistic jets.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indeed,</a:t>
            </a:r>
            <a:r>
              <a:rPr lang="en-US" baseline="0" dirty="0" smtClean="0"/>
              <a:t> high resolution radio imaging have revealed a compact steady jet.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the peak of the hard</a:t>
            </a:r>
            <a:r>
              <a:rPr lang="en-US" baseline="0" dirty="0" smtClean="0"/>
              <a:t> emission, a soft spectral component, which is interpreted as a multicolor disk black body begins ramping up. The source transitions to the soft state. We believe that during this transition, the jet </a:t>
            </a:r>
            <a:r>
              <a:rPr lang="en-US" baseline="0" dirty="0" err="1" smtClean="0"/>
              <a:t>lorentz</a:t>
            </a:r>
            <a:r>
              <a:rPr lang="en-US" baseline="0" dirty="0" smtClean="0"/>
              <a:t> factor increases, and eventually jet </a:t>
            </a:r>
            <a:r>
              <a:rPr lang="en-US" baseline="0" dirty="0" err="1" smtClean="0"/>
              <a:t>ejecta</a:t>
            </a:r>
            <a:r>
              <a:rPr lang="en-US" baseline="0" dirty="0" smtClean="0"/>
              <a:t> are launched.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again, high resolution radio imaging has helped build</a:t>
            </a:r>
            <a:r>
              <a:rPr lang="en-US" baseline="0" dirty="0" smtClean="0"/>
              <a:t> this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this entire picture, has impressively</a:t>
            </a:r>
            <a:r>
              <a:rPr lang="en-US" baseline="0" dirty="0" smtClean="0"/>
              <a:t> </a:t>
            </a:r>
            <a:r>
              <a:rPr lang="en-US" dirty="0" smtClean="0"/>
              <a:t>been built piecemeal. Until</a:t>
            </a:r>
            <a:r>
              <a:rPr lang="en-US" baseline="0" dirty="0" smtClean="0"/>
              <a:t> JACPOT, no experiments had tracked an entire outburst using the power </a:t>
            </a:r>
            <a:r>
              <a:rPr lang="en-US" baseline="0" dirty="0" err="1" smtClean="0"/>
              <a:t>f</a:t>
            </a:r>
            <a:r>
              <a:rPr lang="en-US" baseline="0" dirty="0" smtClean="0"/>
              <a:t> high resolution radio imaging to probe the jet.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 in fact,</a:t>
            </a:r>
            <a:r>
              <a:rPr lang="en-US" baseline="0" dirty="0" smtClean="0"/>
              <a:t> the X-ray state transitions can also be applied to cataclysmic variables, if one plots the fraction of luminosity in a power law versus the total intensity. Radio emission had been detected in both the Atoll NS </a:t>
            </a:r>
            <a:r>
              <a:rPr lang="en-US" baseline="0" dirty="0" err="1" smtClean="0"/>
              <a:t>Aql</a:t>
            </a:r>
            <a:r>
              <a:rPr lang="en-US" baseline="0" dirty="0" smtClean="0"/>
              <a:t> X-1 and the CV SS </a:t>
            </a:r>
            <a:r>
              <a:rPr lang="en-US" baseline="0" dirty="0" err="1" smtClean="0"/>
              <a:t>Cyg</a:t>
            </a:r>
            <a:r>
              <a:rPr lang="en-US" baseline="0" dirty="0" smtClean="0"/>
              <a:t>, but high resolution radio imaging was not available prior to our recent efforts.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not surprising when</a:t>
            </a:r>
            <a:r>
              <a:rPr lang="en-US" baseline="0" dirty="0" smtClean="0"/>
              <a:t> one considers the peak radio luminosities of the sources. </a:t>
            </a:r>
            <a:r>
              <a:rPr lang="en-US" baseline="0" dirty="0" err="1" smtClean="0"/>
              <a:t>JACPOT’s</a:t>
            </a:r>
            <a:r>
              <a:rPr lang="en-US" baseline="0" dirty="0" smtClean="0"/>
              <a:t> goal was to trace the jet behavior and its connection to the accretion disk by observing one BH, one NS, and one CV over an entire outburst with the VLBA.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not surprising when</a:t>
            </a:r>
            <a:r>
              <a:rPr lang="en-US" baseline="0" dirty="0" smtClean="0"/>
              <a:t> one considers the peak radio luminosities of the sources. </a:t>
            </a:r>
            <a:r>
              <a:rPr lang="en-US" baseline="0" dirty="0" err="1" smtClean="0"/>
              <a:t>JACPOT’s</a:t>
            </a:r>
            <a:r>
              <a:rPr lang="en-US" baseline="0" dirty="0" smtClean="0"/>
              <a:t> goal was to trace the jet behavior and its connection to the accretion disk by observing one BH, one NS, and one CV over an entire outburst with the VLBA.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2231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/>
              <a:t>Looking forward,</a:t>
            </a:r>
            <a:r>
              <a:rPr lang="en-US" baseline="0" dirty="0" smtClean="0"/>
              <a:t> the work on quiescent black hole systems and the extension to NS and WD systems will benefit hugely from the extra sensitivity of the EVLA, which I hope to spend some time next year helping to commission.  The huge increase in bandwidth, from 50MHz to 8GHz will lead to a factor 5-20 improvement in sensitivity.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6D07E-4A33-4E81-8E5D-AE6FCDD06CB2}" type="slidenum">
              <a:rPr lang="en-AU" smtClean="0"/>
              <a:pPr/>
              <a:t>30</a:t>
            </a:fld>
            <a:endParaRPr lang="en-A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/>
              <a:t>ACRONYM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/>
              <a:t>People</a:t>
            </a:r>
            <a:r>
              <a:rPr lang="en-US" sz="2000" baseline="0" dirty="0" smtClean="0"/>
              <a:t> in room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baseline="0" dirty="0" smtClean="0"/>
              <a:t>Expertise spans theory and observations, and throughout wavelengths, which is needed to probe physics.</a:t>
            </a:r>
            <a:endParaRPr lang="en-US" sz="20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Following</a:t>
            </a:r>
            <a:r>
              <a:rPr lang="en-US" baseline="0" dirty="0" smtClean="0"/>
              <a:t> modern traditions for large projects, we have created a catchy acronym.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Our team, led by James Miller-Jones, involves a large number of people involved in this project. I have highlighted those whom are sitting in this room.  Our expertise spans both theory and observations across the entire electromagnetic spectrum, enabling us to obtain full multi-wavelength coverage of any outburst, from the radio band through infrared, optical and ultraviolet observations to the X-ray band.  Such an approach is crucial for understanding the physics underlying the accretion/ejection coupling in X-ray binaries.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all of these source, there is a coupling</a:t>
            </a:r>
            <a:r>
              <a:rPr lang="en-US" baseline="0" dirty="0" smtClean="0"/>
              <a:t> between mass inflow, typical in the form of accretion disks, and mass outflow, typically in the form of jets. By studying such disk-jet coupling, we hope to understand the underlying physics of both processes, and the conditions needed for such a coupling.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launching of jets is a seemingly universal astrophysical phenomena: From  </a:t>
            </a:r>
            <a:r>
              <a:rPr lang="en-US" dirty="0" err="1" smtClean="0"/>
              <a:t>opitcal</a:t>
            </a:r>
            <a:r>
              <a:rPr lang="en-US" dirty="0" smtClean="0"/>
              <a:t>/IR observations of </a:t>
            </a:r>
            <a:r>
              <a:rPr lang="en-US" dirty="0" err="1" smtClean="0"/>
              <a:t>protostars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X-ray jets of </a:t>
            </a:r>
            <a:r>
              <a:rPr lang="en-US" dirty="0" err="1" smtClean="0"/>
              <a:t>supermassive</a:t>
            </a:r>
            <a:r>
              <a:rPr lang="en-US" dirty="0" smtClean="0"/>
              <a:t> black holes in active galaxies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Although astrophysical</a:t>
            </a:r>
            <a:r>
              <a:rPr lang="en-US" baseline="0" dirty="0" smtClean="0"/>
              <a:t> </a:t>
            </a:r>
            <a:r>
              <a:rPr lang="en-US" dirty="0" smtClean="0"/>
              <a:t>jet studies were originally begun in active galactic</a:t>
            </a:r>
            <a:r>
              <a:rPr lang="en-US" baseline="0" dirty="0" smtClean="0"/>
              <a:t> nuclei, such massive objects have long timescales. Entire outbursts of AGN activity may last millions of years, with multiple bursts occurring over billions of years. One of the allures of studying X-ray binaries is the graduate student timescale for such lower mass objects.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Single outbursts can take days to months, with</a:t>
            </a:r>
            <a:r>
              <a:rPr lang="en-US" baseline="0" dirty="0" smtClean="0"/>
              <a:t> multiple outbursts on year long timescales.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</a:t>
            </a:r>
            <a:r>
              <a:rPr lang="en-US" baseline="0" dirty="0" smtClean="0"/>
              <a:t> rapid timescales have allowed us to build a paradigm for how disks and jets couple, at least for black hole X-ray binaries.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While most transient</a:t>
            </a:r>
            <a:r>
              <a:rPr lang="en-US" baseline="0" dirty="0" smtClean="0"/>
              <a:t> sources spend most of their time in quiescence, we are interested in their outbursts. Rising from quiescence, </a:t>
            </a:r>
            <a:r>
              <a:rPr lang="en-US" baseline="0" dirty="0" err="1" smtClean="0"/>
              <a:t>XRBs</a:t>
            </a:r>
            <a:r>
              <a:rPr lang="en-US" baseline="0" dirty="0" smtClean="0"/>
              <a:t> are typically in a hard state, which is interpreted as being dominated by power-law emission. Correlations between the radio and X-ray luminosities have led to the picture that the source has a compact, spectrally flat steady jet at this stage.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30D26-CFCC-304E-9DA0-607477EE554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7562" y="6217920"/>
            <a:ext cx="1633238" cy="365125"/>
          </a:xfrm>
          <a:prstGeom prst="rect">
            <a:avLst/>
          </a:prstGeom>
        </p:spPr>
        <p:txBody>
          <a:bodyPr/>
          <a:lstStyle/>
          <a:p>
            <a:fld id="{E6471057-94C4-5149-BD02-A38035653FAB}" type="datetime1">
              <a:rPr lang="en-US" smtClean="0"/>
              <a:pPr/>
              <a:t>1/11/11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17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  <a:prstGeom prst="rect">
            <a:avLst/>
          </a:prstGeom>
        </p:spPr>
        <p:txBody>
          <a:bodyPr/>
          <a:lstStyle/>
          <a:p>
            <a:fld id="{67ED7545-7FA7-D84F-8624-3EA3434F7C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rolg_uvastk_sc.fh.tif                                          00033A04Macintosh HD                   B5E539BA: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5715000"/>
            <a:ext cx="1457924" cy="9144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7562" y="6217920"/>
            <a:ext cx="1633238" cy="365125"/>
          </a:xfrm>
          <a:prstGeom prst="rect">
            <a:avLst/>
          </a:prstGeom>
        </p:spPr>
        <p:txBody>
          <a:bodyPr/>
          <a:lstStyle/>
          <a:p>
            <a:fld id="{DF1BF689-505D-6443-BAA7-6BA2CFB8A7A5}" type="datetime1">
              <a:rPr lang="en-US" smtClean="0"/>
              <a:pPr/>
              <a:t>1/11/11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17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  <a:prstGeom prst="rect">
            <a:avLst/>
          </a:prstGeom>
        </p:spPr>
        <p:txBody>
          <a:bodyPr/>
          <a:lstStyle/>
          <a:p>
            <a:fld id="{67ED7545-7FA7-D84F-8624-3EA3434F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7562" y="6217920"/>
            <a:ext cx="1633238" cy="365125"/>
          </a:xfrm>
          <a:prstGeom prst="rect">
            <a:avLst/>
          </a:prstGeom>
        </p:spPr>
        <p:txBody>
          <a:bodyPr/>
          <a:lstStyle/>
          <a:p>
            <a:fld id="{2E71A23A-2DF7-7341-8956-B92D5812EE18}" type="datetime1">
              <a:rPr lang="en-US" smtClean="0"/>
              <a:pPr/>
              <a:t>1/11/11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17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  <a:prstGeom prst="rect">
            <a:avLst/>
          </a:prstGeom>
        </p:spPr>
        <p:txBody>
          <a:bodyPr/>
          <a:lstStyle/>
          <a:p>
            <a:fld id="{67ED7545-7FA7-D84F-8624-3EA3434F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7562" y="6217920"/>
            <a:ext cx="1633238" cy="365125"/>
          </a:xfrm>
          <a:prstGeom prst="rect">
            <a:avLst/>
          </a:prstGeom>
        </p:spPr>
        <p:txBody>
          <a:bodyPr/>
          <a:lstStyle/>
          <a:p>
            <a:fld id="{69173EBA-D5FF-1B49-9AE4-4BA777E99283}" type="datetime1">
              <a:rPr lang="en-US" smtClean="0"/>
              <a:pPr/>
              <a:t>1/11/11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17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  <a:prstGeom prst="rect">
            <a:avLst/>
          </a:prstGeom>
        </p:spPr>
        <p:txBody>
          <a:bodyPr/>
          <a:lstStyle/>
          <a:p>
            <a:fld id="{67ED7545-7FA7-D84F-8624-3EA3434F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7562" y="6217920"/>
            <a:ext cx="1633238" cy="365125"/>
          </a:xfrm>
          <a:prstGeom prst="rect">
            <a:avLst/>
          </a:prstGeom>
        </p:spPr>
        <p:txBody>
          <a:bodyPr/>
          <a:lstStyle/>
          <a:p>
            <a:fld id="{005C6255-700C-DC4D-A06E-16EDC9834DC2}" type="datetime1">
              <a:rPr lang="en-US" smtClean="0"/>
              <a:pPr/>
              <a:t>1/11/11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17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  <a:prstGeom prst="rect">
            <a:avLst/>
          </a:prstGeom>
        </p:spPr>
        <p:txBody>
          <a:bodyPr/>
          <a:lstStyle/>
          <a:p>
            <a:fld id="{67ED7545-7FA7-D84F-8624-3EA3434F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7562" y="6217920"/>
            <a:ext cx="1633238" cy="365125"/>
          </a:xfrm>
          <a:prstGeom prst="rect">
            <a:avLst/>
          </a:prstGeom>
        </p:spPr>
        <p:txBody>
          <a:bodyPr/>
          <a:lstStyle/>
          <a:p>
            <a:fld id="{A31E9919-FF6F-AC43-AF56-9B314E8562C9}" type="datetime1">
              <a:rPr lang="en-US" smtClean="0"/>
              <a:pPr/>
              <a:t>1/11/11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17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  <a:prstGeom prst="rect">
            <a:avLst/>
          </a:prstGeom>
        </p:spPr>
        <p:txBody>
          <a:bodyPr/>
          <a:lstStyle/>
          <a:p>
            <a:fld id="{67ED7545-7FA7-D84F-8624-3EA3434F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57562" y="6217920"/>
            <a:ext cx="1633238" cy="365125"/>
          </a:xfrm>
          <a:prstGeom prst="rect">
            <a:avLst/>
          </a:prstGeom>
        </p:spPr>
        <p:txBody>
          <a:bodyPr/>
          <a:lstStyle/>
          <a:p>
            <a:fld id="{C8033605-FC85-AC48-B9F1-31D2577615E1}" type="datetime1">
              <a:rPr lang="en-US" smtClean="0"/>
              <a:pPr/>
              <a:t>1/11/11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17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  <a:prstGeom prst="rect">
            <a:avLst/>
          </a:prstGeom>
        </p:spPr>
        <p:txBody>
          <a:bodyPr/>
          <a:lstStyle/>
          <a:p>
            <a:fld id="{67ED7545-7FA7-D84F-8624-3EA3434F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7562" y="6217920"/>
            <a:ext cx="1633238" cy="365125"/>
          </a:xfrm>
          <a:prstGeom prst="rect">
            <a:avLst/>
          </a:prstGeom>
        </p:spPr>
        <p:txBody>
          <a:bodyPr/>
          <a:lstStyle/>
          <a:p>
            <a:fld id="{A27B8DF3-8D9A-D44C-ACA4-CCA74C9C34C3}" type="datetime1">
              <a:rPr lang="en-US" smtClean="0"/>
              <a:pPr/>
              <a:t>1/11/11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17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  <a:prstGeom prst="rect">
            <a:avLst/>
          </a:prstGeom>
        </p:spPr>
        <p:txBody>
          <a:bodyPr/>
          <a:lstStyle/>
          <a:p>
            <a:fld id="{67ED7545-7FA7-D84F-8624-3EA3434F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57562" y="6217920"/>
            <a:ext cx="1633238" cy="365125"/>
          </a:xfrm>
          <a:prstGeom prst="rect">
            <a:avLst/>
          </a:prstGeom>
        </p:spPr>
        <p:txBody>
          <a:bodyPr/>
          <a:lstStyle/>
          <a:p>
            <a:fld id="{17DC6460-9450-DB4F-A8E5-5F2472749456}" type="datetime1">
              <a:rPr lang="en-US" smtClean="0"/>
              <a:pPr/>
              <a:t>1/11/11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17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  <a:prstGeom prst="rect">
            <a:avLst/>
          </a:prstGeom>
        </p:spPr>
        <p:txBody>
          <a:bodyPr/>
          <a:lstStyle/>
          <a:p>
            <a:fld id="{67ED7545-7FA7-D84F-8624-3EA3434F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7562" y="6217920"/>
            <a:ext cx="1633238" cy="365125"/>
          </a:xfrm>
          <a:prstGeom prst="rect">
            <a:avLst/>
          </a:prstGeom>
        </p:spPr>
        <p:txBody>
          <a:bodyPr/>
          <a:lstStyle/>
          <a:p>
            <a:fld id="{44B63266-16AF-E34E-81C2-0C86B2E7DABA}" type="datetime1">
              <a:rPr lang="en-US" smtClean="0"/>
              <a:pPr/>
              <a:t>1/11/11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17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  <a:prstGeom prst="rect">
            <a:avLst/>
          </a:prstGeom>
        </p:spPr>
        <p:txBody>
          <a:bodyPr/>
          <a:lstStyle/>
          <a:p>
            <a:fld id="{67ED7545-7FA7-D84F-8624-3EA3434F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7562" y="6217920"/>
            <a:ext cx="1633238" cy="365125"/>
          </a:xfrm>
          <a:prstGeom prst="rect">
            <a:avLst/>
          </a:prstGeom>
        </p:spPr>
        <p:txBody>
          <a:bodyPr/>
          <a:lstStyle/>
          <a:p>
            <a:fld id="{AD37E329-E5ED-FA44-A7F0-7253BB6D79C6}" type="datetime1">
              <a:rPr lang="en-US" smtClean="0"/>
              <a:pPr/>
              <a:t>1/11/11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17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  <a:prstGeom prst="rect">
            <a:avLst/>
          </a:prstGeom>
        </p:spPr>
        <p:txBody>
          <a:bodyPr/>
          <a:lstStyle/>
          <a:p>
            <a:fld id="{67ED7545-7FA7-D84F-8624-3EA3434F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600199"/>
            <a:ext cx="8686800" cy="4526280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rolg_uvastk_sc.fh.tif                                          00033A04Macintosh HD                   B5E539BA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07519" y="6400800"/>
            <a:ext cx="728962" cy="457200"/>
          </a:xfrm>
          <a:prstGeom prst="rect">
            <a:avLst/>
          </a:prstGeom>
          <a:noFill/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1.gif"/><Relationship Id="rId5" Type="http://schemas.openxmlformats.org/officeDocument/2006/relationships/image" Target="../media/image13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1.gif"/><Relationship Id="rId5" Type="http://schemas.openxmlformats.org/officeDocument/2006/relationships/image" Target="../media/image14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1.gif"/><Relationship Id="rId5" Type="http://schemas.openxmlformats.org/officeDocument/2006/relationships/image" Target="../media/image15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1.gi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1.gi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1.gif"/><Relationship Id="rId5" Type="http://schemas.openxmlformats.org/officeDocument/2006/relationships/image" Target="../media/image1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719272"/>
            <a:ext cx="8686800" cy="1754327"/>
          </a:xfrm>
        </p:spPr>
        <p:txBody>
          <a:bodyPr wrap="none">
            <a:noAutofit/>
          </a:bodyPr>
          <a:lstStyle/>
          <a:p>
            <a:pPr algn="l"/>
            <a:r>
              <a:rPr lang="en-US" b="1" dirty="0" smtClean="0"/>
              <a:t>Hitting the JACPOT: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Testing Accretion Disk – Radio Jet Coupling</a:t>
            </a:r>
            <a:br>
              <a:rPr lang="en-US" sz="3200" b="1" dirty="0" smtClean="0"/>
            </a:br>
            <a:r>
              <a:rPr lang="en-US" sz="3200" b="1" dirty="0" smtClean="0"/>
              <a:t>Over Entire Outbursts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97400"/>
            <a:ext cx="8686800" cy="1077218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Gregory R. Sivakoff</a:t>
            </a:r>
            <a:br>
              <a:rPr lang="en-US" b="1" dirty="0" smtClean="0"/>
            </a:br>
            <a:r>
              <a:rPr lang="en-US" b="1" dirty="0" smtClean="0"/>
              <a:t>on behalf of the JACPOT XRB collaboration</a:t>
            </a:r>
            <a:endParaRPr lang="en-US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3358723" y="228600"/>
            <a:ext cx="2419560" cy="2560320"/>
            <a:chOff x="3358723" y="228600"/>
            <a:chExt cx="2419560" cy="256032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8723" y="228600"/>
              <a:ext cx="2419560" cy="256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3801626" y="557953"/>
              <a:ext cx="1719612" cy="400110"/>
            </a:xfrm>
            <a:prstGeom prst="rect">
              <a:avLst/>
            </a:prstGeom>
            <a:solidFill>
              <a:srgbClr val="000000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2009 Jun 5</a:t>
              </a:r>
              <a:endParaRPr lang="en-US" sz="20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400800" y="228600"/>
            <a:ext cx="2426970" cy="2560320"/>
            <a:chOff x="6400800" y="228600"/>
            <a:chExt cx="2426970" cy="2560320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00800" y="228600"/>
              <a:ext cx="2426970" cy="256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6846676" y="517101"/>
              <a:ext cx="1719612" cy="400110"/>
            </a:xfrm>
            <a:prstGeom prst="rect">
              <a:avLst/>
            </a:prstGeom>
            <a:solidFill>
              <a:srgbClr val="000000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2009 Jun 6</a:t>
              </a:r>
              <a:endParaRPr lang="en-US" sz="20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4510" y="228600"/>
            <a:ext cx="2392666" cy="2560320"/>
            <a:chOff x="713110" y="228600"/>
            <a:chExt cx="2392666" cy="256032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129"/>
            <a:stretch>
              <a:fillRect/>
            </a:stretch>
          </p:blipFill>
          <p:spPr bwMode="auto">
            <a:xfrm>
              <a:off x="713110" y="228600"/>
              <a:ext cx="2392666" cy="256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1126127" y="517101"/>
              <a:ext cx="1719612" cy="40011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2009 May 28</a:t>
              </a:r>
              <a:endParaRPr lang="en-US" sz="20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D7545-7FA7-D84F-8624-3EA3434F7C6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87368" y="6355080"/>
            <a:ext cx="4732741" cy="276999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Web: http://</a:t>
            </a:r>
            <a:r>
              <a:rPr lang="en-US" b="1" dirty="0" err="1" smtClean="0">
                <a:solidFill>
                  <a:schemeClr val="accent6"/>
                </a:solidFill>
              </a:rPr>
              <a:t>www.astro.virginia.edu/xrb_jets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 descr="bh_turtle.gif"/>
          <p:cNvPicPr>
            <a:picLocks noGrp="1" noChangeAspect="1"/>
          </p:cNvPicPr>
          <p:nvPr>
            <p:ph idx="1"/>
          </p:nvPr>
        </p:nvPicPr>
        <p:blipFill>
          <a:blip r:embed="rId4"/>
          <a:srcRect t="5775"/>
          <a:stretch>
            <a:fillRect/>
          </a:stretch>
        </p:blipFill>
        <p:spPr bwMode="auto">
          <a:xfrm>
            <a:off x="1390438" y="914400"/>
            <a:ext cx="6363124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505033" y="3786382"/>
            <a:ext cx="5514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b="1" dirty="0" smtClean="0">
                <a:solidFill>
                  <a:srgbClr val="F79646"/>
                </a:solidFill>
              </a:rPr>
              <a:t>Faint</a:t>
            </a:r>
            <a:endParaRPr lang="en-US" b="1" dirty="0">
              <a:solidFill>
                <a:srgbClr val="F79646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1887028" y="2769114"/>
            <a:ext cx="2588533" cy="1588"/>
          </a:xfrm>
          <a:prstGeom prst="straightConnector1">
            <a:avLst/>
          </a:prstGeom>
          <a:ln w="4445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286000" y="927768"/>
            <a:ext cx="4572000" cy="194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8600" y="228600"/>
            <a:ext cx="8686800" cy="67710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rgbClr val="F79646"/>
                </a:solidFill>
              </a:rPr>
              <a:t>The Disk-Jet Coupling </a:t>
            </a:r>
            <a:r>
              <a:rPr lang="en-US" sz="4400" b="1" dirty="0" smtClean="0">
                <a:solidFill>
                  <a:srgbClr val="F79646"/>
                </a:solidFill>
                <a:latin typeface="+mj-lt"/>
              </a:rPr>
              <a:t>Paradigm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3217806" y="1023485"/>
            <a:ext cx="2814694" cy="1"/>
          </a:xfrm>
          <a:prstGeom prst="straightConnector1">
            <a:avLst/>
          </a:prstGeom>
          <a:ln w="4445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67854" y="920850"/>
            <a:ext cx="1516091" cy="549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79646"/>
                </a:solidFill>
              </a:rPr>
              <a:t>Power-law Dominated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1567" y="920850"/>
            <a:ext cx="1291637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79646"/>
                </a:solidFill>
              </a:rPr>
              <a:t>Disk</a:t>
            </a:r>
            <a:br>
              <a:rPr lang="en-US" b="1" dirty="0" smtClean="0">
                <a:solidFill>
                  <a:srgbClr val="F79646"/>
                </a:solidFill>
              </a:rPr>
            </a:br>
            <a:r>
              <a:rPr lang="en-US" b="1" dirty="0" smtClean="0">
                <a:solidFill>
                  <a:srgbClr val="F79646"/>
                </a:solidFill>
              </a:rPr>
              <a:t>Dominated</a:t>
            </a:r>
            <a:endParaRPr lang="en-US" b="1" dirty="0">
              <a:solidFill>
                <a:srgbClr val="F79646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504690" y="1854200"/>
            <a:ext cx="930431" cy="229394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3244321" y="3343967"/>
            <a:ext cx="3504405" cy="98366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grs1915c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741211"/>
            <a:ext cx="4276090" cy="40805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10855" y="6126480"/>
            <a:ext cx="552229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R. Fender et al. (2004) &amp; V. </a:t>
            </a:r>
            <a:r>
              <a:rPr lang="en-US" sz="1600" b="1" dirty="0" err="1" smtClean="0">
                <a:solidFill>
                  <a:schemeClr val="bg2"/>
                </a:solidFill>
              </a:rPr>
              <a:t>Dhawan</a:t>
            </a:r>
            <a:r>
              <a:rPr lang="en-US" sz="1600" b="1" dirty="0" smtClean="0">
                <a:solidFill>
                  <a:schemeClr val="bg2"/>
                </a:solidFill>
              </a:rPr>
              <a:t> et al. (2010)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9866" y="1463208"/>
            <a:ext cx="914400" cy="2834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b="1" dirty="0" smtClean="0">
                <a:solidFill>
                  <a:srgbClr val="F79646"/>
                </a:solidFill>
              </a:rPr>
              <a:t>Bright</a:t>
            </a:r>
            <a:endParaRPr lang="en-US" b="1" dirty="0">
              <a:solidFill>
                <a:srgbClr val="F79646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2753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 descr="bh_turtle.gif"/>
          <p:cNvPicPr>
            <a:picLocks noGrp="1" noChangeAspect="1"/>
          </p:cNvPicPr>
          <p:nvPr>
            <p:ph idx="1"/>
          </p:nvPr>
        </p:nvPicPr>
        <p:blipFill>
          <a:blip r:embed="rId4"/>
          <a:srcRect t="5775"/>
          <a:stretch>
            <a:fillRect/>
          </a:stretch>
        </p:blipFill>
        <p:spPr bwMode="auto">
          <a:xfrm>
            <a:off x="1390438" y="914400"/>
            <a:ext cx="6363124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19866" y="1463208"/>
            <a:ext cx="914400" cy="2834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b="1" dirty="0" smtClean="0">
                <a:solidFill>
                  <a:srgbClr val="F79646"/>
                </a:solidFill>
              </a:rPr>
              <a:t>Bright</a:t>
            </a:r>
            <a:endParaRPr lang="en-US" b="1" dirty="0">
              <a:solidFill>
                <a:srgbClr val="F79646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1887028" y="2769114"/>
            <a:ext cx="2588533" cy="1588"/>
          </a:xfrm>
          <a:prstGeom prst="straightConnector1">
            <a:avLst/>
          </a:prstGeom>
          <a:ln w="4445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286000" y="927768"/>
            <a:ext cx="4572000" cy="194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8600" y="228600"/>
            <a:ext cx="8686800" cy="67710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rgbClr val="F79646"/>
                </a:solidFill>
              </a:rPr>
              <a:t>The Disk-Jet Coupling </a:t>
            </a:r>
            <a:r>
              <a:rPr lang="en-US" sz="4400" b="1" dirty="0" smtClean="0">
                <a:solidFill>
                  <a:srgbClr val="F79646"/>
                </a:solidFill>
                <a:latin typeface="+mj-lt"/>
              </a:rPr>
              <a:t>Paradigm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3217806" y="1023485"/>
            <a:ext cx="2814694" cy="1"/>
          </a:xfrm>
          <a:prstGeom prst="straightConnector1">
            <a:avLst/>
          </a:prstGeom>
          <a:ln w="4445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67854" y="920850"/>
            <a:ext cx="1516091" cy="549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79646"/>
                </a:solidFill>
              </a:rPr>
              <a:t>Power-law Dominated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1567" y="920850"/>
            <a:ext cx="1291637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79646"/>
                </a:solidFill>
              </a:rPr>
              <a:t>Disk</a:t>
            </a:r>
            <a:br>
              <a:rPr lang="en-US" b="1" dirty="0" smtClean="0">
                <a:solidFill>
                  <a:srgbClr val="F79646"/>
                </a:solidFill>
              </a:rPr>
            </a:br>
            <a:r>
              <a:rPr lang="en-US" b="1" dirty="0" smtClean="0">
                <a:solidFill>
                  <a:srgbClr val="F79646"/>
                </a:solidFill>
              </a:rPr>
              <a:t>Dominated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700000">
            <a:off x="1292088" y="2290776"/>
            <a:ext cx="1142999" cy="67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2700000">
            <a:off x="818938" y="2808351"/>
            <a:ext cx="1142999" cy="67238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bhdisk_blondi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70407"/>
              </a:clrFrom>
              <a:clrTo>
                <a:srgbClr val="0704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00000">
            <a:off x="54342" y="1946299"/>
            <a:ext cx="2991830" cy="228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505033" y="3786382"/>
            <a:ext cx="5514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b="1" dirty="0" smtClean="0">
                <a:solidFill>
                  <a:srgbClr val="F79646"/>
                </a:solidFill>
              </a:rPr>
              <a:t>Faint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10855" y="6126480"/>
            <a:ext cx="552229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R. Fender et al. (2004) and M. Owen &amp; J. </a:t>
            </a:r>
            <a:r>
              <a:rPr lang="en-US" sz="1600" b="1" dirty="0" err="1" smtClean="0">
                <a:solidFill>
                  <a:schemeClr val="bg2"/>
                </a:solidFill>
              </a:rPr>
              <a:t>Blondin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2753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 descr="bh_turtle.gif"/>
          <p:cNvPicPr>
            <a:picLocks noGrp="1" noChangeAspect="1"/>
          </p:cNvPicPr>
          <p:nvPr>
            <p:ph idx="1"/>
          </p:nvPr>
        </p:nvPicPr>
        <p:blipFill>
          <a:blip r:embed="rId4"/>
          <a:srcRect t="5775"/>
          <a:stretch>
            <a:fillRect/>
          </a:stretch>
        </p:blipFill>
        <p:spPr bwMode="auto">
          <a:xfrm>
            <a:off x="1390438" y="914400"/>
            <a:ext cx="6363124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19866" y="1463208"/>
            <a:ext cx="914400" cy="2834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b="1" dirty="0" smtClean="0">
                <a:solidFill>
                  <a:srgbClr val="F79646"/>
                </a:solidFill>
              </a:rPr>
              <a:t>Bright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5033" y="3786382"/>
            <a:ext cx="5514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b="1" dirty="0" smtClean="0">
                <a:solidFill>
                  <a:srgbClr val="F79646"/>
                </a:solidFill>
              </a:rPr>
              <a:t>Faint</a:t>
            </a:r>
            <a:endParaRPr lang="en-US" b="1" dirty="0">
              <a:solidFill>
                <a:srgbClr val="F79646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1887028" y="2769114"/>
            <a:ext cx="2588533" cy="1588"/>
          </a:xfrm>
          <a:prstGeom prst="straightConnector1">
            <a:avLst/>
          </a:prstGeom>
          <a:ln w="4445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286000" y="927768"/>
            <a:ext cx="4572000" cy="194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8600" y="228600"/>
            <a:ext cx="8686800" cy="67710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rgbClr val="F79646"/>
                </a:solidFill>
              </a:rPr>
              <a:t>The Disk-Jet Coupling </a:t>
            </a:r>
            <a:r>
              <a:rPr lang="en-US" sz="4400" b="1" dirty="0" smtClean="0">
                <a:solidFill>
                  <a:srgbClr val="F79646"/>
                </a:solidFill>
                <a:latin typeface="+mj-lt"/>
              </a:rPr>
              <a:t>Paradigm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3217806" y="1023485"/>
            <a:ext cx="2814694" cy="1"/>
          </a:xfrm>
          <a:prstGeom prst="straightConnector1">
            <a:avLst/>
          </a:prstGeom>
          <a:ln w="4445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51567" y="920850"/>
            <a:ext cx="1291637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79646"/>
                </a:solidFill>
              </a:rPr>
              <a:t>Disk</a:t>
            </a:r>
            <a:br>
              <a:rPr lang="en-US" b="1" dirty="0" smtClean="0">
                <a:solidFill>
                  <a:srgbClr val="F79646"/>
                </a:solidFill>
              </a:rPr>
            </a:br>
            <a:r>
              <a:rPr lang="en-US" b="1" dirty="0" smtClean="0">
                <a:solidFill>
                  <a:srgbClr val="F79646"/>
                </a:solidFill>
              </a:rPr>
              <a:t>Dominated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1632" y="1556172"/>
            <a:ext cx="1480267" cy="2037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578600" y="1023484"/>
            <a:ext cx="1142999" cy="67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67854" y="920850"/>
            <a:ext cx="1516091" cy="549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79646"/>
                </a:solidFill>
              </a:rPr>
              <a:t>Power-law Dominated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78055" y="2519376"/>
            <a:ext cx="652945" cy="67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053745" y="3302712"/>
            <a:ext cx="381000" cy="380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rot="16200000" flipV="1">
            <a:off x="3123481" y="2910121"/>
            <a:ext cx="3402496" cy="1597662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 flipV="1">
            <a:off x="4025900" y="1746672"/>
            <a:ext cx="1597660" cy="261032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grs1915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560" y="1573276"/>
            <a:ext cx="3287347" cy="404164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0" y="6126480"/>
            <a:ext cx="9144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R. Fender et al. (2004), F. Mirabel &amp; L. Rodriguez (1994), and R. Fender et al. (1999)</a:t>
            </a:r>
          </a:p>
          <a:p>
            <a:pPr algn="ctr"/>
            <a:endParaRPr lang="en-US" sz="1600" b="1" dirty="0">
              <a:solidFill>
                <a:schemeClr val="bg2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275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 descr="bh_turtle.gif"/>
          <p:cNvPicPr>
            <a:picLocks noGrp="1" noChangeAspect="1"/>
          </p:cNvPicPr>
          <p:nvPr>
            <p:ph idx="1"/>
          </p:nvPr>
        </p:nvPicPr>
        <p:blipFill>
          <a:blip r:embed="rId4"/>
          <a:srcRect t="5775"/>
          <a:stretch>
            <a:fillRect/>
          </a:stretch>
        </p:blipFill>
        <p:spPr bwMode="auto">
          <a:xfrm>
            <a:off x="1390438" y="914400"/>
            <a:ext cx="6363124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R. Fender et al. (2004)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9866" y="1463208"/>
            <a:ext cx="914400" cy="2834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b="1" dirty="0" smtClean="0">
                <a:solidFill>
                  <a:srgbClr val="F79646"/>
                </a:solidFill>
              </a:rPr>
              <a:t>Bright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5033" y="3786382"/>
            <a:ext cx="5514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b="1" dirty="0" smtClean="0">
                <a:solidFill>
                  <a:srgbClr val="F79646"/>
                </a:solidFill>
              </a:rPr>
              <a:t>Faint</a:t>
            </a:r>
            <a:endParaRPr lang="en-US" b="1" dirty="0">
              <a:solidFill>
                <a:srgbClr val="F79646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1887028" y="2769114"/>
            <a:ext cx="2588533" cy="1588"/>
          </a:xfrm>
          <a:prstGeom prst="straightConnector1">
            <a:avLst/>
          </a:prstGeom>
          <a:ln w="4445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286000" y="927768"/>
            <a:ext cx="4572000" cy="194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8600" y="228600"/>
            <a:ext cx="8686800" cy="67710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rgbClr val="F79646"/>
                </a:solidFill>
              </a:rPr>
              <a:t>The Disk-Jet Coupling </a:t>
            </a:r>
            <a:r>
              <a:rPr lang="en-US" sz="4400" b="1" dirty="0" smtClean="0">
                <a:solidFill>
                  <a:srgbClr val="F79646"/>
                </a:solidFill>
                <a:latin typeface="+mj-lt"/>
              </a:rPr>
              <a:t>Paradigm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3217806" y="1023485"/>
            <a:ext cx="2814694" cy="1"/>
          </a:xfrm>
          <a:prstGeom prst="straightConnector1">
            <a:avLst/>
          </a:prstGeom>
          <a:ln w="4445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67854" y="920850"/>
            <a:ext cx="1516091" cy="549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79646"/>
                </a:solidFill>
              </a:rPr>
              <a:t>Power-law Dominated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1567" y="920850"/>
            <a:ext cx="1291637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79646"/>
                </a:solidFill>
              </a:rPr>
              <a:t>Disk</a:t>
            </a:r>
            <a:br>
              <a:rPr lang="en-US" b="1" dirty="0" smtClean="0">
                <a:solidFill>
                  <a:srgbClr val="F79646"/>
                </a:solidFill>
              </a:rPr>
            </a:br>
            <a:r>
              <a:rPr lang="en-US" b="1" dirty="0" smtClean="0">
                <a:solidFill>
                  <a:srgbClr val="F79646"/>
                </a:solidFill>
              </a:rPr>
              <a:t>Dominated</a:t>
            </a:r>
            <a:endParaRPr lang="en-US" b="1" dirty="0">
              <a:solidFill>
                <a:srgbClr val="F79646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2753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Koerding_2008_F1.jpe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83892" y="1600199"/>
            <a:ext cx="6576216" cy="4526280"/>
          </a:xfrm>
        </p:spPr>
      </p:pic>
      <p:sp>
        <p:nvSpPr>
          <p:cNvPr id="6" name="TextBox 5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E. </a:t>
            </a:r>
            <a:r>
              <a:rPr lang="en-US" sz="1600" b="1" dirty="0" err="1" smtClean="0">
                <a:solidFill>
                  <a:schemeClr val="bg2"/>
                </a:solidFill>
              </a:rPr>
              <a:t>Koerding</a:t>
            </a:r>
            <a:r>
              <a:rPr lang="en-US" sz="1600" b="1" dirty="0" smtClean="0">
                <a:solidFill>
                  <a:schemeClr val="bg2"/>
                </a:solidFill>
              </a:rPr>
              <a:t> et al. (2008)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-150" dirty="0" smtClean="0"/>
              <a:t>Extending Disk-Jet Coupling</a:t>
            </a:r>
            <a:br>
              <a:rPr lang="en-US" spc="-150" dirty="0" smtClean="0"/>
            </a:br>
            <a:r>
              <a:rPr lang="en-US" spc="-150" dirty="0" smtClean="0"/>
              <a:t>To Neutron Stars &amp; White Dwarfs</a:t>
            </a:r>
            <a:endParaRPr lang="en-US" spc="-15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Koerding_2008_F1.jpe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83892" y="1600199"/>
            <a:ext cx="6576216" cy="4526280"/>
          </a:xfrm>
        </p:spPr>
      </p:pic>
      <p:sp>
        <p:nvSpPr>
          <p:cNvPr id="6" name="TextBox 5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E. </a:t>
            </a:r>
            <a:r>
              <a:rPr lang="en-US" sz="1600" b="1" dirty="0" err="1" smtClean="0">
                <a:solidFill>
                  <a:schemeClr val="bg2"/>
                </a:solidFill>
              </a:rPr>
              <a:t>Koerding</a:t>
            </a:r>
            <a:r>
              <a:rPr lang="en-US" sz="1600" b="1" dirty="0" smtClean="0">
                <a:solidFill>
                  <a:schemeClr val="bg2"/>
                </a:solidFill>
              </a:rPr>
              <a:t> et al. (2008)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166" y="4724400"/>
            <a:ext cx="92343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79646"/>
                </a:solidFill>
              </a:rPr>
              <a:t>f</a:t>
            </a:r>
            <a:r>
              <a:rPr lang="en-US" sz="2400" b="1" baseline="-25000" dirty="0" smtClean="0">
                <a:solidFill>
                  <a:srgbClr val="F79646"/>
                </a:solidFill>
              </a:rPr>
              <a:t>8GHz,pk</a:t>
            </a:r>
            <a:endParaRPr lang="en-US" sz="2400" b="1" dirty="0">
              <a:solidFill>
                <a:srgbClr val="F7964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7703" y="4724400"/>
            <a:ext cx="1231106" cy="73866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79646"/>
                </a:solidFill>
              </a:rPr>
              <a:t>~10 </a:t>
            </a:r>
            <a:r>
              <a:rPr lang="en-US" sz="2400" b="1" dirty="0" err="1" smtClean="0">
                <a:solidFill>
                  <a:srgbClr val="F79646"/>
                </a:solidFill>
              </a:rPr>
              <a:t>mJy</a:t>
            </a:r>
            <a:r>
              <a:rPr lang="en-US" sz="2400" b="1" dirty="0" smtClean="0">
                <a:solidFill>
                  <a:srgbClr val="F79646"/>
                </a:solidFill>
              </a:rPr>
              <a:t/>
            </a:r>
            <a:br>
              <a:rPr lang="en-US" sz="2400" b="1" dirty="0" smtClean="0">
                <a:solidFill>
                  <a:srgbClr val="F79646"/>
                </a:solidFill>
              </a:rPr>
            </a:br>
            <a:r>
              <a:rPr lang="en-US" sz="2400" b="1" dirty="0" smtClean="0">
                <a:solidFill>
                  <a:srgbClr val="F79646"/>
                </a:solidFill>
              </a:rPr>
              <a:t>@ 8 </a:t>
            </a:r>
            <a:r>
              <a:rPr lang="en-US" sz="2400" b="1" dirty="0" err="1" smtClean="0">
                <a:solidFill>
                  <a:srgbClr val="F79646"/>
                </a:solidFill>
              </a:rPr>
              <a:t>kpc</a:t>
            </a:r>
            <a:r>
              <a:rPr lang="en-US" sz="2400" b="1" dirty="0" smtClean="0">
                <a:solidFill>
                  <a:srgbClr val="F79646"/>
                </a:solidFill>
              </a:rPr>
              <a:t> </a:t>
            </a:r>
            <a:endParaRPr lang="en-US" sz="2400" b="1" dirty="0">
              <a:solidFill>
                <a:srgbClr val="F7964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219" y="4724400"/>
            <a:ext cx="1320874" cy="73866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79646"/>
                </a:solidFill>
              </a:rPr>
              <a:t>~0.7 </a:t>
            </a:r>
            <a:r>
              <a:rPr lang="en-US" sz="2400" b="1" dirty="0" err="1" smtClean="0">
                <a:solidFill>
                  <a:srgbClr val="F79646"/>
                </a:solidFill>
              </a:rPr>
              <a:t>mJy</a:t>
            </a:r>
            <a:r>
              <a:rPr lang="en-US" sz="2400" b="1" dirty="0" smtClean="0">
                <a:solidFill>
                  <a:srgbClr val="F79646"/>
                </a:solidFill>
              </a:rPr>
              <a:t/>
            </a:r>
            <a:br>
              <a:rPr lang="en-US" sz="2400" b="1" dirty="0" smtClean="0">
                <a:solidFill>
                  <a:srgbClr val="F79646"/>
                </a:solidFill>
              </a:rPr>
            </a:br>
            <a:r>
              <a:rPr lang="en-US" sz="2400" b="1" dirty="0" smtClean="0">
                <a:solidFill>
                  <a:srgbClr val="F79646"/>
                </a:solidFill>
              </a:rPr>
              <a:t>@ 5 </a:t>
            </a:r>
            <a:r>
              <a:rPr lang="en-US" sz="2400" b="1" dirty="0" err="1" smtClean="0">
                <a:solidFill>
                  <a:srgbClr val="F79646"/>
                </a:solidFill>
              </a:rPr>
              <a:t>kpc</a:t>
            </a:r>
            <a:r>
              <a:rPr lang="en-US" sz="2400" b="1" dirty="0" smtClean="0">
                <a:solidFill>
                  <a:srgbClr val="F79646"/>
                </a:solidFill>
              </a:rPr>
              <a:t> </a:t>
            </a:r>
            <a:endParaRPr lang="en-US" sz="2400" b="1" dirty="0">
              <a:solidFill>
                <a:srgbClr val="F7964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1633" y="4724400"/>
            <a:ext cx="142932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79646"/>
                </a:solidFill>
              </a:rPr>
              <a:t>~1 </a:t>
            </a:r>
            <a:r>
              <a:rPr lang="en-US" sz="2400" b="1" dirty="0" err="1" smtClean="0">
                <a:solidFill>
                  <a:srgbClr val="F79646"/>
                </a:solidFill>
              </a:rPr>
              <a:t>mJy</a:t>
            </a:r>
            <a:r>
              <a:rPr lang="en-US" sz="2400" b="1" dirty="0" smtClean="0">
                <a:solidFill>
                  <a:srgbClr val="F79646"/>
                </a:solidFill>
              </a:rPr>
              <a:t/>
            </a:r>
            <a:br>
              <a:rPr lang="en-US" sz="2400" b="1" dirty="0" smtClean="0">
                <a:solidFill>
                  <a:srgbClr val="F79646"/>
                </a:solidFill>
              </a:rPr>
            </a:br>
            <a:r>
              <a:rPr lang="en-US" sz="2400" b="1" dirty="0" smtClean="0">
                <a:solidFill>
                  <a:srgbClr val="F79646"/>
                </a:solidFill>
              </a:rPr>
              <a:t>@ 0.1 </a:t>
            </a:r>
            <a:r>
              <a:rPr lang="en-US" sz="2400" b="1" dirty="0" err="1" smtClean="0">
                <a:solidFill>
                  <a:srgbClr val="F79646"/>
                </a:solidFill>
              </a:rPr>
              <a:t>kpc</a:t>
            </a:r>
            <a:r>
              <a:rPr lang="en-US" sz="2400" b="1" dirty="0" smtClean="0">
                <a:solidFill>
                  <a:srgbClr val="F79646"/>
                </a:solidFill>
              </a:rPr>
              <a:t> </a:t>
            </a:r>
            <a:endParaRPr lang="en-US" sz="2400" b="1" dirty="0">
              <a:solidFill>
                <a:srgbClr val="F79646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>
            <a:noAutofit/>
          </a:bodyPr>
          <a:lstStyle/>
          <a:p>
            <a:r>
              <a:rPr lang="en-US" spc="-150" dirty="0" smtClean="0"/>
              <a:t>Extending Disk-Jet Coupling</a:t>
            </a:r>
            <a:br>
              <a:rPr lang="en-US" spc="-150" dirty="0" smtClean="0"/>
            </a:br>
            <a:r>
              <a:rPr lang="en-US" spc="-150" dirty="0" smtClean="0"/>
              <a:t>To Neutron Stars &amp; White Dwarfs</a:t>
            </a:r>
            <a:endParaRPr lang="en-US" spc="-15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Koerding_2008_F1.jpeg"/>
          <p:cNvPicPr>
            <a:picLocks noGrp="1" noChangeAspect="1"/>
          </p:cNvPicPr>
          <p:nvPr>
            <p:ph idx="1"/>
          </p:nvPr>
        </p:nvPicPr>
        <p:blipFill>
          <a:blip r:embed="rId3"/>
          <a:srcRect l="10237" r="13775" b="5702"/>
          <a:stretch>
            <a:fillRect/>
          </a:stretch>
        </p:blipFill>
        <p:spPr>
          <a:xfrm>
            <a:off x="1520879" y="914400"/>
            <a:ext cx="6102243" cy="5212080"/>
          </a:xfrm>
        </p:spPr>
      </p:pic>
      <p:sp>
        <p:nvSpPr>
          <p:cNvPr id="6" name="TextBox 5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JACPOT XRB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 anchor="t">
            <a:noAutofit/>
          </a:bodyPr>
          <a:lstStyle/>
          <a:p>
            <a:r>
              <a:rPr lang="en-US" spc="-150" dirty="0" smtClean="0"/>
              <a:t>Hitting The JACPOT</a:t>
            </a:r>
            <a:endParaRPr lang="en-US" spc="-150" dirty="0">
              <a:solidFill>
                <a:schemeClr val="tx1"/>
              </a:solidFill>
            </a:endParaRPr>
          </a:p>
        </p:txBody>
      </p:sp>
      <p:pic>
        <p:nvPicPr>
          <p:cNvPr id="17" name="Content Placeholder 5" descr="h1743_hid_all.png"/>
          <p:cNvPicPr>
            <a:picLocks/>
          </p:cNvPicPr>
          <p:nvPr/>
        </p:nvPicPr>
        <p:blipFill>
          <a:blip r:embed="rId4" cstate="print">
            <a:lum/>
          </a:blip>
          <a:srcRect l="10624" t="6166" r="20623" b="19380"/>
          <a:stretch>
            <a:fillRect/>
          </a:stretch>
        </p:blipFill>
        <p:spPr>
          <a:xfrm>
            <a:off x="1899427" y="1384275"/>
            <a:ext cx="1883664" cy="4315968"/>
          </a:xfrm>
          <a:prstGeom prst="rect">
            <a:avLst/>
          </a:prstGeom>
        </p:spPr>
      </p:pic>
      <p:pic>
        <p:nvPicPr>
          <p:cNvPr id="19" name="Content Placeholder 8" descr="aqlx1_hid_all.png"/>
          <p:cNvPicPr>
            <a:picLocks/>
          </p:cNvPicPr>
          <p:nvPr/>
        </p:nvPicPr>
        <p:blipFill>
          <a:blip r:embed="rId5" cstate="print">
            <a:lum bright="3000"/>
          </a:blip>
          <a:srcRect l="14998" t="13141" r="19998" b="56590"/>
          <a:stretch>
            <a:fillRect/>
          </a:stretch>
        </p:blipFill>
        <p:spPr bwMode="auto">
          <a:xfrm>
            <a:off x="3800124" y="1384275"/>
            <a:ext cx="1883664" cy="267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193787" y="952500"/>
            <a:ext cx="133271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/>
                </a:solidFill>
              </a:rPr>
              <a:t>H1733-322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8002" y="952500"/>
            <a:ext cx="133271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6"/>
                </a:solidFill>
              </a:rPr>
              <a:t>Aql</a:t>
            </a:r>
            <a:r>
              <a:rPr lang="en-US" b="1" dirty="0" smtClean="0">
                <a:solidFill>
                  <a:schemeClr val="accent6"/>
                </a:solidFill>
              </a:rPr>
              <a:t> X-1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14102" y="952500"/>
            <a:ext cx="133271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/>
                </a:solidFill>
              </a:rPr>
              <a:t>SS </a:t>
            </a:r>
            <a:r>
              <a:rPr lang="en-US" b="1" dirty="0" err="1" smtClean="0">
                <a:solidFill>
                  <a:schemeClr val="accent6"/>
                </a:solidFill>
              </a:rPr>
              <a:t>Cyg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4399" y="1385359"/>
            <a:ext cx="955208" cy="7863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924060" y="3363652"/>
            <a:ext cx="5175505" cy="277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/>
                </a:solidFill>
              </a:rPr>
              <a:t>Intensity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3" name="TextBox 22"/>
          <p:cNvSpPr txBox="1">
            <a:spLocks/>
          </p:cNvSpPr>
          <p:nvPr/>
        </p:nvSpPr>
        <p:spPr>
          <a:xfrm>
            <a:off x="1840292" y="5702300"/>
            <a:ext cx="5782830" cy="38760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 dirty="0" smtClean="0">
                <a:solidFill>
                  <a:schemeClr val="accent6"/>
                </a:solidFill>
              </a:rPr>
              <a:t>Hardness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00125" y="4051305"/>
            <a:ext cx="1879430" cy="1645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688021" y="4051305"/>
            <a:ext cx="1879430" cy="1645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s_cyg_dfld.png"/>
          <p:cNvPicPr>
            <a:picLocks/>
          </p:cNvPicPr>
          <p:nvPr/>
        </p:nvPicPr>
        <p:blipFill>
          <a:blip r:embed="rId6"/>
          <a:srcRect l="10624" t="14978" r="15623" b="13165"/>
          <a:stretch>
            <a:fillRect/>
          </a:stretch>
        </p:blipFill>
        <p:spPr>
          <a:xfrm>
            <a:off x="5691058" y="1384276"/>
            <a:ext cx="1883664" cy="35745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JACPOT XRB &amp; Motta et al. 2010</a:t>
            </a:r>
            <a:endParaRPr lang="en-US" sz="1600" b="1" dirty="0">
              <a:solidFill>
                <a:schemeClr val="bg2"/>
              </a:solidFill>
            </a:endParaRPr>
          </a:p>
        </p:txBody>
      </p:sp>
      <p:pic>
        <p:nvPicPr>
          <p:cNvPr id="6" name="Content Placeholder 5" descr="h1743_rx_lc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97536" y="914400"/>
            <a:ext cx="6948929" cy="52120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 anchor="t">
            <a:noAutofit/>
          </a:bodyPr>
          <a:lstStyle/>
          <a:p>
            <a:r>
              <a:rPr lang="en-US" dirty="0" smtClean="0"/>
              <a:t>2009 Coverage of H1743-322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JACPOT XRB &amp; Motta et al. 2010</a:t>
            </a:r>
            <a:endParaRPr lang="en-US" sz="1600" b="1" dirty="0">
              <a:solidFill>
                <a:schemeClr val="bg2"/>
              </a:solidFill>
            </a:endParaRPr>
          </a:p>
        </p:txBody>
      </p:sp>
      <p:pic>
        <p:nvPicPr>
          <p:cNvPr id="6" name="Content Placeholder 5" descr="h1743_rx_lc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97536" y="914400"/>
            <a:ext cx="6948929" cy="52120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 anchor="t">
            <a:noAutofit/>
          </a:bodyPr>
          <a:lstStyle/>
          <a:p>
            <a:r>
              <a:rPr lang="en-US" dirty="0" smtClean="0"/>
              <a:t>2009 Coverage of H1743-322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20349" y="2578100"/>
            <a:ext cx="18288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79646"/>
                </a:solidFill>
              </a:rPr>
              <a:t>Jet Quenching!</a:t>
            </a:r>
            <a:endParaRPr lang="en-US" sz="2400" b="1" dirty="0">
              <a:solidFill>
                <a:srgbClr val="F79646"/>
              </a:solidFill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5400000">
            <a:off x="2978857" y="3017608"/>
            <a:ext cx="556737" cy="1155049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 anchor="t">
            <a:noAutofit/>
          </a:bodyPr>
          <a:lstStyle/>
          <a:p>
            <a:r>
              <a:rPr lang="en-US" dirty="0" smtClean="0"/>
              <a:t>HID + Radio of H1743-322</a:t>
            </a:r>
            <a:endParaRPr lang="en-US" dirty="0"/>
          </a:p>
        </p:txBody>
      </p:sp>
      <p:pic>
        <p:nvPicPr>
          <p:cNvPr id="6" name="Content Placeholder 5" descr="h1743_hid_a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97536" y="914400"/>
            <a:ext cx="6948929" cy="5212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JACPOT XRB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354217"/>
          </a:xfrm>
        </p:spPr>
        <p:txBody>
          <a:bodyPr>
            <a:spAutoFit/>
          </a:bodyPr>
          <a:lstStyle/>
          <a:p>
            <a:r>
              <a:rPr lang="en-US" b="1" u="sng" spc="-150" dirty="0" smtClean="0"/>
              <a:t>J</a:t>
            </a:r>
            <a:r>
              <a:rPr lang="en-US" b="1" spc="-150" dirty="0" smtClean="0"/>
              <a:t>et </a:t>
            </a:r>
            <a:r>
              <a:rPr lang="en-US" b="1" u="sng" spc="-150" dirty="0" smtClean="0"/>
              <a:t>A</a:t>
            </a:r>
            <a:r>
              <a:rPr lang="en-US" b="1" spc="-150" dirty="0" smtClean="0"/>
              <a:t>cceleration and </a:t>
            </a:r>
            <a:r>
              <a:rPr lang="en-US" b="1" u="sng" spc="-150" dirty="0" smtClean="0"/>
              <a:t>C</a:t>
            </a:r>
            <a:r>
              <a:rPr lang="en-US" b="1" spc="-150" dirty="0" smtClean="0"/>
              <a:t>ollimation </a:t>
            </a:r>
            <a:r>
              <a:rPr lang="en-US" b="1" u="sng" spc="-150" dirty="0" smtClean="0"/>
              <a:t>P</a:t>
            </a:r>
            <a:r>
              <a:rPr lang="en-US" b="1" spc="-150" dirty="0" smtClean="0"/>
              <a:t>robe of </a:t>
            </a:r>
            <a:r>
              <a:rPr lang="en-US" b="1" u="sng" spc="-150" dirty="0" smtClean="0"/>
              <a:t>T</a:t>
            </a:r>
            <a:r>
              <a:rPr lang="en-US" b="1" spc="-150" dirty="0" smtClean="0"/>
              <a:t>ransient </a:t>
            </a:r>
            <a:r>
              <a:rPr lang="en-US" b="1" u="sng" spc="-150" dirty="0" smtClean="0"/>
              <a:t>X</a:t>
            </a:r>
            <a:r>
              <a:rPr lang="en-US" b="1" spc="-150" dirty="0" smtClean="0"/>
              <a:t>-</a:t>
            </a:r>
            <a:r>
              <a:rPr lang="en-US" b="1" u="sng" spc="-150" dirty="0" smtClean="0"/>
              <a:t>R</a:t>
            </a:r>
            <a:r>
              <a:rPr lang="en-US" b="1" spc="-150" dirty="0" smtClean="0"/>
              <a:t>ay </a:t>
            </a:r>
            <a:r>
              <a:rPr lang="en-US" b="1" u="sng" spc="-150" dirty="0" smtClean="0"/>
              <a:t>B</a:t>
            </a:r>
            <a:r>
              <a:rPr lang="en-US" b="1" spc="-150" dirty="0" smtClean="0"/>
              <a:t>inaries</a:t>
            </a:r>
            <a:endParaRPr lang="en-US" b="1" spc="-150" dirty="0"/>
          </a:p>
        </p:txBody>
      </p:sp>
      <p:pic>
        <p:nvPicPr>
          <p:cNvPr id="4" name="Picture 3" descr="xrb_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71077"/>
            <a:ext cx="8686800" cy="224779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4114800"/>
          <a:ext cx="8686800" cy="2286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343400"/>
                <a:gridCol w="4343400"/>
              </a:tblGrid>
              <a:tr h="18440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2"/>
                          </a:solidFill>
                        </a:rPr>
                        <a:t>James Miller-Jones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(ICRAR-Curtin)</a:t>
                      </a:r>
                      <a:br>
                        <a:rPr lang="en-US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b="1" u="sng" dirty="0" smtClean="0">
                          <a:solidFill>
                            <a:schemeClr val="accent6"/>
                          </a:solidFill>
                        </a:rPr>
                        <a:t>Gregory Sivakoff</a:t>
                      </a:r>
                      <a:r>
                        <a:rPr lang="en-US" dirty="0" smtClean="0">
                          <a:solidFill>
                            <a:schemeClr val="accent6"/>
                          </a:solidFill>
                        </a:rPr>
                        <a:t> (U Virginia)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/>
                      </a:r>
                      <a:br>
                        <a:rPr lang="en-US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b="1" dirty="0" smtClean="0">
                          <a:solidFill>
                            <a:schemeClr val="bg2"/>
                          </a:solidFill>
                        </a:rPr>
                        <a:t>Diego </a:t>
                      </a:r>
                      <a:r>
                        <a:rPr lang="en-US" b="1" dirty="0" err="1" smtClean="0">
                          <a:solidFill>
                            <a:schemeClr val="bg2"/>
                          </a:solidFill>
                        </a:rPr>
                        <a:t>Altamirano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(U Amsterdam)</a:t>
                      </a:r>
                      <a:br>
                        <a:rPr lang="en-US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b="1" dirty="0" err="1" smtClean="0">
                          <a:solidFill>
                            <a:schemeClr val="bg2"/>
                          </a:solidFill>
                        </a:rPr>
                        <a:t>Vivek</a:t>
                      </a:r>
                      <a:r>
                        <a:rPr lang="en-US" b="1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chemeClr val="bg2"/>
                          </a:solidFill>
                        </a:rPr>
                        <a:t>Dhawan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(NRAO)</a:t>
                      </a:r>
                      <a:br>
                        <a:rPr lang="en-US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b="1" dirty="0" smtClean="0">
                          <a:solidFill>
                            <a:schemeClr val="bg2"/>
                          </a:solidFill>
                        </a:rPr>
                        <a:t>Rob Fender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(U Southampton),</a:t>
                      </a:r>
                      <a:br>
                        <a:rPr lang="en-US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b="1" dirty="0" smtClean="0">
                          <a:solidFill>
                            <a:schemeClr val="bg2"/>
                          </a:solidFill>
                        </a:rPr>
                        <a:t>Sebastian Heinz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(U Wisconsin)</a:t>
                      </a:r>
                      <a:br>
                        <a:rPr lang="en-US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b="1" u="sng" dirty="0" err="1" smtClean="0">
                          <a:solidFill>
                            <a:srgbClr val="F79646"/>
                          </a:solidFill>
                        </a:rPr>
                        <a:t>Elmar</a:t>
                      </a:r>
                      <a:r>
                        <a:rPr lang="en-US" b="1" u="sng" dirty="0" smtClean="0">
                          <a:solidFill>
                            <a:srgbClr val="F79646"/>
                          </a:solidFill>
                        </a:rPr>
                        <a:t> </a:t>
                      </a:r>
                      <a:r>
                        <a:rPr lang="en-US" b="1" u="sng" dirty="0" err="1" smtClean="0">
                          <a:solidFill>
                            <a:srgbClr val="F79646"/>
                          </a:solidFill>
                        </a:rPr>
                        <a:t>Koerding</a:t>
                      </a:r>
                      <a:r>
                        <a:rPr lang="en-US" dirty="0" smtClean="0">
                          <a:solidFill>
                            <a:srgbClr val="F79646"/>
                          </a:solidFill>
                        </a:rPr>
                        <a:t> (U Nijmegen)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/>
                      </a:r>
                      <a:br>
                        <a:rPr lang="en-US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b="1" dirty="0" smtClean="0">
                          <a:solidFill>
                            <a:schemeClr val="bg2"/>
                          </a:solidFill>
                        </a:rPr>
                        <a:t>Hans </a:t>
                      </a:r>
                      <a:r>
                        <a:rPr lang="en-US" b="1" dirty="0" err="1" smtClean="0">
                          <a:solidFill>
                            <a:schemeClr val="bg2"/>
                          </a:solidFill>
                        </a:rPr>
                        <a:t>Krimm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(NASA GSFC)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bg2"/>
                          </a:solidFill>
                        </a:rPr>
                        <a:t>Dipankar</a:t>
                      </a:r>
                      <a:r>
                        <a:rPr lang="en-US" b="1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chemeClr val="bg2"/>
                          </a:solidFill>
                        </a:rPr>
                        <a:t>Maitra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(U Michigan)</a:t>
                      </a:r>
                      <a:br>
                        <a:rPr lang="en-US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b="1" dirty="0" smtClean="0">
                          <a:solidFill>
                            <a:schemeClr val="bg2"/>
                          </a:solidFill>
                        </a:rPr>
                        <a:t>Sera </a:t>
                      </a:r>
                      <a:r>
                        <a:rPr lang="en-US" b="1" dirty="0" err="1" smtClean="0">
                          <a:solidFill>
                            <a:schemeClr val="bg2"/>
                          </a:solidFill>
                        </a:rPr>
                        <a:t>Markoff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(U Amsterdam)</a:t>
                      </a:r>
                      <a:br>
                        <a:rPr lang="en-US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b="1" dirty="0" smtClean="0">
                          <a:solidFill>
                            <a:schemeClr val="bg2"/>
                          </a:solidFill>
                        </a:rPr>
                        <a:t>Simone </a:t>
                      </a:r>
                      <a:r>
                        <a:rPr lang="en-US" b="1" dirty="0" err="1" smtClean="0">
                          <a:solidFill>
                            <a:schemeClr val="bg2"/>
                          </a:solidFill>
                        </a:rPr>
                        <a:t>Migliari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(ESA Madrid)</a:t>
                      </a:r>
                      <a:br>
                        <a:rPr lang="en-US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b="1" dirty="0" smtClean="0">
                          <a:solidFill>
                            <a:schemeClr val="bg2"/>
                          </a:solidFill>
                        </a:rPr>
                        <a:t>Ron </a:t>
                      </a:r>
                      <a:r>
                        <a:rPr lang="en-US" b="1" dirty="0" err="1" smtClean="0">
                          <a:solidFill>
                            <a:schemeClr val="bg2"/>
                          </a:solidFill>
                        </a:rPr>
                        <a:t>Remillard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(MIT)</a:t>
                      </a:r>
                      <a:br>
                        <a:rPr lang="en-US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b="1" dirty="0" smtClean="0">
                          <a:solidFill>
                            <a:schemeClr val="bg2"/>
                          </a:solidFill>
                        </a:rPr>
                        <a:t>Michael </a:t>
                      </a:r>
                      <a:r>
                        <a:rPr lang="en-US" b="1" dirty="0" err="1" smtClean="0">
                          <a:solidFill>
                            <a:schemeClr val="bg2"/>
                          </a:solidFill>
                        </a:rPr>
                        <a:t>Rupen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(NRAO)</a:t>
                      </a:r>
                      <a:br>
                        <a:rPr lang="en-US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b="1" u="sng" dirty="0" smtClean="0">
                          <a:solidFill>
                            <a:srgbClr val="F79646"/>
                          </a:solidFill>
                        </a:rPr>
                        <a:t>David Russell</a:t>
                      </a:r>
                      <a:r>
                        <a:rPr lang="en-US" dirty="0" smtClean="0">
                          <a:solidFill>
                            <a:srgbClr val="F79646"/>
                          </a:solidFill>
                        </a:rPr>
                        <a:t> (U Amsterdam)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/>
                      </a:r>
                      <a:br>
                        <a:rPr lang="en-US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b="1" dirty="0" smtClean="0">
                          <a:solidFill>
                            <a:schemeClr val="bg2"/>
                          </a:solidFill>
                        </a:rPr>
                        <a:t>Craig </a:t>
                      </a:r>
                      <a:r>
                        <a:rPr lang="en-US" b="1" dirty="0" err="1" smtClean="0">
                          <a:solidFill>
                            <a:schemeClr val="bg2"/>
                          </a:solidFill>
                        </a:rPr>
                        <a:t>Sarazin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(U Virginia)</a:t>
                      </a:r>
                      <a:br>
                        <a:rPr lang="en-US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b="1" dirty="0" err="1" smtClean="0">
                          <a:solidFill>
                            <a:schemeClr val="bg2"/>
                          </a:solidFill>
                        </a:rPr>
                        <a:t>Valeriu</a:t>
                      </a:r>
                      <a:r>
                        <a:rPr lang="en-US" b="1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chemeClr val="bg2"/>
                          </a:solidFill>
                        </a:rPr>
                        <a:t>Tudose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(ASTRON)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D7545-7FA7-D84F-8624-3EA3434F7C6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D7545-7FA7-D84F-8624-3EA3434F7C6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7730" y="914400"/>
            <a:ext cx="258854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6736" y="3629501"/>
            <a:ext cx="259238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0368" y="3629501"/>
            <a:ext cx="26003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834931" y="1282700"/>
            <a:ext cx="1681971" cy="40011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b="1" dirty="0" smtClean="0">
                <a:ln w="19050" cmpd="sng">
                  <a:noFill/>
                  <a:round/>
                </a:ln>
                <a:solidFill>
                  <a:schemeClr val="bg2"/>
                </a:solidFill>
                <a:effectLst/>
              </a:rPr>
              <a:t>2009 May 30</a:t>
            </a:r>
            <a:endParaRPr lang="en-US" sz="2000" b="1" dirty="0">
              <a:ln w="19050" cmpd="sng">
                <a:noFill/>
                <a:round/>
              </a:ln>
              <a:solidFill>
                <a:schemeClr val="bg2"/>
              </a:solidFill>
              <a:effectLst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328" y="914400"/>
            <a:ext cx="259283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9632" y="914400"/>
            <a:ext cx="259646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955190" y="1282700"/>
            <a:ext cx="1681971" cy="40011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b="1" dirty="0" smtClean="0">
                <a:ln w="19050" cmpd="sng">
                  <a:noFill/>
                  <a:round/>
                </a:ln>
                <a:solidFill>
                  <a:schemeClr val="bg2"/>
                </a:solidFill>
                <a:effectLst/>
              </a:rPr>
              <a:t>2009 May 28</a:t>
            </a:r>
            <a:endParaRPr lang="en-US" sz="2000" b="1" dirty="0">
              <a:ln w="19050" cmpd="sng">
                <a:noFill/>
                <a:round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5191" y="1282700"/>
            <a:ext cx="1645920" cy="40011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b="1" dirty="0" smtClean="0">
                <a:ln w="19050" cmpd="sng">
                  <a:noFill/>
                  <a:round/>
                </a:ln>
                <a:solidFill>
                  <a:schemeClr val="bg2"/>
                </a:solidFill>
                <a:effectLst/>
              </a:rPr>
              <a:t>2009 Jun 2</a:t>
            </a:r>
            <a:endParaRPr lang="en-US" sz="2000" b="1" dirty="0">
              <a:ln w="19050" cmpd="sng">
                <a:noFill/>
                <a:round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5974" y="3978970"/>
            <a:ext cx="1496373" cy="40011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b="1" dirty="0" smtClean="0">
                <a:ln w="19050" cmpd="sng">
                  <a:noFill/>
                  <a:round/>
                </a:ln>
                <a:solidFill>
                  <a:schemeClr val="bg2"/>
                </a:solidFill>
                <a:effectLst/>
              </a:rPr>
              <a:t>2009 Jun 5</a:t>
            </a:r>
            <a:endParaRPr lang="en-US" sz="2000" b="1" dirty="0">
              <a:ln w="19050" cmpd="sng">
                <a:noFill/>
                <a:round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09601" y="3978970"/>
            <a:ext cx="1496373" cy="40011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b="1" dirty="0" smtClean="0">
                <a:ln w="19050" cmpd="sng">
                  <a:noFill/>
                  <a:round/>
                </a:ln>
                <a:solidFill>
                  <a:schemeClr val="bg2"/>
                </a:solidFill>
                <a:effectLst/>
              </a:rPr>
              <a:t>2009 Jun 6</a:t>
            </a:r>
            <a:endParaRPr lang="en-US" sz="2000" b="1" dirty="0">
              <a:ln w="19050" cmpd="sng">
                <a:noFill/>
                <a:round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16" name="Plus 15"/>
          <p:cNvSpPr/>
          <p:nvPr/>
        </p:nvSpPr>
        <p:spPr bwMode="auto">
          <a:xfrm>
            <a:off x="4562580" y="3061874"/>
            <a:ext cx="182880" cy="182880"/>
          </a:xfrm>
          <a:prstGeom prst="mathPlus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</a:endParaRPr>
          </a:p>
        </p:txBody>
      </p:sp>
      <p:sp>
        <p:nvSpPr>
          <p:cNvPr id="17" name="Plus 16"/>
          <p:cNvSpPr/>
          <p:nvPr/>
        </p:nvSpPr>
        <p:spPr bwMode="auto">
          <a:xfrm>
            <a:off x="1522095" y="3013710"/>
            <a:ext cx="182880" cy="182880"/>
          </a:xfrm>
          <a:prstGeom prst="mathPlus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</a:endParaRPr>
          </a:p>
        </p:txBody>
      </p:sp>
      <p:sp>
        <p:nvSpPr>
          <p:cNvPr id="18" name="Plus 17"/>
          <p:cNvSpPr/>
          <p:nvPr/>
        </p:nvSpPr>
        <p:spPr bwMode="auto">
          <a:xfrm>
            <a:off x="7544435" y="3134264"/>
            <a:ext cx="182880" cy="182880"/>
          </a:xfrm>
          <a:prstGeom prst="mathPlus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</a:endParaRPr>
          </a:p>
        </p:txBody>
      </p:sp>
      <p:sp>
        <p:nvSpPr>
          <p:cNvPr id="19" name="Plus 18"/>
          <p:cNvSpPr/>
          <p:nvPr/>
        </p:nvSpPr>
        <p:spPr bwMode="auto">
          <a:xfrm>
            <a:off x="3156585" y="4903470"/>
            <a:ext cx="182880" cy="182880"/>
          </a:xfrm>
          <a:prstGeom prst="mathPlus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</a:endParaRPr>
          </a:p>
        </p:txBody>
      </p:sp>
      <p:sp>
        <p:nvSpPr>
          <p:cNvPr id="20" name="Plus 19"/>
          <p:cNvSpPr/>
          <p:nvPr/>
        </p:nvSpPr>
        <p:spPr bwMode="auto">
          <a:xfrm>
            <a:off x="6146800" y="4998085"/>
            <a:ext cx="182880" cy="182880"/>
          </a:xfrm>
          <a:prstGeom prst="mathPlus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254260" y="3714864"/>
            <a:ext cx="64008" cy="201168"/>
          </a:xfrm>
          <a:prstGeom prst="ellipse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 rot="21120000">
            <a:off x="3793402" y="5635625"/>
            <a:ext cx="64008" cy="201168"/>
          </a:xfrm>
          <a:prstGeom prst="ellipse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</a:endParaRPr>
          </a:p>
        </p:txBody>
      </p:sp>
      <p:sp>
        <p:nvSpPr>
          <p:cNvPr id="23" name="Oval 22"/>
          <p:cNvSpPr/>
          <p:nvPr/>
        </p:nvSpPr>
        <p:spPr bwMode="auto">
          <a:xfrm rot="20820000">
            <a:off x="5356302" y="3711455"/>
            <a:ext cx="64008" cy="219456"/>
          </a:xfrm>
          <a:prstGeom prst="ellipse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 rot="21000000">
            <a:off x="8362950" y="3707067"/>
            <a:ext cx="73152" cy="201168"/>
          </a:xfrm>
          <a:prstGeom prst="ellipse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899601" y="5586002"/>
            <a:ext cx="82296" cy="246888"/>
          </a:xfrm>
          <a:prstGeom prst="ellipse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 anchor="t">
            <a:noAutofit/>
          </a:bodyPr>
          <a:lstStyle/>
          <a:p>
            <a:r>
              <a:rPr lang="en-US" dirty="0" err="1" smtClean="0"/>
              <a:t>Ejecta</a:t>
            </a:r>
            <a:r>
              <a:rPr lang="en-US" dirty="0" smtClean="0"/>
              <a:t> Launching In H1743-322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JACPOT XRB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 anchor="t">
            <a:noAutofit/>
          </a:bodyPr>
          <a:lstStyle/>
          <a:p>
            <a:r>
              <a:rPr lang="en-US" dirty="0" smtClean="0"/>
              <a:t>2009 Jet Line of H1743-322</a:t>
            </a:r>
            <a:endParaRPr lang="en-US" dirty="0"/>
          </a:p>
        </p:txBody>
      </p:sp>
      <p:pic>
        <p:nvPicPr>
          <p:cNvPr id="6" name="Content Placeholder 5" descr="h1743_hid_a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97536" y="914400"/>
            <a:ext cx="6948929" cy="5212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JACPOT XRB</a:t>
            </a:r>
            <a:endParaRPr lang="en-US" sz="1600" b="1" dirty="0">
              <a:solidFill>
                <a:schemeClr val="bg2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16200000" flipH="1">
            <a:off x="3129899" y="2225035"/>
            <a:ext cx="2160302" cy="46989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365501" y="3540134"/>
            <a:ext cx="1682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>
                <a:solidFill>
                  <a:schemeClr val="accent6"/>
                </a:solidFill>
                <a:latin typeface="+mn-lt"/>
              </a:rPr>
              <a:t>Jet line?</a:t>
            </a:r>
            <a:endParaRPr lang="en-AU" sz="2400" b="1" dirty="0">
              <a:solidFill>
                <a:schemeClr val="accent6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D7545-7FA7-D84F-8624-3EA3434F7C6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Content Placeholder 3" descr="h1743_comparison_2003_200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97536" y="914400"/>
            <a:ext cx="6948929" cy="5212080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 anchor="t">
            <a:noAutofit/>
          </a:bodyPr>
          <a:lstStyle/>
          <a:p>
            <a:r>
              <a:rPr lang="en-US" dirty="0" smtClean="0"/>
              <a:t>2003 vs. 2009 for H1743-322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JACPOT XRB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dirty="0" smtClean="0"/>
              <a:t>2009 Coverage of </a:t>
            </a:r>
            <a:r>
              <a:rPr lang="en-US" dirty="0" err="1" smtClean="0"/>
              <a:t>Aql</a:t>
            </a:r>
            <a:r>
              <a:rPr lang="en-US" dirty="0" smtClean="0"/>
              <a:t> X-1</a:t>
            </a:r>
            <a:endParaRPr lang="en-US" dirty="0"/>
          </a:p>
        </p:txBody>
      </p:sp>
      <p:pic>
        <p:nvPicPr>
          <p:cNvPr id="8" name="Content Placeholder 7" descr="aqlx1_lcs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79003" y="914400"/>
            <a:ext cx="3785995" cy="50749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D7545-7FA7-D84F-8624-3EA3434F7C6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J. Miller-Jones et al. 2010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9" descr="aqlx-1_19nov_co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4003" y="914400"/>
            <a:ext cx="4955995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 anchor="t">
            <a:noAutofit/>
          </a:bodyPr>
          <a:lstStyle/>
          <a:p>
            <a:r>
              <a:rPr lang="en-US" dirty="0" smtClean="0"/>
              <a:t>First </a:t>
            </a:r>
            <a:r>
              <a:rPr lang="en-US" dirty="0" err="1" smtClean="0"/>
              <a:t>mas</a:t>
            </a:r>
            <a:r>
              <a:rPr lang="en-US" dirty="0" smtClean="0"/>
              <a:t> Images of </a:t>
            </a:r>
            <a:r>
              <a:rPr lang="en-US" dirty="0" err="1" smtClean="0"/>
              <a:t>Aql</a:t>
            </a:r>
            <a:r>
              <a:rPr lang="en-US" dirty="0" smtClean="0"/>
              <a:t> X-1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J. Miller-Jones et al. 2010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9" descr="aqlx-1_19nov_co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4003" y="914400"/>
            <a:ext cx="4955995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 anchor="t">
            <a:noAutofit/>
          </a:bodyPr>
          <a:lstStyle/>
          <a:p>
            <a:r>
              <a:rPr lang="en-US" dirty="0" smtClean="0"/>
              <a:t>First </a:t>
            </a:r>
            <a:r>
              <a:rPr lang="en-US" dirty="0" err="1" smtClean="0"/>
              <a:t>mas</a:t>
            </a:r>
            <a:r>
              <a:rPr lang="en-US" dirty="0" smtClean="0"/>
              <a:t> Images of </a:t>
            </a:r>
            <a:r>
              <a:rPr lang="en-US" dirty="0" err="1" smtClean="0"/>
              <a:t>Aql</a:t>
            </a:r>
            <a:r>
              <a:rPr lang="en-US" dirty="0" smtClean="0"/>
              <a:t> X-1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J. Miller-Jones et al. 2010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92525" y="3124200"/>
            <a:ext cx="1701436" cy="1169099"/>
          </a:xfrm>
          <a:custGeom>
            <a:avLst/>
            <a:gdLst>
              <a:gd name="connsiteX0" fmla="*/ 971550 w 1492488"/>
              <a:gd name="connsiteY0" fmla="*/ 0 h 1025525"/>
              <a:gd name="connsiteX1" fmla="*/ 850900 w 1492488"/>
              <a:gd name="connsiteY1" fmla="*/ 22225 h 1025525"/>
              <a:gd name="connsiteX2" fmla="*/ 774700 w 1492488"/>
              <a:gd name="connsiteY2" fmla="*/ 63500 h 1025525"/>
              <a:gd name="connsiteX3" fmla="*/ 701675 w 1492488"/>
              <a:gd name="connsiteY3" fmla="*/ 136525 h 1025525"/>
              <a:gd name="connsiteX4" fmla="*/ 657225 w 1492488"/>
              <a:gd name="connsiteY4" fmla="*/ 206375 h 1025525"/>
              <a:gd name="connsiteX5" fmla="*/ 527050 w 1492488"/>
              <a:gd name="connsiteY5" fmla="*/ 444500 h 1025525"/>
              <a:gd name="connsiteX6" fmla="*/ 479425 w 1492488"/>
              <a:gd name="connsiteY6" fmla="*/ 495300 h 1025525"/>
              <a:gd name="connsiteX7" fmla="*/ 419100 w 1492488"/>
              <a:gd name="connsiteY7" fmla="*/ 542925 h 1025525"/>
              <a:gd name="connsiteX8" fmla="*/ 336550 w 1492488"/>
              <a:gd name="connsiteY8" fmla="*/ 561975 h 1025525"/>
              <a:gd name="connsiteX9" fmla="*/ 250825 w 1492488"/>
              <a:gd name="connsiteY9" fmla="*/ 558800 h 1025525"/>
              <a:gd name="connsiteX10" fmla="*/ 133350 w 1492488"/>
              <a:gd name="connsiteY10" fmla="*/ 514350 h 1025525"/>
              <a:gd name="connsiteX11" fmla="*/ 92075 w 1492488"/>
              <a:gd name="connsiteY11" fmla="*/ 495300 h 1025525"/>
              <a:gd name="connsiteX12" fmla="*/ 44450 w 1492488"/>
              <a:gd name="connsiteY12" fmla="*/ 488950 h 1025525"/>
              <a:gd name="connsiteX13" fmla="*/ 12700 w 1492488"/>
              <a:gd name="connsiteY13" fmla="*/ 508000 h 1025525"/>
              <a:gd name="connsiteX14" fmla="*/ 0 w 1492488"/>
              <a:gd name="connsiteY14" fmla="*/ 552450 h 1025525"/>
              <a:gd name="connsiteX15" fmla="*/ 15875 w 1492488"/>
              <a:gd name="connsiteY15" fmla="*/ 606425 h 1025525"/>
              <a:gd name="connsiteX16" fmla="*/ 215900 w 1492488"/>
              <a:gd name="connsiteY16" fmla="*/ 819150 h 1025525"/>
              <a:gd name="connsiteX17" fmla="*/ 285750 w 1492488"/>
              <a:gd name="connsiteY17" fmla="*/ 901700 h 1025525"/>
              <a:gd name="connsiteX18" fmla="*/ 355600 w 1492488"/>
              <a:gd name="connsiteY18" fmla="*/ 962025 h 1025525"/>
              <a:gd name="connsiteX19" fmla="*/ 403225 w 1492488"/>
              <a:gd name="connsiteY19" fmla="*/ 996950 h 1025525"/>
              <a:gd name="connsiteX20" fmla="*/ 476250 w 1492488"/>
              <a:gd name="connsiteY20" fmla="*/ 1022350 h 1025525"/>
              <a:gd name="connsiteX21" fmla="*/ 539750 w 1492488"/>
              <a:gd name="connsiteY21" fmla="*/ 1025525 h 1025525"/>
              <a:gd name="connsiteX22" fmla="*/ 577850 w 1492488"/>
              <a:gd name="connsiteY22" fmla="*/ 996950 h 1025525"/>
              <a:gd name="connsiteX23" fmla="*/ 660400 w 1492488"/>
              <a:gd name="connsiteY23" fmla="*/ 936625 h 1025525"/>
              <a:gd name="connsiteX24" fmla="*/ 714375 w 1492488"/>
              <a:gd name="connsiteY24" fmla="*/ 892175 h 1025525"/>
              <a:gd name="connsiteX25" fmla="*/ 812800 w 1492488"/>
              <a:gd name="connsiteY25" fmla="*/ 866775 h 1025525"/>
              <a:gd name="connsiteX26" fmla="*/ 1044575 w 1492488"/>
              <a:gd name="connsiteY26" fmla="*/ 828675 h 1025525"/>
              <a:gd name="connsiteX27" fmla="*/ 1358900 w 1492488"/>
              <a:gd name="connsiteY27" fmla="*/ 765175 h 1025525"/>
              <a:gd name="connsiteX28" fmla="*/ 1444625 w 1492488"/>
              <a:gd name="connsiteY28" fmla="*/ 714375 h 1025525"/>
              <a:gd name="connsiteX29" fmla="*/ 1482725 w 1492488"/>
              <a:gd name="connsiteY29" fmla="*/ 660400 h 1025525"/>
              <a:gd name="connsiteX30" fmla="*/ 1492250 w 1492488"/>
              <a:gd name="connsiteY30" fmla="*/ 615950 h 1025525"/>
              <a:gd name="connsiteX31" fmla="*/ 1485900 w 1492488"/>
              <a:gd name="connsiteY31" fmla="*/ 574675 h 1025525"/>
              <a:gd name="connsiteX32" fmla="*/ 1463675 w 1492488"/>
              <a:gd name="connsiteY32" fmla="*/ 527050 h 1025525"/>
              <a:gd name="connsiteX33" fmla="*/ 1346200 w 1492488"/>
              <a:gd name="connsiteY33" fmla="*/ 339725 h 1025525"/>
              <a:gd name="connsiteX34" fmla="*/ 1228725 w 1492488"/>
              <a:gd name="connsiteY34" fmla="*/ 152400 h 1025525"/>
              <a:gd name="connsiteX35" fmla="*/ 1168400 w 1492488"/>
              <a:gd name="connsiteY35" fmla="*/ 82550 h 1025525"/>
              <a:gd name="connsiteX36" fmla="*/ 1108075 w 1492488"/>
              <a:gd name="connsiteY36" fmla="*/ 44450 h 1025525"/>
              <a:gd name="connsiteX37" fmla="*/ 1057275 w 1492488"/>
              <a:gd name="connsiteY37" fmla="*/ 22225 h 1025525"/>
              <a:gd name="connsiteX38" fmla="*/ 971550 w 1492488"/>
              <a:gd name="connsiteY38" fmla="*/ 0 h 102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92488" h="1025525">
                <a:moveTo>
                  <a:pt x="971550" y="0"/>
                </a:moveTo>
                <a:lnTo>
                  <a:pt x="850900" y="22225"/>
                </a:lnTo>
                <a:lnTo>
                  <a:pt x="774700" y="63500"/>
                </a:lnTo>
                <a:lnTo>
                  <a:pt x="701675" y="136525"/>
                </a:lnTo>
                <a:lnTo>
                  <a:pt x="657225" y="206375"/>
                </a:lnTo>
                <a:lnTo>
                  <a:pt x="527050" y="444500"/>
                </a:lnTo>
                <a:lnTo>
                  <a:pt x="479425" y="495300"/>
                </a:lnTo>
                <a:lnTo>
                  <a:pt x="419100" y="542925"/>
                </a:lnTo>
                <a:lnTo>
                  <a:pt x="336550" y="561975"/>
                </a:lnTo>
                <a:cubicBezTo>
                  <a:pt x="307977" y="560876"/>
                  <a:pt x="279420" y="558800"/>
                  <a:pt x="250825" y="558800"/>
                </a:cubicBezTo>
                <a:lnTo>
                  <a:pt x="133350" y="514350"/>
                </a:lnTo>
                <a:lnTo>
                  <a:pt x="92075" y="495300"/>
                </a:lnTo>
                <a:lnTo>
                  <a:pt x="44450" y="488950"/>
                </a:lnTo>
                <a:lnTo>
                  <a:pt x="12700" y="508000"/>
                </a:lnTo>
                <a:lnTo>
                  <a:pt x="0" y="552450"/>
                </a:lnTo>
                <a:lnTo>
                  <a:pt x="15875" y="606425"/>
                </a:lnTo>
                <a:lnTo>
                  <a:pt x="215900" y="819150"/>
                </a:lnTo>
                <a:lnTo>
                  <a:pt x="285750" y="901700"/>
                </a:lnTo>
                <a:lnTo>
                  <a:pt x="355600" y="962025"/>
                </a:lnTo>
                <a:lnTo>
                  <a:pt x="403225" y="996950"/>
                </a:lnTo>
                <a:lnTo>
                  <a:pt x="476250" y="1022350"/>
                </a:lnTo>
                <a:lnTo>
                  <a:pt x="539750" y="1025525"/>
                </a:lnTo>
                <a:lnTo>
                  <a:pt x="577850" y="996950"/>
                </a:lnTo>
                <a:lnTo>
                  <a:pt x="660400" y="936625"/>
                </a:lnTo>
                <a:lnTo>
                  <a:pt x="714375" y="892175"/>
                </a:lnTo>
                <a:lnTo>
                  <a:pt x="812800" y="866775"/>
                </a:lnTo>
                <a:lnTo>
                  <a:pt x="1044575" y="828675"/>
                </a:lnTo>
                <a:lnTo>
                  <a:pt x="1358900" y="765175"/>
                </a:lnTo>
                <a:lnTo>
                  <a:pt x="1444625" y="714375"/>
                </a:lnTo>
                <a:lnTo>
                  <a:pt x="1482725" y="660400"/>
                </a:lnTo>
                <a:cubicBezTo>
                  <a:pt x="1492488" y="618094"/>
                  <a:pt x="1492250" y="633245"/>
                  <a:pt x="1492250" y="615950"/>
                </a:cubicBezTo>
                <a:lnTo>
                  <a:pt x="1485900" y="574675"/>
                </a:lnTo>
                <a:lnTo>
                  <a:pt x="1463675" y="527050"/>
                </a:lnTo>
                <a:lnTo>
                  <a:pt x="1346200" y="339725"/>
                </a:lnTo>
                <a:lnTo>
                  <a:pt x="1228725" y="152400"/>
                </a:lnTo>
                <a:lnTo>
                  <a:pt x="1168400" y="82550"/>
                </a:lnTo>
                <a:lnTo>
                  <a:pt x="1108075" y="44450"/>
                </a:lnTo>
                <a:lnTo>
                  <a:pt x="1057275" y="22225"/>
                </a:lnTo>
                <a:cubicBezTo>
                  <a:pt x="1014988" y="9214"/>
                  <a:pt x="1030395" y="9525"/>
                  <a:pt x="971550" y="0"/>
                </a:cubicBez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097864" y="3187700"/>
            <a:ext cx="1172716" cy="883158"/>
          </a:xfrm>
          <a:custGeom>
            <a:avLst/>
            <a:gdLst>
              <a:gd name="connsiteX0" fmla="*/ 762000 w 1028700"/>
              <a:gd name="connsiteY0" fmla="*/ 63500 h 774700"/>
              <a:gd name="connsiteX1" fmla="*/ 831850 w 1028700"/>
              <a:gd name="connsiteY1" fmla="*/ 133350 h 774700"/>
              <a:gd name="connsiteX2" fmla="*/ 955675 w 1028700"/>
              <a:gd name="connsiteY2" fmla="*/ 323850 h 774700"/>
              <a:gd name="connsiteX3" fmla="*/ 1019175 w 1028700"/>
              <a:gd name="connsiteY3" fmla="*/ 466725 h 774700"/>
              <a:gd name="connsiteX4" fmla="*/ 1028700 w 1028700"/>
              <a:gd name="connsiteY4" fmla="*/ 558800 h 774700"/>
              <a:gd name="connsiteX5" fmla="*/ 996950 w 1028700"/>
              <a:gd name="connsiteY5" fmla="*/ 615950 h 774700"/>
              <a:gd name="connsiteX6" fmla="*/ 949325 w 1028700"/>
              <a:gd name="connsiteY6" fmla="*/ 644525 h 774700"/>
              <a:gd name="connsiteX7" fmla="*/ 889000 w 1028700"/>
              <a:gd name="connsiteY7" fmla="*/ 673100 h 774700"/>
              <a:gd name="connsiteX8" fmla="*/ 863600 w 1028700"/>
              <a:gd name="connsiteY8" fmla="*/ 685800 h 774700"/>
              <a:gd name="connsiteX9" fmla="*/ 803275 w 1028700"/>
              <a:gd name="connsiteY9" fmla="*/ 698500 h 774700"/>
              <a:gd name="connsiteX10" fmla="*/ 720725 w 1028700"/>
              <a:gd name="connsiteY10" fmla="*/ 720725 h 774700"/>
              <a:gd name="connsiteX11" fmla="*/ 577850 w 1028700"/>
              <a:gd name="connsiteY11" fmla="*/ 742950 h 774700"/>
              <a:gd name="connsiteX12" fmla="*/ 495300 w 1028700"/>
              <a:gd name="connsiteY12" fmla="*/ 742950 h 774700"/>
              <a:gd name="connsiteX13" fmla="*/ 355600 w 1028700"/>
              <a:gd name="connsiteY13" fmla="*/ 749300 h 774700"/>
              <a:gd name="connsiteX14" fmla="*/ 219075 w 1028700"/>
              <a:gd name="connsiteY14" fmla="*/ 762000 h 774700"/>
              <a:gd name="connsiteX15" fmla="*/ 133350 w 1028700"/>
              <a:gd name="connsiteY15" fmla="*/ 774700 h 774700"/>
              <a:gd name="connsiteX16" fmla="*/ 66675 w 1028700"/>
              <a:gd name="connsiteY16" fmla="*/ 765175 h 774700"/>
              <a:gd name="connsiteX17" fmla="*/ 6350 w 1028700"/>
              <a:gd name="connsiteY17" fmla="*/ 717550 h 774700"/>
              <a:gd name="connsiteX18" fmla="*/ 0 w 1028700"/>
              <a:gd name="connsiteY18" fmla="*/ 673100 h 774700"/>
              <a:gd name="connsiteX19" fmla="*/ 25400 w 1028700"/>
              <a:gd name="connsiteY19" fmla="*/ 631825 h 774700"/>
              <a:gd name="connsiteX20" fmla="*/ 123825 w 1028700"/>
              <a:gd name="connsiteY20" fmla="*/ 546100 h 774700"/>
              <a:gd name="connsiteX21" fmla="*/ 152400 w 1028700"/>
              <a:gd name="connsiteY21" fmla="*/ 504825 h 774700"/>
              <a:gd name="connsiteX22" fmla="*/ 203200 w 1028700"/>
              <a:gd name="connsiteY22" fmla="*/ 400050 h 774700"/>
              <a:gd name="connsiteX23" fmla="*/ 282575 w 1028700"/>
              <a:gd name="connsiteY23" fmla="*/ 225425 h 774700"/>
              <a:gd name="connsiteX24" fmla="*/ 368300 w 1028700"/>
              <a:gd name="connsiteY24" fmla="*/ 101600 h 774700"/>
              <a:gd name="connsiteX25" fmla="*/ 454025 w 1028700"/>
              <a:gd name="connsiteY25" fmla="*/ 34925 h 774700"/>
              <a:gd name="connsiteX26" fmla="*/ 542925 w 1028700"/>
              <a:gd name="connsiteY26" fmla="*/ 3175 h 774700"/>
              <a:gd name="connsiteX27" fmla="*/ 600075 w 1028700"/>
              <a:gd name="connsiteY27" fmla="*/ 0 h 774700"/>
              <a:gd name="connsiteX28" fmla="*/ 685800 w 1028700"/>
              <a:gd name="connsiteY28" fmla="*/ 12700 h 774700"/>
              <a:gd name="connsiteX29" fmla="*/ 762000 w 1028700"/>
              <a:gd name="connsiteY29" fmla="*/ 6350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28700" h="774700">
                <a:moveTo>
                  <a:pt x="762000" y="63500"/>
                </a:moveTo>
                <a:lnTo>
                  <a:pt x="831850" y="133350"/>
                </a:lnTo>
                <a:lnTo>
                  <a:pt x="955675" y="323850"/>
                </a:lnTo>
                <a:lnTo>
                  <a:pt x="1019175" y="466725"/>
                </a:lnTo>
                <a:lnTo>
                  <a:pt x="1028700" y="558800"/>
                </a:lnTo>
                <a:lnTo>
                  <a:pt x="996950" y="615950"/>
                </a:lnTo>
                <a:lnTo>
                  <a:pt x="949325" y="644525"/>
                </a:lnTo>
                <a:lnTo>
                  <a:pt x="889000" y="673100"/>
                </a:lnTo>
                <a:lnTo>
                  <a:pt x="863600" y="685800"/>
                </a:lnTo>
                <a:lnTo>
                  <a:pt x="803275" y="698500"/>
                </a:lnTo>
                <a:lnTo>
                  <a:pt x="720725" y="720725"/>
                </a:lnTo>
                <a:cubicBezTo>
                  <a:pt x="582111" y="743290"/>
                  <a:pt x="630307" y="742950"/>
                  <a:pt x="577850" y="742950"/>
                </a:cubicBezTo>
                <a:lnTo>
                  <a:pt x="495300" y="742950"/>
                </a:lnTo>
                <a:lnTo>
                  <a:pt x="355600" y="749300"/>
                </a:lnTo>
                <a:lnTo>
                  <a:pt x="219075" y="762000"/>
                </a:lnTo>
                <a:lnTo>
                  <a:pt x="133350" y="774700"/>
                </a:lnTo>
                <a:lnTo>
                  <a:pt x="66675" y="765175"/>
                </a:lnTo>
                <a:lnTo>
                  <a:pt x="6350" y="717550"/>
                </a:lnTo>
                <a:lnTo>
                  <a:pt x="0" y="673100"/>
                </a:lnTo>
                <a:lnTo>
                  <a:pt x="25400" y="631825"/>
                </a:lnTo>
                <a:lnTo>
                  <a:pt x="123825" y="546100"/>
                </a:lnTo>
                <a:lnTo>
                  <a:pt x="152400" y="504825"/>
                </a:lnTo>
                <a:lnTo>
                  <a:pt x="203200" y="400050"/>
                </a:lnTo>
                <a:lnTo>
                  <a:pt x="282575" y="225425"/>
                </a:lnTo>
                <a:lnTo>
                  <a:pt x="368300" y="101600"/>
                </a:lnTo>
                <a:lnTo>
                  <a:pt x="454025" y="34925"/>
                </a:lnTo>
                <a:lnTo>
                  <a:pt x="542925" y="3175"/>
                </a:lnTo>
                <a:lnTo>
                  <a:pt x="600075" y="0"/>
                </a:lnTo>
                <a:lnTo>
                  <a:pt x="685800" y="12700"/>
                </a:lnTo>
                <a:lnTo>
                  <a:pt x="762000" y="6350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410068" y="3261783"/>
            <a:ext cx="781810" cy="709422"/>
          </a:xfrm>
          <a:custGeom>
            <a:avLst/>
            <a:gdLst>
              <a:gd name="connsiteX0" fmla="*/ 561975 w 685800"/>
              <a:gd name="connsiteY0" fmla="*/ 574675 h 622300"/>
              <a:gd name="connsiteX1" fmla="*/ 619125 w 685800"/>
              <a:gd name="connsiteY1" fmla="*/ 539750 h 622300"/>
              <a:gd name="connsiteX2" fmla="*/ 622300 w 685800"/>
              <a:gd name="connsiteY2" fmla="*/ 530225 h 622300"/>
              <a:gd name="connsiteX3" fmla="*/ 628650 w 685800"/>
              <a:gd name="connsiteY3" fmla="*/ 520700 h 622300"/>
              <a:gd name="connsiteX4" fmla="*/ 657225 w 685800"/>
              <a:gd name="connsiteY4" fmla="*/ 501650 h 622300"/>
              <a:gd name="connsiteX5" fmla="*/ 666750 w 685800"/>
              <a:gd name="connsiteY5" fmla="*/ 495300 h 622300"/>
              <a:gd name="connsiteX6" fmla="*/ 679450 w 685800"/>
              <a:gd name="connsiteY6" fmla="*/ 457200 h 622300"/>
              <a:gd name="connsiteX7" fmla="*/ 682625 w 685800"/>
              <a:gd name="connsiteY7" fmla="*/ 447675 h 622300"/>
              <a:gd name="connsiteX8" fmla="*/ 685800 w 685800"/>
              <a:gd name="connsiteY8" fmla="*/ 438150 h 622300"/>
              <a:gd name="connsiteX9" fmla="*/ 685800 w 685800"/>
              <a:gd name="connsiteY9" fmla="*/ 381000 h 622300"/>
              <a:gd name="connsiteX10" fmla="*/ 650875 w 685800"/>
              <a:gd name="connsiteY10" fmla="*/ 292100 h 622300"/>
              <a:gd name="connsiteX11" fmla="*/ 596900 w 685800"/>
              <a:gd name="connsiteY11" fmla="*/ 187325 h 622300"/>
              <a:gd name="connsiteX12" fmla="*/ 514350 w 685800"/>
              <a:gd name="connsiteY12" fmla="*/ 76200 h 622300"/>
              <a:gd name="connsiteX13" fmla="*/ 431800 w 685800"/>
              <a:gd name="connsiteY13" fmla="*/ 22225 h 622300"/>
              <a:gd name="connsiteX14" fmla="*/ 422275 w 685800"/>
              <a:gd name="connsiteY14" fmla="*/ 19050 h 622300"/>
              <a:gd name="connsiteX15" fmla="*/ 396875 w 685800"/>
              <a:gd name="connsiteY15" fmla="*/ 12700 h 622300"/>
              <a:gd name="connsiteX16" fmla="*/ 377825 w 685800"/>
              <a:gd name="connsiteY16" fmla="*/ 6350 h 622300"/>
              <a:gd name="connsiteX17" fmla="*/ 368300 w 685800"/>
              <a:gd name="connsiteY17" fmla="*/ 3175 h 622300"/>
              <a:gd name="connsiteX18" fmla="*/ 330200 w 685800"/>
              <a:gd name="connsiteY18" fmla="*/ 0 h 622300"/>
              <a:gd name="connsiteX19" fmla="*/ 295275 w 685800"/>
              <a:gd name="connsiteY19" fmla="*/ 6350 h 622300"/>
              <a:gd name="connsiteX20" fmla="*/ 273050 w 685800"/>
              <a:gd name="connsiteY20" fmla="*/ 15875 h 622300"/>
              <a:gd name="connsiteX21" fmla="*/ 260350 w 685800"/>
              <a:gd name="connsiteY21" fmla="*/ 19050 h 622300"/>
              <a:gd name="connsiteX22" fmla="*/ 222250 w 685800"/>
              <a:gd name="connsiteY22" fmla="*/ 28575 h 622300"/>
              <a:gd name="connsiteX23" fmla="*/ 203200 w 685800"/>
              <a:gd name="connsiteY23" fmla="*/ 38100 h 622300"/>
              <a:gd name="connsiteX24" fmla="*/ 184150 w 685800"/>
              <a:gd name="connsiteY24" fmla="*/ 50800 h 622300"/>
              <a:gd name="connsiteX25" fmla="*/ 177800 w 685800"/>
              <a:gd name="connsiteY25" fmla="*/ 60325 h 622300"/>
              <a:gd name="connsiteX26" fmla="*/ 155575 w 685800"/>
              <a:gd name="connsiteY26" fmla="*/ 73025 h 622300"/>
              <a:gd name="connsiteX27" fmla="*/ 69850 w 685800"/>
              <a:gd name="connsiteY27" fmla="*/ 184150 h 622300"/>
              <a:gd name="connsiteX28" fmla="*/ 19050 w 685800"/>
              <a:gd name="connsiteY28" fmla="*/ 304800 h 622300"/>
              <a:gd name="connsiteX29" fmla="*/ 0 w 685800"/>
              <a:gd name="connsiteY29" fmla="*/ 400050 h 622300"/>
              <a:gd name="connsiteX30" fmla="*/ 3175 w 685800"/>
              <a:gd name="connsiteY30" fmla="*/ 482600 h 622300"/>
              <a:gd name="connsiteX31" fmla="*/ 22225 w 685800"/>
              <a:gd name="connsiteY31" fmla="*/ 536575 h 622300"/>
              <a:gd name="connsiteX32" fmla="*/ 28575 w 685800"/>
              <a:gd name="connsiteY32" fmla="*/ 546100 h 622300"/>
              <a:gd name="connsiteX33" fmla="*/ 38100 w 685800"/>
              <a:gd name="connsiteY33" fmla="*/ 549275 h 622300"/>
              <a:gd name="connsiteX34" fmla="*/ 47625 w 685800"/>
              <a:gd name="connsiteY34" fmla="*/ 558800 h 622300"/>
              <a:gd name="connsiteX35" fmla="*/ 53975 w 685800"/>
              <a:gd name="connsiteY35" fmla="*/ 568325 h 622300"/>
              <a:gd name="connsiteX36" fmla="*/ 73025 w 685800"/>
              <a:gd name="connsiteY36" fmla="*/ 574675 h 622300"/>
              <a:gd name="connsiteX37" fmla="*/ 95250 w 685800"/>
              <a:gd name="connsiteY37" fmla="*/ 584200 h 622300"/>
              <a:gd name="connsiteX38" fmla="*/ 117475 w 685800"/>
              <a:gd name="connsiteY38" fmla="*/ 590550 h 622300"/>
              <a:gd name="connsiteX39" fmla="*/ 152400 w 685800"/>
              <a:gd name="connsiteY39" fmla="*/ 606425 h 622300"/>
              <a:gd name="connsiteX40" fmla="*/ 215900 w 685800"/>
              <a:gd name="connsiteY40" fmla="*/ 615950 h 622300"/>
              <a:gd name="connsiteX41" fmla="*/ 279400 w 685800"/>
              <a:gd name="connsiteY41" fmla="*/ 622300 h 622300"/>
              <a:gd name="connsiteX42" fmla="*/ 361950 w 685800"/>
              <a:gd name="connsiteY42" fmla="*/ 619125 h 622300"/>
              <a:gd name="connsiteX43" fmla="*/ 434975 w 685800"/>
              <a:gd name="connsiteY43" fmla="*/ 612775 h 622300"/>
              <a:gd name="connsiteX44" fmla="*/ 561975 w 685800"/>
              <a:gd name="connsiteY44" fmla="*/ 574675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85800" h="622300">
                <a:moveTo>
                  <a:pt x="561975" y="574675"/>
                </a:moveTo>
                <a:cubicBezTo>
                  <a:pt x="581025" y="563033"/>
                  <a:pt x="601152" y="552994"/>
                  <a:pt x="619125" y="539750"/>
                </a:cubicBezTo>
                <a:cubicBezTo>
                  <a:pt x="621819" y="537765"/>
                  <a:pt x="620803" y="533218"/>
                  <a:pt x="622300" y="530225"/>
                </a:cubicBezTo>
                <a:cubicBezTo>
                  <a:pt x="624007" y="526812"/>
                  <a:pt x="625778" y="523213"/>
                  <a:pt x="628650" y="520700"/>
                </a:cubicBezTo>
                <a:lnTo>
                  <a:pt x="657225" y="501650"/>
                </a:lnTo>
                <a:lnTo>
                  <a:pt x="666750" y="495300"/>
                </a:lnTo>
                <a:lnTo>
                  <a:pt x="679450" y="457200"/>
                </a:lnTo>
                <a:lnTo>
                  <a:pt x="682625" y="447675"/>
                </a:lnTo>
                <a:cubicBezTo>
                  <a:pt x="683683" y="444500"/>
                  <a:pt x="685800" y="441497"/>
                  <a:pt x="685800" y="438150"/>
                </a:cubicBezTo>
                <a:lnTo>
                  <a:pt x="685800" y="381000"/>
                </a:lnTo>
                <a:lnTo>
                  <a:pt x="650875" y="292100"/>
                </a:lnTo>
                <a:lnTo>
                  <a:pt x="596900" y="187325"/>
                </a:lnTo>
                <a:lnTo>
                  <a:pt x="514350" y="76200"/>
                </a:lnTo>
                <a:cubicBezTo>
                  <a:pt x="486833" y="58208"/>
                  <a:pt x="459733" y="39563"/>
                  <a:pt x="431800" y="22225"/>
                </a:cubicBezTo>
                <a:cubicBezTo>
                  <a:pt x="428956" y="20460"/>
                  <a:pt x="425504" y="19931"/>
                  <a:pt x="422275" y="19050"/>
                </a:cubicBezTo>
                <a:cubicBezTo>
                  <a:pt x="413855" y="16754"/>
                  <a:pt x="405154" y="15460"/>
                  <a:pt x="396875" y="12700"/>
                </a:cubicBezTo>
                <a:lnTo>
                  <a:pt x="377825" y="6350"/>
                </a:lnTo>
                <a:cubicBezTo>
                  <a:pt x="374650" y="5292"/>
                  <a:pt x="371635" y="3453"/>
                  <a:pt x="368300" y="3175"/>
                </a:cubicBezTo>
                <a:lnTo>
                  <a:pt x="330200" y="0"/>
                </a:lnTo>
                <a:cubicBezTo>
                  <a:pt x="318558" y="2117"/>
                  <a:pt x="306845" y="3871"/>
                  <a:pt x="295275" y="6350"/>
                </a:cubicBezTo>
                <a:cubicBezTo>
                  <a:pt x="283011" y="8978"/>
                  <a:pt x="286268" y="10918"/>
                  <a:pt x="273050" y="15875"/>
                </a:cubicBezTo>
                <a:cubicBezTo>
                  <a:pt x="268964" y="17407"/>
                  <a:pt x="264629" y="18194"/>
                  <a:pt x="260350" y="19050"/>
                </a:cubicBezTo>
                <a:cubicBezTo>
                  <a:pt x="250148" y="21090"/>
                  <a:pt x="231343" y="22513"/>
                  <a:pt x="222250" y="28575"/>
                </a:cubicBezTo>
                <a:cubicBezTo>
                  <a:pt x="179965" y="56765"/>
                  <a:pt x="242635" y="16192"/>
                  <a:pt x="203200" y="38100"/>
                </a:cubicBezTo>
                <a:cubicBezTo>
                  <a:pt x="196529" y="41806"/>
                  <a:pt x="184150" y="50800"/>
                  <a:pt x="184150" y="50800"/>
                </a:cubicBezTo>
                <a:cubicBezTo>
                  <a:pt x="182033" y="53975"/>
                  <a:pt x="181036" y="58303"/>
                  <a:pt x="177800" y="60325"/>
                </a:cubicBezTo>
                <a:cubicBezTo>
                  <a:pt x="151988" y="76458"/>
                  <a:pt x="163340" y="57494"/>
                  <a:pt x="155575" y="73025"/>
                </a:cubicBezTo>
                <a:lnTo>
                  <a:pt x="69850" y="184150"/>
                </a:lnTo>
                <a:lnTo>
                  <a:pt x="19050" y="304800"/>
                </a:lnTo>
                <a:lnTo>
                  <a:pt x="0" y="400050"/>
                </a:lnTo>
                <a:lnTo>
                  <a:pt x="3175" y="482600"/>
                </a:lnTo>
                <a:cubicBezTo>
                  <a:pt x="9525" y="500592"/>
                  <a:pt x="15139" y="518860"/>
                  <a:pt x="22225" y="536575"/>
                </a:cubicBezTo>
                <a:cubicBezTo>
                  <a:pt x="23642" y="540118"/>
                  <a:pt x="25595" y="543716"/>
                  <a:pt x="28575" y="546100"/>
                </a:cubicBezTo>
                <a:cubicBezTo>
                  <a:pt x="31188" y="548191"/>
                  <a:pt x="34925" y="548217"/>
                  <a:pt x="38100" y="549275"/>
                </a:cubicBezTo>
                <a:cubicBezTo>
                  <a:pt x="41275" y="552450"/>
                  <a:pt x="44750" y="555351"/>
                  <a:pt x="47625" y="558800"/>
                </a:cubicBezTo>
                <a:cubicBezTo>
                  <a:pt x="50068" y="561731"/>
                  <a:pt x="50739" y="566303"/>
                  <a:pt x="53975" y="568325"/>
                </a:cubicBezTo>
                <a:cubicBezTo>
                  <a:pt x="59651" y="571873"/>
                  <a:pt x="67456" y="570962"/>
                  <a:pt x="73025" y="574675"/>
                </a:cubicBezTo>
                <a:cubicBezTo>
                  <a:pt x="88137" y="584749"/>
                  <a:pt x="76611" y="578608"/>
                  <a:pt x="95250" y="584200"/>
                </a:cubicBezTo>
                <a:cubicBezTo>
                  <a:pt x="117532" y="590885"/>
                  <a:pt x="107254" y="590550"/>
                  <a:pt x="117475" y="590550"/>
                </a:cubicBezTo>
                <a:lnTo>
                  <a:pt x="152400" y="606425"/>
                </a:lnTo>
                <a:lnTo>
                  <a:pt x="215900" y="615950"/>
                </a:lnTo>
                <a:lnTo>
                  <a:pt x="279400" y="622300"/>
                </a:lnTo>
                <a:lnTo>
                  <a:pt x="361950" y="619125"/>
                </a:lnTo>
                <a:lnTo>
                  <a:pt x="434975" y="612775"/>
                </a:lnTo>
                <a:lnTo>
                  <a:pt x="561975" y="574675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505318" y="3362323"/>
            <a:ext cx="561024" cy="524828"/>
          </a:xfrm>
          <a:custGeom>
            <a:avLst/>
            <a:gdLst>
              <a:gd name="connsiteX0" fmla="*/ 187325 w 492125"/>
              <a:gd name="connsiteY0" fmla="*/ 3175 h 460375"/>
              <a:gd name="connsiteX1" fmla="*/ 111125 w 492125"/>
              <a:gd name="connsiteY1" fmla="*/ 44450 h 460375"/>
              <a:gd name="connsiteX2" fmla="*/ 76200 w 492125"/>
              <a:gd name="connsiteY2" fmla="*/ 85725 h 460375"/>
              <a:gd name="connsiteX3" fmla="*/ 25400 w 492125"/>
              <a:gd name="connsiteY3" fmla="*/ 161925 h 460375"/>
              <a:gd name="connsiteX4" fmla="*/ 0 w 492125"/>
              <a:gd name="connsiteY4" fmla="*/ 250825 h 460375"/>
              <a:gd name="connsiteX5" fmla="*/ 9525 w 492125"/>
              <a:gd name="connsiteY5" fmla="*/ 342900 h 460375"/>
              <a:gd name="connsiteX6" fmla="*/ 44450 w 492125"/>
              <a:gd name="connsiteY6" fmla="*/ 396875 h 460375"/>
              <a:gd name="connsiteX7" fmla="*/ 101600 w 492125"/>
              <a:gd name="connsiteY7" fmla="*/ 434975 h 460375"/>
              <a:gd name="connsiteX8" fmla="*/ 190500 w 492125"/>
              <a:gd name="connsiteY8" fmla="*/ 460375 h 460375"/>
              <a:gd name="connsiteX9" fmla="*/ 288925 w 492125"/>
              <a:gd name="connsiteY9" fmla="*/ 457200 h 460375"/>
              <a:gd name="connsiteX10" fmla="*/ 374650 w 492125"/>
              <a:gd name="connsiteY10" fmla="*/ 438150 h 460375"/>
              <a:gd name="connsiteX11" fmla="*/ 447675 w 492125"/>
              <a:gd name="connsiteY11" fmla="*/ 400050 h 460375"/>
              <a:gd name="connsiteX12" fmla="*/ 492125 w 492125"/>
              <a:gd name="connsiteY12" fmla="*/ 327025 h 460375"/>
              <a:gd name="connsiteX13" fmla="*/ 488950 w 492125"/>
              <a:gd name="connsiteY13" fmla="*/ 234950 h 460375"/>
              <a:gd name="connsiteX14" fmla="*/ 454025 w 492125"/>
              <a:gd name="connsiteY14" fmla="*/ 155575 h 460375"/>
              <a:gd name="connsiteX15" fmla="*/ 406400 w 492125"/>
              <a:gd name="connsiteY15" fmla="*/ 88900 h 460375"/>
              <a:gd name="connsiteX16" fmla="*/ 333375 w 492125"/>
              <a:gd name="connsiteY16" fmla="*/ 25400 h 460375"/>
              <a:gd name="connsiteX17" fmla="*/ 260350 w 492125"/>
              <a:gd name="connsiteY17" fmla="*/ 0 h 460375"/>
              <a:gd name="connsiteX18" fmla="*/ 187325 w 492125"/>
              <a:gd name="connsiteY18" fmla="*/ 3175 h 46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2125" h="460375">
                <a:moveTo>
                  <a:pt x="187325" y="3175"/>
                </a:moveTo>
                <a:lnTo>
                  <a:pt x="111125" y="44450"/>
                </a:lnTo>
                <a:cubicBezTo>
                  <a:pt x="75485" y="83330"/>
                  <a:pt x="76200" y="65322"/>
                  <a:pt x="76200" y="85725"/>
                </a:cubicBezTo>
                <a:lnTo>
                  <a:pt x="25400" y="161925"/>
                </a:lnTo>
                <a:lnTo>
                  <a:pt x="0" y="250825"/>
                </a:lnTo>
                <a:lnTo>
                  <a:pt x="9525" y="342900"/>
                </a:lnTo>
                <a:lnTo>
                  <a:pt x="44450" y="396875"/>
                </a:lnTo>
                <a:cubicBezTo>
                  <a:pt x="102503" y="432352"/>
                  <a:pt x="101600" y="409474"/>
                  <a:pt x="101600" y="434975"/>
                </a:cubicBezTo>
                <a:lnTo>
                  <a:pt x="190500" y="460375"/>
                </a:lnTo>
                <a:lnTo>
                  <a:pt x="288925" y="457200"/>
                </a:lnTo>
                <a:lnTo>
                  <a:pt x="374650" y="438150"/>
                </a:lnTo>
                <a:lnTo>
                  <a:pt x="447675" y="400050"/>
                </a:lnTo>
                <a:lnTo>
                  <a:pt x="492125" y="327025"/>
                </a:lnTo>
                <a:lnTo>
                  <a:pt x="488950" y="234950"/>
                </a:lnTo>
                <a:lnTo>
                  <a:pt x="454025" y="155575"/>
                </a:lnTo>
                <a:lnTo>
                  <a:pt x="406400" y="88900"/>
                </a:lnTo>
                <a:lnTo>
                  <a:pt x="333375" y="25400"/>
                </a:lnTo>
                <a:lnTo>
                  <a:pt x="260350" y="0"/>
                </a:lnTo>
                <a:lnTo>
                  <a:pt x="187325" y="3175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669371" y="3523341"/>
            <a:ext cx="242643" cy="228888"/>
          </a:xfrm>
          <a:custGeom>
            <a:avLst/>
            <a:gdLst>
              <a:gd name="connsiteX0" fmla="*/ 88510 w 212848"/>
              <a:gd name="connsiteY0" fmla="*/ 0 h 200779"/>
              <a:gd name="connsiteX1" fmla="*/ 75810 w 212848"/>
              <a:gd name="connsiteY1" fmla="*/ 3175 h 200779"/>
              <a:gd name="connsiteX2" fmla="*/ 56760 w 212848"/>
              <a:gd name="connsiteY2" fmla="*/ 15875 h 200779"/>
              <a:gd name="connsiteX3" fmla="*/ 47235 w 212848"/>
              <a:gd name="connsiteY3" fmla="*/ 22225 h 200779"/>
              <a:gd name="connsiteX4" fmla="*/ 28185 w 212848"/>
              <a:gd name="connsiteY4" fmla="*/ 38100 h 200779"/>
              <a:gd name="connsiteX5" fmla="*/ 15485 w 212848"/>
              <a:gd name="connsiteY5" fmla="*/ 57150 h 200779"/>
              <a:gd name="connsiteX6" fmla="*/ 12310 w 212848"/>
              <a:gd name="connsiteY6" fmla="*/ 66675 h 200779"/>
              <a:gd name="connsiteX7" fmla="*/ 2785 w 212848"/>
              <a:gd name="connsiteY7" fmla="*/ 85725 h 200779"/>
              <a:gd name="connsiteX8" fmla="*/ 5960 w 212848"/>
              <a:gd name="connsiteY8" fmla="*/ 127000 h 200779"/>
              <a:gd name="connsiteX9" fmla="*/ 15485 w 212848"/>
              <a:gd name="connsiteY9" fmla="*/ 133350 h 200779"/>
              <a:gd name="connsiteX10" fmla="*/ 21835 w 212848"/>
              <a:gd name="connsiteY10" fmla="*/ 152400 h 200779"/>
              <a:gd name="connsiteX11" fmla="*/ 25010 w 212848"/>
              <a:gd name="connsiteY11" fmla="*/ 161925 h 200779"/>
              <a:gd name="connsiteX12" fmla="*/ 44060 w 212848"/>
              <a:gd name="connsiteY12" fmla="*/ 177800 h 200779"/>
              <a:gd name="connsiteX13" fmla="*/ 50410 w 212848"/>
              <a:gd name="connsiteY13" fmla="*/ 187325 h 200779"/>
              <a:gd name="connsiteX14" fmla="*/ 69460 w 212848"/>
              <a:gd name="connsiteY14" fmla="*/ 193675 h 200779"/>
              <a:gd name="connsiteX15" fmla="*/ 91685 w 212848"/>
              <a:gd name="connsiteY15" fmla="*/ 200025 h 200779"/>
              <a:gd name="connsiteX16" fmla="*/ 123435 w 212848"/>
              <a:gd name="connsiteY16" fmla="*/ 200025 h 200779"/>
              <a:gd name="connsiteX17" fmla="*/ 155185 w 212848"/>
              <a:gd name="connsiteY17" fmla="*/ 187325 h 200779"/>
              <a:gd name="connsiteX18" fmla="*/ 193285 w 212848"/>
              <a:gd name="connsiteY18" fmla="*/ 168275 h 200779"/>
              <a:gd name="connsiteX19" fmla="*/ 209160 w 212848"/>
              <a:gd name="connsiteY19" fmla="*/ 149225 h 200779"/>
              <a:gd name="connsiteX20" fmla="*/ 212335 w 212848"/>
              <a:gd name="connsiteY20" fmla="*/ 130175 h 200779"/>
              <a:gd name="connsiteX21" fmla="*/ 209160 w 212848"/>
              <a:gd name="connsiteY21" fmla="*/ 95250 h 200779"/>
              <a:gd name="connsiteX22" fmla="*/ 199635 w 212848"/>
              <a:gd name="connsiteY22" fmla="*/ 63500 h 200779"/>
              <a:gd name="connsiteX23" fmla="*/ 196460 w 212848"/>
              <a:gd name="connsiteY23" fmla="*/ 53975 h 200779"/>
              <a:gd name="connsiteX24" fmla="*/ 190110 w 212848"/>
              <a:gd name="connsiteY24" fmla="*/ 44450 h 200779"/>
              <a:gd name="connsiteX25" fmla="*/ 183760 w 212848"/>
              <a:gd name="connsiteY25" fmla="*/ 31750 h 200779"/>
              <a:gd name="connsiteX26" fmla="*/ 145660 w 212848"/>
              <a:gd name="connsiteY26" fmla="*/ 12700 h 200779"/>
              <a:gd name="connsiteX27" fmla="*/ 117085 w 212848"/>
              <a:gd name="connsiteY27" fmla="*/ 3175 h 200779"/>
              <a:gd name="connsiteX28" fmla="*/ 107560 w 212848"/>
              <a:gd name="connsiteY28" fmla="*/ 0 h 200779"/>
              <a:gd name="connsiteX29" fmla="*/ 88510 w 212848"/>
              <a:gd name="connsiteY29" fmla="*/ 0 h 20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12848" h="200779">
                <a:moveTo>
                  <a:pt x="88510" y="0"/>
                </a:moveTo>
                <a:cubicBezTo>
                  <a:pt x="84277" y="1058"/>
                  <a:pt x="79713" y="1224"/>
                  <a:pt x="75810" y="3175"/>
                </a:cubicBezTo>
                <a:cubicBezTo>
                  <a:pt x="68984" y="6588"/>
                  <a:pt x="63110" y="11642"/>
                  <a:pt x="56760" y="15875"/>
                </a:cubicBezTo>
                <a:cubicBezTo>
                  <a:pt x="53585" y="17992"/>
                  <a:pt x="49933" y="19527"/>
                  <a:pt x="47235" y="22225"/>
                </a:cubicBezTo>
                <a:cubicBezTo>
                  <a:pt x="35012" y="34448"/>
                  <a:pt x="41446" y="29259"/>
                  <a:pt x="28185" y="38100"/>
                </a:cubicBezTo>
                <a:cubicBezTo>
                  <a:pt x="23952" y="44450"/>
                  <a:pt x="17898" y="49910"/>
                  <a:pt x="15485" y="57150"/>
                </a:cubicBezTo>
                <a:cubicBezTo>
                  <a:pt x="14427" y="60325"/>
                  <a:pt x="13807" y="63682"/>
                  <a:pt x="12310" y="66675"/>
                </a:cubicBezTo>
                <a:cubicBezTo>
                  <a:pt x="0" y="91294"/>
                  <a:pt x="10765" y="61784"/>
                  <a:pt x="2785" y="85725"/>
                </a:cubicBezTo>
                <a:cubicBezTo>
                  <a:pt x="3843" y="99483"/>
                  <a:pt x="2405" y="113667"/>
                  <a:pt x="5960" y="127000"/>
                </a:cubicBezTo>
                <a:cubicBezTo>
                  <a:pt x="6943" y="130687"/>
                  <a:pt x="13463" y="130114"/>
                  <a:pt x="15485" y="133350"/>
                </a:cubicBezTo>
                <a:cubicBezTo>
                  <a:pt x="19033" y="139026"/>
                  <a:pt x="19718" y="146050"/>
                  <a:pt x="21835" y="152400"/>
                </a:cubicBezTo>
                <a:cubicBezTo>
                  <a:pt x="22893" y="155575"/>
                  <a:pt x="22225" y="160069"/>
                  <a:pt x="25010" y="161925"/>
                </a:cubicBezTo>
                <a:cubicBezTo>
                  <a:pt x="34376" y="168169"/>
                  <a:pt x="36420" y="168633"/>
                  <a:pt x="44060" y="177800"/>
                </a:cubicBezTo>
                <a:cubicBezTo>
                  <a:pt x="46503" y="180731"/>
                  <a:pt x="47174" y="185303"/>
                  <a:pt x="50410" y="187325"/>
                </a:cubicBezTo>
                <a:cubicBezTo>
                  <a:pt x="56086" y="190873"/>
                  <a:pt x="63110" y="191558"/>
                  <a:pt x="69460" y="193675"/>
                </a:cubicBezTo>
                <a:cubicBezTo>
                  <a:pt x="74786" y="195450"/>
                  <a:pt x="86611" y="199663"/>
                  <a:pt x="91685" y="200025"/>
                </a:cubicBezTo>
                <a:cubicBezTo>
                  <a:pt x="102241" y="200779"/>
                  <a:pt x="112852" y="200025"/>
                  <a:pt x="123435" y="200025"/>
                </a:cubicBezTo>
                <a:cubicBezTo>
                  <a:pt x="134018" y="195792"/>
                  <a:pt x="144512" y="191327"/>
                  <a:pt x="155185" y="187325"/>
                </a:cubicBezTo>
                <a:cubicBezTo>
                  <a:pt x="171712" y="181127"/>
                  <a:pt x="179798" y="181762"/>
                  <a:pt x="193285" y="168275"/>
                </a:cubicBezTo>
                <a:cubicBezTo>
                  <a:pt x="205508" y="156052"/>
                  <a:pt x="200319" y="162486"/>
                  <a:pt x="209160" y="149225"/>
                </a:cubicBezTo>
                <a:cubicBezTo>
                  <a:pt x="212848" y="134472"/>
                  <a:pt x="212335" y="140889"/>
                  <a:pt x="212335" y="130175"/>
                </a:cubicBezTo>
                <a:cubicBezTo>
                  <a:pt x="211277" y="118533"/>
                  <a:pt x="210705" y="106837"/>
                  <a:pt x="209160" y="95250"/>
                </a:cubicBezTo>
                <a:cubicBezTo>
                  <a:pt x="208094" y="87253"/>
                  <a:pt x="201640" y="69515"/>
                  <a:pt x="199635" y="63500"/>
                </a:cubicBezTo>
                <a:cubicBezTo>
                  <a:pt x="198577" y="60325"/>
                  <a:pt x="198316" y="56760"/>
                  <a:pt x="196460" y="53975"/>
                </a:cubicBezTo>
                <a:cubicBezTo>
                  <a:pt x="194343" y="50800"/>
                  <a:pt x="192003" y="47763"/>
                  <a:pt x="190110" y="44450"/>
                </a:cubicBezTo>
                <a:cubicBezTo>
                  <a:pt x="187762" y="40341"/>
                  <a:pt x="187107" y="35097"/>
                  <a:pt x="183760" y="31750"/>
                </a:cubicBezTo>
                <a:cubicBezTo>
                  <a:pt x="171450" y="19440"/>
                  <a:pt x="161154" y="17865"/>
                  <a:pt x="145660" y="12700"/>
                </a:cubicBezTo>
                <a:lnTo>
                  <a:pt x="117085" y="3175"/>
                </a:lnTo>
                <a:cubicBezTo>
                  <a:pt x="113910" y="2117"/>
                  <a:pt x="110907" y="0"/>
                  <a:pt x="107560" y="0"/>
                </a:cubicBezTo>
                <a:lnTo>
                  <a:pt x="88510" y="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J. Miller-Jones et al. 2010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 anchor="t">
            <a:noAutofit/>
          </a:bodyPr>
          <a:lstStyle/>
          <a:p>
            <a:r>
              <a:rPr lang="en-US" dirty="0" smtClean="0"/>
              <a:t>HID/CCD + Radio of </a:t>
            </a:r>
            <a:r>
              <a:rPr lang="en-US" dirty="0" err="1" smtClean="0"/>
              <a:t>Aql</a:t>
            </a:r>
            <a:r>
              <a:rPr lang="en-US" dirty="0" smtClean="0"/>
              <a:t> X-1</a:t>
            </a:r>
            <a:endParaRPr lang="en-US" dirty="0"/>
          </a:p>
        </p:txBody>
      </p:sp>
      <p:pic>
        <p:nvPicPr>
          <p:cNvPr id="12" name="Content Placeholder 11" descr="aqlx1_cc_all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-8118" r="-8118"/>
          <a:stretch>
            <a:fillRect/>
          </a:stretch>
        </p:blipFill>
        <p:spPr>
          <a:xfrm>
            <a:off x="4648200" y="914400"/>
            <a:ext cx="4038600" cy="5211763"/>
          </a:xfrm>
          <a:prstGeom prst="rect">
            <a:avLst/>
          </a:prstGeom>
        </p:spPr>
      </p:pic>
      <p:pic>
        <p:nvPicPr>
          <p:cNvPr id="13" name="Content Placeholder 8" descr="aqlx1_hid_all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-8118" r="-8118"/>
          <a:stretch>
            <a:fillRect/>
          </a:stretch>
        </p:blipFill>
        <p:spPr bwMode="auto">
          <a:xfrm>
            <a:off x="457200" y="914400"/>
            <a:ext cx="4038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J. Miller-Jones et al. 2010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 anchor="t">
            <a:noAutofit/>
          </a:bodyPr>
          <a:lstStyle/>
          <a:p>
            <a:r>
              <a:rPr lang="en-US" dirty="0" smtClean="0"/>
              <a:t>HID/CCD + Radio of </a:t>
            </a:r>
            <a:r>
              <a:rPr lang="en-US" dirty="0" err="1" smtClean="0"/>
              <a:t>Aql</a:t>
            </a:r>
            <a:r>
              <a:rPr lang="en-US" dirty="0" smtClean="0"/>
              <a:t> X-1</a:t>
            </a:r>
            <a:endParaRPr lang="en-US" dirty="0"/>
          </a:p>
        </p:txBody>
      </p:sp>
      <p:pic>
        <p:nvPicPr>
          <p:cNvPr id="12" name="Content Placeholder 11" descr="aqlx1_cc_all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-8118" r="-8118"/>
          <a:stretch>
            <a:fillRect/>
          </a:stretch>
        </p:blipFill>
        <p:spPr>
          <a:xfrm>
            <a:off x="4648200" y="914400"/>
            <a:ext cx="4038600" cy="5211763"/>
          </a:xfrm>
          <a:prstGeom prst="rect">
            <a:avLst/>
          </a:prstGeom>
        </p:spPr>
      </p:pic>
      <p:pic>
        <p:nvPicPr>
          <p:cNvPr id="13" name="Content Placeholder 8" descr="aqlx1_hid_all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-8118" r="-8118"/>
          <a:stretch>
            <a:fillRect/>
          </a:stretch>
        </p:blipFill>
        <p:spPr bwMode="auto">
          <a:xfrm>
            <a:off x="457200" y="914400"/>
            <a:ext cx="4038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358886" y="1098550"/>
            <a:ext cx="1247913" cy="927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 anchor="t">
            <a:normAutofit fontScale="90000"/>
          </a:bodyPr>
          <a:lstStyle/>
          <a:p>
            <a:r>
              <a:rPr lang="en-US" dirty="0" smtClean="0"/>
              <a:t>Compact Jet Quenching in </a:t>
            </a:r>
            <a:r>
              <a:rPr lang="en-US" dirty="0" err="1" smtClean="0"/>
              <a:t>Aql</a:t>
            </a:r>
            <a:r>
              <a:rPr lang="en-US" dirty="0" smtClean="0"/>
              <a:t> X-1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D7545-7FA7-D84F-8624-3EA3434F7C6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Content Placeholder 5" descr="aqlx1_r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97281" y="914400"/>
            <a:ext cx="6949439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J. Miller-Jones et al. 2010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 anchor="t">
            <a:normAutofit/>
          </a:bodyPr>
          <a:lstStyle/>
          <a:p>
            <a:r>
              <a:rPr lang="en-AU" dirty="0" smtClean="0"/>
              <a:t>JACPOT Project Status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7429500" cy="5486400"/>
          </a:xfrm>
        </p:spPr>
        <p:txBody>
          <a:bodyPr tIns="0">
            <a:noAutofit/>
          </a:bodyPr>
          <a:lstStyle/>
          <a:p>
            <a:pPr>
              <a:buNone/>
            </a:pPr>
            <a:r>
              <a:rPr lang="en-US" sz="2800" dirty="0" smtClean="0"/>
              <a:t>BH Candidate H1743-322 (2009 Jun)</a:t>
            </a:r>
          </a:p>
          <a:p>
            <a:pPr lvl="1">
              <a:buNone/>
            </a:pPr>
            <a:r>
              <a:rPr lang="en-US" sz="2400" dirty="0" smtClean="0"/>
              <a:t>Paradigm of ‘unified model’ largely verified</a:t>
            </a:r>
          </a:p>
          <a:p>
            <a:pPr lvl="1">
              <a:buNone/>
            </a:pPr>
            <a:r>
              <a:rPr lang="en-US" sz="2400" dirty="0" smtClean="0"/>
              <a:t>Quenched core emission </a:t>
            </a:r>
            <a:r>
              <a:rPr lang="en-US" sz="2400" i="1" dirty="0" smtClean="0"/>
              <a:t>prior</a:t>
            </a:r>
            <a:r>
              <a:rPr lang="en-US" sz="2400" dirty="0" smtClean="0"/>
              <a:t> to major flaring</a:t>
            </a:r>
          </a:p>
          <a:p>
            <a:pPr lvl="1">
              <a:spcAft>
                <a:spcPts val="1200"/>
              </a:spcAft>
              <a:buNone/>
            </a:pPr>
            <a:r>
              <a:rPr lang="en-US" sz="2400" dirty="0" smtClean="0"/>
              <a:t>Jet line does not appear to be constant</a:t>
            </a:r>
          </a:p>
          <a:p>
            <a:pPr>
              <a:buNone/>
            </a:pPr>
            <a:r>
              <a:rPr lang="en-US" sz="2800" dirty="0" smtClean="0"/>
              <a:t>Atoll NS </a:t>
            </a:r>
            <a:r>
              <a:rPr lang="en-US" sz="2800" dirty="0" err="1" smtClean="0"/>
              <a:t>Aql</a:t>
            </a:r>
            <a:r>
              <a:rPr lang="en-US" sz="2800" dirty="0" smtClean="0"/>
              <a:t> X-1 (2009 Nov)</a:t>
            </a:r>
          </a:p>
          <a:p>
            <a:pPr lvl="1">
              <a:buNone/>
            </a:pPr>
            <a:r>
              <a:rPr lang="en-US" sz="2400" dirty="0" smtClean="0"/>
              <a:t>First VLBI detection of </a:t>
            </a:r>
            <a:r>
              <a:rPr lang="en-US" sz="2400" dirty="0" err="1" smtClean="0"/>
              <a:t>Aql</a:t>
            </a:r>
            <a:r>
              <a:rPr lang="en-US" sz="2400" dirty="0" smtClean="0"/>
              <a:t> X-1</a:t>
            </a:r>
          </a:p>
          <a:p>
            <a:pPr lvl="1">
              <a:buNone/>
            </a:pPr>
            <a:r>
              <a:rPr lang="en-US" sz="2400" dirty="0" smtClean="0"/>
              <a:t>Radio emission switches on at state transitions</a:t>
            </a:r>
          </a:p>
          <a:p>
            <a:pPr lvl="1">
              <a:buNone/>
            </a:pPr>
            <a:r>
              <a:rPr lang="en-US" sz="2400" dirty="0" smtClean="0"/>
              <a:t>No evidence for transient </a:t>
            </a:r>
            <a:r>
              <a:rPr lang="en-US" sz="2400" dirty="0" err="1" smtClean="0"/>
              <a:t>ejecta</a:t>
            </a:r>
            <a:endParaRPr lang="en-US" sz="2400" dirty="0" smtClean="0"/>
          </a:p>
          <a:p>
            <a:pPr lvl="1">
              <a:spcAft>
                <a:spcPts val="1200"/>
              </a:spcAft>
              <a:buNone/>
            </a:pPr>
            <a:r>
              <a:rPr lang="en-US" sz="2400" dirty="0" smtClean="0"/>
              <a:t>Quenching of radio emission in soft state</a:t>
            </a:r>
          </a:p>
          <a:p>
            <a:pPr>
              <a:spcAft>
                <a:spcPts val="600"/>
              </a:spcAft>
              <a:buNone/>
            </a:pPr>
            <a:r>
              <a:rPr lang="en-US" sz="2800" dirty="0" smtClean="0"/>
              <a:t>WD/CV SS </a:t>
            </a:r>
            <a:r>
              <a:rPr lang="en-US" sz="2800" dirty="0" err="1" smtClean="0"/>
              <a:t>Cyg</a:t>
            </a:r>
            <a:r>
              <a:rPr lang="en-US" sz="2800" dirty="0" smtClean="0"/>
              <a:t> (2010 Apr) – </a:t>
            </a:r>
            <a:r>
              <a:rPr lang="en-US" sz="2400" dirty="0" smtClean="0"/>
              <a:t>Ask Me Later</a:t>
            </a:r>
          </a:p>
          <a:p>
            <a:pPr>
              <a:buNone/>
            </a:pPr>
            <a:r>
              <a:rPr lang="en-US" sz="2800" dirty="0" smtClean="0"/>
              <a:t>2 more targets approved by NRAO</a:t>
            </a:r>
          </a:p>
          <a:p>
            <a:endParaRPr lang="en-A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834" t="5217" r="883" b="21333"/>
          <a:stretch>
            <a:fillRect/>
          </a:stretch>
        </p:blipFill>
        <p:spPr bwMode="auto">
          <a:xfrm>
            <a:off x="7300115" y="4877664"/>
            <a:ext cx="1772479" cy="183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912" y="914400"/>
            <a:ext cx="172821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495227" y="1094887"/>
            <a:ext cx="1496373" cy="400110"/>
          </a:xfrm>
          <a:prstGeom prst="rect">
            <a:avLst/>
          </a:prstGeom>
          <a:solidFill>
            <a:srgbClr val="000000">
              <a:alpha val="75000"/>
            </a:srgbClr>
          </a:solidFill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2009 Jun 5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6912" y="2843784"/>
            <a:ext cx="172314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495227" y="3032323"/>
            <a:ext cx="1496373" cy="400110"/>
          </a:xfrm>
          <a:prstGeom prst="rect">
            <a:avLst/>
          </a:prstGeom>
          <a:solidFill>
            <a:srgbClr val="000000">
              <a:alpha val="75000"/>
            </a:srgbClr>
          </a:solidFill>
        </p:spPr>
        <p:txBody>
          <a:bodyPr wrap="none" lIns="91440" tIns="45720" rIns="91440" bIns="45720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2009 Jun 6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0412" y="4907225"/>
            <a:ext cx="1667569" cy="400110"/>
          </a:xfrm>
          <a:prstGeom prst="rect">
            <a:avLst/>
          </a:prstGeom>
          <a:solidFill>
            <a:srgbClr val="000000">
              <a:alpha val="75000"/>
            </a:srgbClr>
          </a:solidFill>
        </p:spPr>
        <p:txBody>
          <a:bodyPr wrap="none" lIns="91440" tIns="45720" rIns="91440" bIns="45720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2009 </a:t>
            </a:r>
            <a:r>
              <a:rPr lang="en-US" sz="2000" b="1" dirty="0" smtClean="0">
                <a:solidFill>
                  <a:schemeClr val="bg1"/>
                </a:solidFill>
              </a:rPr>
              <a:t>Nov 19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 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228600"/>
            <a:ext cx="8686800" cy="67710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Accretion – Jet Coupling</a:t>
            </a:r>
          </a:p>
        </p:txBody>
      </p:sp>
      <p:pic>
        <p:nvPicPr>
          <p:cNvPr id="6" name="Content Placeholder 5" descr="GRO1655-40_binsim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92719" y="914400"/>
            <a:ext cx="7758563" cy="5486400"/>
          </a:xfrm>
        </p:spPr>
      </p:pic>
      <p:sp>
        <p:nvSpPr>
          <p:cNvPr id="8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</p:spPr>
        <p:txBody>
          <a:bodyPr/>
          <a:lstStyle/>
          <a:p>
            <a:r>
              <a:rPr lang="en-US" dirty="0" smtClean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AU" dirty="0" smtClean="0"/>
              <a:t>The Future Is Now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6527801" cy="5486400"/>
          </a:xfrm>
        </p:spPr>
        <p:txBody>
          <a:bodyPr tIns="0">
            <a:noAutofit/>
          </a:bodyPr>
          <a:lstStyle/>
          <a:p>
            <a:pPr>
              <a:buNone/>
            </a:pPr>
            <a:r>
              <a:rPr lang="en-US" sz="2800" dirty="0" smtClean="0"/>
              <a:t>EVLA sensitivity ~ 5-20 X VLA</a:t>
            </a:r>
          </a:p>
          <a:p>
            <a:pPr lvl="1">
              <a:buNone/>
            </a:pPr>
            <a:r>
              <a:rPr lang="en-US" sz="2400" dirty="0" smtClean="0"/>
              <a:t>Better coverage of faint emission in</a:t>
            </a:r>
            <a:br>
              <a:rPr lang="en-US" sz="2400" dirty="0" smtClean="0"/>
            </a:br>
            <a:r>
              <a:rPr lang="en-US" sz="2400" dirty="0" smtClean="0"/>
              <a:t>rising/decaying hard state</a:t>
            </a:r>
          </a:p>
          <a:p>
            <a:pPr lvl="1">
              <a:buNone/>
            </a:pPr>
            <a:r>
              <a:rPr lang="en-US" sz="2400" dirty="0" smtClean="0"/>
              <a:t>Constraints on soft state quenching</a:t>
            </a:r>
          </a:p>
          <a:p>
            <a:pPr lvl="1">
              <a:buNone/>
            </a:pPr>
            <a:r>
              <a:rPr lang="en-US" sz="2400" dirty="0" smtClean="0"/>
              <a:t>Automatic spectral indices</a:t>
            </a:r>
          </a:p>
          <a:p>
            <a:pPr lvl="1">
              <a:spcAft>
                <a:spcPts val="600"/>
              </a:spcAft>
              <a:buNone/>
            </a:pPr>
            <a:r>
              <a:rPr lang="en-US" sz="2400" dirty="0" smtClean="0"/>
              <a:t>Less observing time required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 smtClean="0"/>
              <a:t>VLBA Backend/</a:t>
            </a:r>
            <a:r>
              <a:rPr lang="en-US" sz="2800" dirty="0" err="1" smtClean="0"/>
              <a:t>Correlator</a:t>
            </a:r>
            <a:r>
              <a:rPr lang="en-US" sz="2800" dirty="0" smtClean="0"/>
              <a:t> Upgrades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400" dirty="0" smtClean="0"/>
              <a:t>Factor of 2-4 sensitivity increase</a:t>
            </a:r>
          </a:p>
          <a:p>
            <a:pPr lvl="2">
              <a:lnSpc>
                <a:spcPct val="90000"/>
              </a:lnSpc>
              <a:buNone/>
            </a:pPr>
            <a:r>
              <a:rPr lang="en-US" dirty="0" smtClean="0"/>
              <a:t>Imaging fainter states</a:t>
            </a:r>
          </a:p>
          <a:p>
            <a:pPr lvl="2">
              <a:lnSpc>
                <a:spcPct val="90000"/>
              </a:lnSpc>
              <a:buNone/>
            </a:pPr>
            <a:r>
              <a:rPr lang="en-US" dirty="0" smtClean="0"/>
              <a:t>Better snapshot capability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400" dirty="0" smtClean="0"/>
              <a:t>Closer calibrators: better astrometry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400" dirty="0" smtClean="0"/>
              <a:t>&lt;10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as astrometry on a 1mJy source</a:t>
            </a:r>
          </a:p>
          <a:p>
            <a:pPr lvl="2">
              <a:lnSpc>
                <a:spcPct val="90000"/>
              </a:lnSpc>
              <a:buNone/>
            </a:pPr>
            <a:r>
              <a:rPr lang="en-US" dirty="0" smtClean="0"/>
              <a:t>Proper motions and parallaxes</a:t>
            </a:r>
            <a:endParaRPr lang="en-A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8435" y="4361684"/>
            <a:ext cx="3244159" cy="243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50980"/>
            <a:ext cx="2786082" cy="421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77108"/>
          </a:xfrm>
        </p:spPr>
        <p:txBody>
          <a:bodyPr anchor="t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Universal Nature of Jets</a:t>
            </a:r>
            <a:endParaRPr lang="en-US" b="1" dirty="0"/>
          </a:p>
        </p:txBody>
      </p:sp>
      <p:pic>
        <p:nvPicPr>
          <p:cNvPr id="5" name="Content Placeholder 4" descr="Dynamic_HH30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3467" y="914400"/>
            <a:ext cx="8297067" cy="5486400"/>
          </a:xfr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D7545-7FA7-D84F-8624-3EA3434F7C6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77108"/>
          </a:xfrm>
        </p:spPr>
        <p:txBody>
          <a:bodyPr anchor="t">
            <a:spAutoFit/>
          </a:bodyPr>
          <a:lstStyle/>
          <a:p>
            <a:r>
              <a:rPr lang="en-US" dirty="0" smtClean="0"/>
              <a:t>The Universal Nature of Jets</a:t>
            </a:r>
            <a:endParaRPr lang="en-US" dirty="0"/>
          </a:p>
        </p:txBody>
      </p:sp>
      <p:pic>
        <p:nvPicPr>
          <p:cNvPr id="6" name="Content Placeholder 5" descr="cena.jpg"/>
          <p:cNvPicPr>
            <a:picLocks noGrp="1" noChangeAspect="1"/>
          </p:cNvPicPr>
          <p:nvPr>
            <p:ph idx="1"/>
          </p:nvPr>
        </p:nvPicPr>
        <p:blipFill>
          <a:blip r:embed="rId3"/>
          <a:srcRect l="15000" t="15000" r="15000" b="15000"/>
          <a:stretch>
            <a:fillRect/>
          </a:stretch>
        </p:blipFill>
        <p:spPr>
          <a:xfrm>
            <a:off x="2034532" y="914400"/>
            <a:ext cx="5074936" cy="5074920"/>
          </a:xfrm>
        </p:spPr>
      </p:pic>
      <p:sp>
        <p:nvSpPr>
          <p:cNvPr id="7" name="TextBox 6"/>
          <p:cNvSpPr txBox="1"/>
          <p:nvPr/>
        </p:nvSpPr>
        <p:spPr>
          <a:xfrm>
            <a:off x="2459736" y="5989320"/>
            <a:ext cx="4224528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err="1" smtClean="0">
                <a:solidFill>
                  <a:schemeClr val="bg2"/>
                </a:solidFill>
              </a:rPr>
              <a:t>Centaurus</a:t>
            </a:r>
            <a:r>
              <a:rPr lang="en-US" sz="1600" b="1" dirty="0" smtClean="0">
                <a:solidFill>
                  <a:schemeClr val="bg2"/>
                </a:solidFill>
              </a:rPr>
              <a:t> A: </a:t>
            </a:r>
            <a:br>
              <a:rPr lang="en-US" sz="1600" b="1" dirty="0" smtClean="0">
                <a:solidFill>
                  <a:schemeClr val="bg2"/>
                </a:solidFill>
              </a:rPr>
            </a:br>
            <a:r>
              <a:rPr lang="en-US" sz="1100" dirty="0" smtClean="0">
                <a:solidFill>
                  <a:schemeClr val="bg2"/>
                </a:solidFill>
              </a:rPr>
              <a:t>NASA/CXC/</a:t>
            </a:r>
            <a:r>
              <a:rPr lang="en-US" sz="1100" dirty="0" err="1" smtClean="0">
                <a:solidFill>
                  <a:schemeClr val="bg2"/>
                </a:solidFill>
              </a:rPr>
              <a:t>CfA</a:t>
            </a:r>
            <a:r>
              <a:rPr lang="en-US" sz="1100" dirty="0" smtClean="0">
                <a:solidFill>
                  <a:schemeClr val="bg2"/>
                </a:solidFill>
              </a:rPr>
              <a:t> and </a:t>
            </a:r>
            <a:r>
              <a:rPr lang="en-US" sz="1100" dirty="0" err="1" smtClean="0">
                <a:solidFill>
                  <a:schemeClr val="bg2"/>
                </a:solidFill>
              </a:rPr>
              <a:t>R.Kraft</a:t>
            </a:r>
            <a:r>
              <a:rPr lang="en-US" sz="1100" dirty="0" smtClean="0">
                <a:solidFill>
                  <a:schemeClr val="bg2"/>
                </a:solidFill>
              </a:rPr>
              <a:t> et al.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</p:spPr>
        <p:txBody>
          <a:bodyPr/>
          <a:lstStyle/>
          <a:p>
            <a:r>
              <a:rPr lang="en-US" dirty="0" smtClean="0"/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77108"/>
          </a:xfrm>
        </p:spPr>
        <p:txBody>
          <a:bodyPr anchor="t">
            <a:spAutoFit/>
          </a:bodyPr>
          <a:lstStyle/>
          <a:p>
            <a:r>
              <a:rPr lang="en-US" dirty="0" smtClean="0"/>
              <a:t>Slowly Evolving Black Holes</a:t>
            </a:r>
            <a:endParaRPr lang="en-US" dirty="0"/>
          </a:p>
        </p:txBody>
      </p:sp>
      <p:pic>
        <p:nvPicPr>
          <p:cNvPr id="6" name="Content Placeholder 5" descr="cena.jpg"/>
          <p:cNvPicPr>
            <a:picLocks noGrp="1" noChangeAspect="1"/>
          </p:cNvPicPr>
          <p:nvPr>
            <p:ph idx="1"/>
          </p:nvPr>
        </p:nvPicPr>
        <p:blipFill>
          <a:blip r:embed="rId3"/>
          <a:srcRect l="18750" t="18750" r="18750" b="18750"/>
          <a:stretch>
            <a:fillRect/>
          </a:stretch>
        </p:blipFill>
        <p:spPr>
          <a:xfrm>
            <a:off x="3840480" y="914400"/>
            <a:ext cx="5074923" cy="5074920"/>
          </a:xfrm>
        </p:spPr>
      </p:pic>
      <p:sp>
        <p:nvSpPr>
          <p:cNvPr id="7" name="TextBox 6"/>
          <p:cNvSpPr txBox="1"/>
          <p:nvPr/>
        </p:nvSpPr>
        <p:spPr>
          <a:xfrm>
            <a:off x="4572000" y="5989320"/>
            <a:ext cx="397764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err="1" smtClean="0">
                <a:solidFill>
                  <a:schemeClr val="bg2"/>
                </a:solidFill>
              </a:rPr>
              <a:t>Centaurus</a:t>
            </a:r>
            <a:r>
              <a:rPr lang="en-US" sz="1600" b="1" dirty="0" smtClean="0">
                <a:solidFill>
                  <a:schemeClr val="bg2"/>
                </a:solidFill>
              </a:rPr>
              <a:t> A: </a:t>
            </a:r>
            <a:br>
              <a:rPr lang="en-US" sz="1600" b="1" dirty="0" smtClean="0">
                <a:solidFill>
                  <a:schemeClr val="bg2"/>
                </a:solidFill>
              </a:rPr>
            </a:br>
            <a:r>
              <a:rPr lang="en-US" sz="1100" dirty="0" smtClean="0">
                <a:solidFill>
                  <a:schemeClr val="bg2"/>
                </a:solidFill>
              </a:rPr>
              <a:t>NASA/CXC/</a:t>
            </a:r>
            <a:r>
              <a:rPr lang="en-US" sz="1100" dirty="0" err="1" smtClean="0">
                <a:solidFill>
                  <a:schemeClr val="bg2"/>
                </a:solidFill>
              </a:rPr>
              <a:t>CfA</a:t>
            </a:r>
            <a:r>
              <a:rPr lang="en-US" sz="1100" dirty="0" smtClean="0">
                <a:solidFill>
                  <a:schemeClr val="bg2"/>
                </a:solidFill>
              </a:rPr>
              <a:t> and M. </a:t>
            </a:r>
            <a:r>
              <a:rPr lang="en-US" sz="1100" dirty="0" err="1" smtClean="0">
                <a:solidFill>
                  <a:schemeClr val="bg2"/>
                </a:solidFill>
              </a:rPr>
              <a:t>Hardcastle</a:t>
            </a:r>
            <a:r>
              <a:rPr lang="en-US" sz="1100" dirty="0" smtClean="0">
                <a:solidFill>
                  <a:schemeClr val="bg2"/>
                </a:solidFill>
              </a:rPr>
              <a:t> et al.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1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</p:spPr>
        <p:txBody>
          <a:bodyPr/>
          <a:lstStyle/>
          <a:p>
            <a:r>
              <a:rPr lang="en-US" dirty="0" smtClean="0"/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3097917"/>
            <a:ext cx="4343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2"/>
                </a:solidFill>
              </a:rPr>
              <a:t>Myrs</a:t>
            </a:r>
            <a:r>
              <a:rPr lang="en-US" sz="4000" dirty="0" smtClean="0">
                <a:solidFill>
                  <a:schemeClr val="bg2"/>
                </a:solidFill>
              </a:rPr>
              <a:t> - </a:t>
            </a:r>
            <a:r>
              <a:rPr lang="en-US" sz="4000" dirty="0" err="1" smtClean="0">
                <a:solidFill>
                  <a:schemeClr val="bg2"/>
                </a:solidFill>
              </a:rPr>
              <a:t>Gyrs</a:t>
            </a:r>
            <a:endParaRPr lang="en-US" sz="4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77108"/>
          </a:xfrm>
        </p:spPr>
        <p:txBody>
          <a:bodyPr anchor="t">
            <a:spAutoFit/>
          </a:bodyPr>
          <a:lstStyle/>
          <a:p>
            <a:r>
              <a:rPr lang="en-US" dirty="0" smtClean="0"/>
              <a:t>Rapidly Evolving Black Holes</a:t>
            </a:r>
            <a:endParaRPr lang="en-US" dirty="0"/>
          </a:p>
        </p:txBody>
      </p:sp>
      <p:pic>
        <p:nvPicPr>
          <p:cNvPr id="5" name="Content Placeholder 3" descr="ss433_vlba_hi.t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14400"/>
            <a:ext cx="3949911" cy="5074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60" y="5989320"/>
            <a:ext cx="3977640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X-Ray Nova GRO J1655-40</a:t>
            </a:r>
            <a:br>
              <a:rPr lang="en-US" sz="1600" b="1" dirty="0" smtClean="0">
                <a:solidFill>
                  <a:schemeClr val="bg2"/>
                </a:solidFill>
              </a:rPr>
            </a:br>
            <a:r>
              <a:rPr lang="en-US" sz="1100" b="1" dirty="0" smtClean="0">
                <a:solidFill>
                  <a:schemeClr val="bg2"/>
                </a:solidFill>
              </a:rPr>
              <a:t>NRAO/AUI/NSF and R. </a:t>
            </a:r>
            <a:r>
              <a:rPr lang="en-US" sz="1100" b="1" dirty="0" err="1" smtClean="0">
                <a:solidFill>
                  <a:schemeClr val="bg2"/>
                </a:solidFill>
              </a:rPr>
              <a:t>Hjellming</a:t>
            </a:r>
            <a:r>
              <a:rPr lang="en-US" sz="1100" b="1" dirty="0" smtClean="0">
                <a:solidFill>
                  <a:schemeClr val="bg2"/>
                </a:solidFill>
              </a:rPr>
              <a:t> &amp; M. </a:t>
            </a:r>
            <a:r>
              <a:rPr lang="en-US" sz="1100" b="1" dirty="0" err="1" smtClean="0">
                <a:solidFill>
                  <a:schemeClr val="bg2"/>
                </a:solidFill>
              </a:rPr>
              <a:t>Rupen</a:t>
            </a:r>
            <a:endParaRPr lang="en-US" sz="1600" b="1" dirty="0" smtClean="0">
              <a:solidFill>
                <a:schemeClr val="bg2"/>
              </a:solidFill>
            </a:endParaRPr>
          </a:p>
        </p:txBody>
      </p:sp>
      <p:sp>
        <p:nvSpPr>
          <p:cNvPr id="11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217920"/>
            <a:ext cx="2133600" cy="365125"/>
          </a:xfrm>
        </p:spPr>
        <p:txBody>
          <a:bodyPr/>
          <a:lstStyle/>
          <a:p>
            <a:r>
              <a:rPr lang="en-US" dirty="0" smtClean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0352" y="3144084"/>
            <a:ext cx="330669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2"/>
                </a:solidFill>
              </a:rPr>
              <a:t>Days - Months</a:t>
            </a:r>
            <a:endParaRPr lang="en-US" sz="4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 descr="bh_turtle.gif"/>
          <p:cNvPicPr>
            <a:picLocks noGrp="1" noChangeAspect="1"/>
          </p:cNvPicPr>
          <p:nvPr>
            <p:ph idx="1"/>
          </p:nvPr>
        </p:nvPicPr>
        <p:blipFill>
          <a:blip r:embed="rId4"/>
          <a:srcRect t="5775"/>
          <a:stretch>
            <a:fillRect/>
          </a:stretch>
        </p:blipFill>
        <p:spPr bwMode="auto">
          <a:xfrm>
            <a:off x="1390438" y="914400"/>
            <a:ext cx="6363124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R. Fender et al. (2004)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9866" y="1463208"/>
            <a:ext cx="914400" cy="2834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b="1" dirty="0" smtClean="0">
                <a:solidFill>
                  <a:srgbClr val="F79646"/>
                </a:solidFill>
              </a:rPr>
              <a:t>Bright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5033" y="3786382"/>
            <a:ext cx="5514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b="1" dirty="0" smtClean="0">
                <a:solidFill>
                  <a:srgbClr val="F79646"/>
                </a:solidFill>
              </a:rPr>
              <a:t>Faint</a:t>
            </a:r>
            <a:endParaRPr lang="en-US" b="1" dirty="0">
              <a:solidFill>
                <a:srgbClr val="F79646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1887028" y="2769114"/>
            <a:ext cx="2588533" cy="1588"/>
          </a:xfrm>
          <a:prstGeom prst="straightConnector1">
            <a:avLst/>
          </a:prstGeom>
          <a:ln w="4445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286000" y="927768"/>
            <a:ext cx="4572000" cy="194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8600" y="228600"/>
            <a:ext cx="8686800" cy="67710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rgbClr val="F79646"/>
                </a:solidFill>
              </a:rPr>
              <a:t>The Disk-Jet Coupling </a:t>
            </a:r>
            <a:r>
              <a:rPr lang="en-US" sz="4400" b="1" dirty="0" smtClean="0">
                <a:solidFill>
                  <a:srgbClr val="F79646"/>
                </a:solidFill>
                <a:latin typeface="+mj-lt"/>
              </a:rPr>
              <a:t>Paradigm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3217806" y="1023485"/>
            <a:ext cx="2814694" cy="1"/>
          </a:xfrm>
          <a:prstGeom prst="straightConnector1">
            <a:avLst/>
          </a:prstGeom>
          <a:ln w="4445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67854" y="920850"/>
            <a:ext cx="1516091" cy="549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79646"/>
                </a:solidFill>
              </a:rPr>
              <a:t>Power-law Dominated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1567" y="920850"/>
            <a:ext cx="1291637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79646"/>
                </a:solidFill>
              </a:rPr>
              <a:t>Disk</a:t>
            </a:r>
            <a:br>
              <a:rPr lang="en-US" b="1" dirty="0" smtClean="0">
                <a:solidFill>
                  <a:srgbClr val="F79646"/>
                </a:solidFill>
              </a:rPr>
            </a:br>
            <a:r>
              <a:rPr lang="en-US" b="1" dirty="0" smtClean="0">
                <a:solidFill>
                  <a:srgbClr val="F79646"/>
                </a:solidFill>
              </a:rPr>
              <a:t>Dominated</a:t>
            </a:r>
            <a:endParaRPr lang="en-US" b="1" dirty="0">
              <a:solidFill>
                <a:srgbClr val="F79646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2753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 descr="bh_turtle.gif"/>
          <p:cNvPicPr>
            <a:picLocks noGrp="1" noChangeAspect="1"/>
          </p:cNvPicPr>
          <p:nvPr>
            <p:ph idx="1"/>
          </p:nvPr>
        </p:nvPicPr>
        <p:blipFill>
          <a:blip r:embed="rId4"/>
          <a:srcRect t="5775"/>
          <a:stretch>
            <a:fillRect/>
          </a:stretch>
        </p:blipFill>
        <p:spPr bwMode="auto">
          <a:xfrm>
            <a:off x="1390438" y="914400"/>
            <a:ext cx="6363124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19866" y="1463208"/>
            <a:ext cx="914400" cy="2834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b="1" dirty="0" smtClean="0">
                <a:solidFill>
                  <a:srgbClr val="F79646"/>
                </a:solidFill>
              </a:rPr>
              <a:t>Bright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5033" y="3786382"/>
            <a:ext cx="5514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b="1" dirty="0" smtClean="0">
                <a:solidFill>
                  <a:srgbClr val="F79646"/>
                </a:solidFill>
              </a:rPr>
              <a:t>Faint</a:t>
            </a:r>
            <a:endParaRPr lang="en-US" b="1" dirty="0">
              <a:solidFill>
                <a:srgbClr val="F79646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1887028" y="2769114"/>
            <a:ext cx="2588533" cy="1588"/>
          </a:xfrm>
          <a:prstGeom prst="straightConnector1">
            <a:avLst/>
          </a:prstGeom>
          <a:ln w="4445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286000" y="927768"/>
            <a:ext cx="4572000" cy="194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8600" y="228600"/>
            <a:ext cx="8686800" cy="67710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rgbClr val="F79646"/>
                </a:solidFill>
              </a:rPr>
              <a:t>The Disk-Jet Coupling </a:t>
            </a:r>
            <a:r>
              <a:rPr lang="en-US" sz="4400" b="1" dirty="0" smtClean="0">
                <a:solidFill>
                  <a:srgbClr val="F79646"/>
                </a:solidFill>
                <a:latin typeface="+mj-lt"/>
              </a:rPr>
              <a:t>Paradigm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3217806" y="1023485"/>
            <a:ext cx="2814694" cy="1"/>
          </a:xfrm>
          <a:prstGeom prst="straightConnector1">
            <a:avLst/>
          </a:prstGeom>
          <a:ln w="4445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51567" y="920850"/>
            <a:ext cx="1291637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79646"/>
                </a:solidFill>
              </a:rPr>
              <a:t>Disk</a:t>
            </a:r>
            <a:br>
              <a:rPr lang="en-US" b="1" dirty="0" smtClean="0">
                <a:solidFill>
                  <a:srgbClr val="F79646"/>
                </a:solidFill>
              </a:rPr>
            </a:br>
            <a:r>
              <a:rPr lang="en-US" b="1" dirty="0" smtClean="0">
                <a:solidFill>
                  <a:srgbClr val="F79646"/>
                </a:solidFill>
              </a:rPr>
              <a:t>Dominated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1632" y="1556172"/>
            <a:ext cx="1480267" cy="2037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8" descr="xrb_mweiss_cx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</a:blip>
          <a:srcRect l="45454" t="26315" b="23685"/>
          <a:stretch>
            <a:fillRect/>
          </a:stretch>
        </p:blipFill>
        <p:spPr bwMode="auto">
          <a:xfrm rot="2700000">
            <a:off x="6007554" y="1653441"/>
            <a:ext cx="2907846" cy="208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6578600" y="1023484"/>
            <a:ext cx="1142999" cy="67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67854" y="920850"/>
            <a:ext cx="1516091" cy="549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79646"/>
                </a:solidFill>
              </a:rPr>
              <a:t>Power-law Dominated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78055" y="2519376"/>
            <a:ext cx="652945" cy="67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053745" y="3302712"/>
            <a:ext cx="381000" cy="380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358887" y="6126480"/>
            <a:ext cx="44262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R. Fender et al. (2004) &amp; CXC/ M. Weiss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2753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3.8|20.9|20.:|85.4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3.8|20.9|20.:|85.4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3.8|20.9|20.:|85.4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3.8|20.9|20.:|85.4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3.8|20.9|20.:|85.4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3.8|20.9|20.:|8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2923</TotalTime>
  <Words>1764</Words>
  <Application>Microsoft Macintosh PowerPoint</Application>
  <PresentationFormat>On-screen Show (4:3)</PresentationFormat>
  <Paragraphs>187</Paragraphs>
  <Slides>30</Slides>
  <Notes>17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Hitting the JACPOT: Testing Accretion Disk – Radio Jet Coupling Over Entire Outbursts</vt:lpstr>
      <vt:lpstr>Jet Acceleration and Collimation Probe of Transient X-Ray Binaries</vt:lpstr>
      <vt:lpstr>Slide 3</vt:lpstr>
      <vt:lpstr>The Universal Nature of Jets</vt:lpstr>
      <vt:lpstr>The Universal Nature of Jets</vt:lpstr>
      <vt:lpstr>Slowly Evolving Black Holes</vt:lpstr>
      <vt:lpstr>Rapidly Evolving Black Holes</vt:lpstr>
      <vt:lpstr>Slide 8</vt:lpstr>
      <vt:lpstr>Slide 9</vt:lpstr>
      <vt:lpstr>Slide 10</vt:lpstr>
      <vt:lpstr>Slide 11</vt:lpstr>
      <vt:lpstr>Slide 12</vt:lpstr>
      <vt:lpstr>Slide 13</vt:lpstr>
      <vt:lpstr>Extending Disk-Jet Coupling To Neutron Stars &amp; White Dwarfs</vt:lpstr>
      <vt:lpstr>Extending Disk-Jet Coupling To Neutron Stars &amp; White Dwarfs</vt:lpstr>
      <vt:lpstr>Hitting The JACPOT</vt:lpstr>
      <vt:lpstr>2009 Coverage of H1743-322</vt:lpstr>
      <vt:lpstr>2009 Coverage of H1743-322</vt:lpstr>
      <vt:lpstr>HID + Radio of H1743-322</vt:lpstr>
      <vt:lpstr>Ejecta Launching In H1743-322</vt:lpstr>
      <vt:lpstr>2009 Jet Line of H1743-322</vt:lpstr>
      <vt:lpstr>2003 vs. 2009 for H1743-322</vt:lpstr>
      <vt:lpstr>2009 Coverage of Aql X-1</vt:lpstr>
      <vt:lpstr>First mas Images of Aql X-1</vt:lpstr>
      <vt:lpstr>First mas Images of Aql X-1</vt:lpstr>
      <vt:lpstr>HID/CCD + Radio of Aql X-1</vt:lpstr>
      <vt:lpstr>HID/CCD + Radio of Aql X-1</vt:lpstr>
      <vt:lpstr>Compact Jet Quenching in Aql X-1</vt:lpstr>
      <vt:lpstr>JACPOT Project Status</vt:lpstr>
      <vt:lpstr>The Future Is Now</vt:lpstr>
    </vt:vector>
  </TitlesOfParts>
  <Company>University of Virginia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Hitting the JACPOT: Testing Accretion Disk – Radio Jet Coupling Over Entire Outbursts</dc:title>
  <dc:creator>Gregory Sivakoff</dc:creator>
  <cp:lastModifiedBy>Gregory Sivakoff</cp:lastModifiedBy>
  <cp:revision>29</cp:revision>
  <dcterms:created xsi:type="dcterms:W3CDTF">2011-01-11T19:44:29Z</dcterms:created>
  <dcterms:modified xsi:type="dcterms:W3CDTF">2011-01-11T19:45:25Z</dcterms:modified>
</cp:coreProperties>
</file>