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pict" ContentType="image/pi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5" r:id="rId1"/>
  </p:sldMasterIdLst>
  <p:notesMasterIdLst>
    <p:notesMasterId r:id="rId29"/>
  </p:notesMasterIdLst>
  <p:handoutMasterIdLst>
    <p:handoutMasterId r:id="rId30"/>
  </p:handoutMasterIdLst>
  <p:sldIdLst>
    <p:sldId id="256" r:id="rId2"/>
    <p:sldId id="431" r:id="rId3"/>
    <p:sldId id="432" r:id="rId4"/>
    <p:sldId id="336" r:id="rId5"/>
    <p:sldId id="353" r:id="rId6"/>
    <p:sldId id="387" r:id="rId7"/>
    <p:sldId id="440" r:id="rId8"/>
    <p:sldId id="389" r:id="rId9"/>
    <p:sldId id="422" r:id="rId10"/>
    <p:sldId id="423" r:id="rId11"/>
    <p:sldId id="424" r:id="rId12"/>
    <p:sldId id="434" r:id="rId13"/>
    <p:sldId id="435" r:id="rId14"/>
    <p:sldId id="441" r:id="rId15"/>
    <p:sldId id="442" r:id="rId16"/>
    <p:sldId id="443" r:id="rId17"/>
    <p:sldId id="444" r:id="rId18"/>
    <p:sldId id="445" r:id="rId19"/>
    <p:sldId id="413" r:id="rId20"/>
    <p:sldId id="414" r:id="rId21"/>
    <p:sldId id="446" r:id="rId22"/>
    <p:sldId id="447" r:id="rId23"/>
    <p:sldId id="373" r:id="rId24"/>
    <p:sldId id="436" r:id="rId25"/>
    <p:sldId id="437" r:id="rId26"/>
    <p:sldId id="438" r:id="rId27"/>
    <p:sldId id="439" r:id="rId28"/>
  </p:sldIdLst>
  <p:sldSz cx="9144000" cy="6858000" type="screen4x3"/>
  <p:notesSz cx="7010400" cy="939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581E72"/>
    <a:srgbClr val="0000CC"/>
    <a:srgbClr val="000000"/>
    <a:srgbClr val="67EDFF"/>
    <a:srgbClr val="FF9900"/>
    <a:srgbClr val="FFFF99"/>
    <a:srgbClr val="6600FF"/>
    <a:srgbClr val="A3B2C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60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i="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i="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2810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fld id="{E7837907-F629-354B-8254-3AB36ADF40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i="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64050"/>
            <a:ext cx="5143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i="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92810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5" tIns="45883" rIns="91765" bIns="4588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i="0"/>
            </a:lvl1pPr>
          </a:lstStyle>
          <a:p>
            <a:fld id="{DDFA9D12-27A0-6E43-AF9E-616D6EAB8A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A263-F7DC-9A44-97D9-44EF8B30240B}" type="slidenum">
              <a:rPr lang="en-US"/>
              <a:pPr/>
              <a:t>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3EC33-5DF1-C440-9E55-149B2F50E981}" type="slidenum">
              <a:rPr lang="en-US"/>
              <a:pPr/>
              <a:t>12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64050"/>
            <a:ext cx="5143500" cy="42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BB2C9-C2FD-8247-809E-33AC33D7AB55}" type="slidenum">
              <a:rPr lang="en-US"/>
              <a:pPr/>
              <a:t>13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C582E-A9DA-CD4F-8EE9-14522AA42E7C}" type="slidenum">
              <a:rPr lang="en-US"/>
              <a:pPr/>
              <a:t>19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64050"/>
            <a:ext cx="5143500" cy="42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/>
              <a:t>Nothing much to add beyond text.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3840B-B823-AF44-995F-6D3AD4D7A41B}" type="slidenum">
              <a:rPr lang="en-US"/>
              <a:pPr/>
              <a:t>20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0BF78-0F86-8649-A0C1-07433BBE3293}" type="slidenum">
              <a:rPr lang="en-US"/>
              <a:pPr/>
              <a:t>23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BA847-683D-4548-BE26-DB81C7070FAB}" type="slidenum">
              <a:rPr lang="en-US"/>
              <a:pPr/>
              <a:t>2</a:t>
            </a:fld>
            <a:endParaRPr lang="en-US"/>
          </a:p>
        </p:txBody>
      </p:sp>
      <p:sp>
        <p:nvSpPr>
          <p:cNvPr id="439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64050"/>
            <a:ext cx="5143500" cy="42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F0A1F-DD1C-AD4F-81A9-1C491E499BD3}" type="slidenum">
              <a:rPr lang="en-US"/>
              <a:pPr/>
              <a:t>4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678FA-A7D5-6848-998E-B44853CA18A5}" type="slidenum">
              <a:rPr lang="en-US"/>
              <a:pPr/>
              <a:t>5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BB93-2E14-3E4E-9097-1B007FFBFFF1}" type="slidenum">
              <a:rPr lang="en-US"/>
              <a:pPr/>
              <a:t>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64050"/>
            <a:ext cx="5143500" cy="42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16610-4253-5A44-9C96-2D554C6C9B90}" type="slidenum">
              <a:rPr lang="en-US"/>
              <a:pPr/>
              <a:t>8</a:t>
            </a:fld>
            <a:endParaRPr lang="en-US"/>
          </a:p>
        </p:txBody>
      </p:sp>
      <p:sp>
        <p:nvSpPr>
          <p:cNvPr id="3624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64050"/>
            <a:ext cx="5143500" cy="42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418A7-3323-C74A-9A98-139052B4034C}" type="slidenum">
              <a:rPr lang="en-US"/>
              <a:pPr/>
              <a:t>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08C72-1BA3-D348-9C2D-EFE9274DB60C}" type="slidenum">
              <a:rPr lang="en-US"/>
              <a:pPr/>
              <a:t>10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773DE-371E-2249-B220-1BC2FD6B40E3}" type="slidenum">
              <a:rPr lang="en-US"/>
              <a:pPr/>
              <a:t>11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3716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7010400" cy="16002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F93DB-F70D-7A4E-98A4-B6AAFC46DE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>
            <a:off x="685800" y="327660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450E62"/>
          </a:solidFill>
          <a:ln w="9525">
            <a:solidFill>
              <a:srgbClr val="52216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 i="0"/>
          </a:p>
        </p:txBody>
      </p:sp>
      <p:pic>
        <p:nvPicPr>
          <p:cNvPr id="253961" name="Picture 9" descr="DU_2-col_lr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4800"/>
            <a:ext cx="2789238" cy="121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81A355-C36C-AC49-B07E-87540990C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B8CB44-C260-944C-B74E-E45C01071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25659F66-5563-8247-90CF-57D231070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C62C69C5-BD70-A844-9669-C2C8A6C76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372E8D0D-02F6-EA44-8A1C-DF95EA531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ECB15E09-7B07-2346-8138-8B2219180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5225"/>
            <a:ext cx="1371600" cy="476250"/>
          </a:xfrm>
        </p:spPr>
        <p:txBody>
          <a:bodyPr/>
          <a:lstStyle>
            <a:lvl1pPr>
              <a:defRPr smtClean="0"/>
            </a:lvl1pPr>
          </a:lstStyle>
          <a:p>
            <a:fld id="{02DA0E41-E3EC-1F46-A5E7-BEF25D851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7AA4D7-0971-C24A-BA59-A8121FD6A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3CB863-ECEE-1940-8B55-B34281083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C44964-7994-984F-90F6-BC1B9D22D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4253A5-B55D-954F-9F77-C2996A0C8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03AB53-E914-7E4B-B221-5B048AE0E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27C5DC-E1D4-BA46-AEB0-51E3135F5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A44C46-D84D-0346-B8EC-6CDC728A2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D016D-2B36-E349-AB21-5E81A465A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932" name="AutoShape 4"/>
          <p:cNvSpPr>
            <a:spLocks noChangeArrowheads="1"/>
          </p:cNvSpPr>
          <p:nvPr/>
        </p:nvSpPr>
        <p:spPr bwMode="auto">
          <a:xfrm>
            <a:off x="609600" y="16002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450E62"/>
          </a:solidFill>
          <a:ln w="9525">
            <a:solidFill>
              <a:srgbClr val="450E6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 i="0"/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450E6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+mn-lt"/>
              </a:defRPr>
            </a:lvl1pPr>
          </a:lstStyle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+mn-lt"/>
              </a:defRPr>
            </a:lvl1pPr>
          </a:lstStyle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+mn-lt"/>
              </a:defRPr>
            </a:lvl1pPr>
          </a:lstStyle>
          <a:p>
            <a:fld id="{9077BC0D-E105-1145-8FEC-DA6C8757493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52938" name="Picture 10" descr="DU_2-col_lrg"/>
          <p:cNvPicPr>
            <a:picLocks noChangeAspect="1" noChangeArrowheads="1"/>
          </p:cNvPicPr>
          <p:nvPr userDrawn="1"/>
        </p:nvPicPr>
        <p:blipFill>
          <a:blip r:embed="rId18">
            <a:lum bright="70000" contrast="-70000"/>
          </a:blip>
          <a:srcRect/>
          <a:stretch>
            <a:fillRect/>
          </a:stretch>
        </p:blipFill>
        <p:spPr bwMode="auto">
          <a:xfrm>
            <a:off x="6934200" y="152400"/>
            <a:ext cx="1905000" cy="831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rgbClr val="5B1F5C"/>
        </a:buClr>
        <a:buFont typeface="Wingdings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rgbClr val="5B1F5C"/>
        </a:buClr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rgbClr val="5B1F5C"/>
        </a:buClr>
        <a:buFont typeface="Wingdings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rgbClr val="5B1F5C"/>
        </a:buClr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5B1F5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4.gi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5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gif"/><Relationship Id="rId5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gif"/><Relationship Id="rId3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gif"/><Relationship Id="rId3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077200" cy="1905000"/>
          </a:xfrm>
        </p:spPr>
        <p:txBody>
          <a:bodyPr/>
          <a:lstStyle/>
          <a:p>
            <a:r>
              <a:rPr lang="en-US" sz="4000" dirty="0" err="1"/>
              <a:t>Ultraluminous</a:t>
            </a:r>
            <a:r>
              <a:rPr lang="en-US" sz="4000" dirty="0"/>
              <a:t> X-ray </a:t>
            </a:r>
            <a:r>
              <a:rPr lang="en-US" sz="4000" dirty="0" smtClean="0"/>
              <a:t>sources</a:t>
            </a:r>
            <a:endParaRPr lang="en-US" sz="4200" dirty="0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495800" y="3581400"/>
            <a:ext cx="4419600" cy="3105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i="0" dirty="0">
                <a:latin typeface="Arial" charset="0"/>
              </a:rPr>
              <a:t>Tim </a:t>
            </a:r>
            <a:r>
              <a:rPr lang="en-GB" sz="2800" b="1" i="0" dirty="0" smtClean="0">
                <a:latin typeface="Arial" charset="0"/>
              </a:rPr>
              <a:t>Roberts </a:t>
            </a:r>
            <a:endParaRPr lang="en-GB" sz="800" b="1" i="0" dirty="0" smtClean="0">
              <a:solidFill>
                <a:srgbClr val="6600FF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n-GB" sz="1600" b="1" dirty="0">
                <a:solidFill>
                  <a:srgbClr val="581E72"/>
                </a:solidFill>
                <a:latin typeface="Arial" charset="0"/>
              </a:rPr>
              <a:t>Jeanette </a:t>
            </a:r>
            <a:r>
              <a:rPr lang="en-GB" sz="1600" b="1" dirty="0" smtClean="0">
                <a:solidFill>
                  <a:srgbClr val="581E72"/>
                </a:solidFill>
                <a:latin typeface="Arial" charset="0"/>
              </a:rPr>
              <a:t>Gladstone </a:t>
            </a:r>
            <a:r>
              <a:rPr lang="en-GB" sz="1600" i="0" dirty="0" smtClean="0">
                <a:solidFill>
                  <a:schemeClr val="tx1"/>
                </a:solidFill>
                <a:latin typeface="Arial" charset="0"/>
              </a:rPr>
              <a:t>(Alberta)</a:t>
            </a:r>
            <a:endParaRPr lang="en-GB" sz="1600" i="0" dirty="0" smtClean="0">
              <a:solidFill>
                <a:srgbClr val="581E72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n-GB" sz="1600" i="0" dirty="0" smtClean="0">
                <a:solidFill>
                  <a:srgbClr val="581E72"/>
                </a:solidFill>
                <a:latin typeface="Arial" charset="0"/>
              </a:rPr>
              <a:t>Floyd Jackson, Andy Sutton, Matt Middleton</a:t>
            </a:r>
            <a:r>
              <a:rPr lang="en-GB" sz="1600" i="0" dirty="0" smtClean="0">
                <a:solidFill>
                  <a:schemeClr val="tx2"/>
                </a:solidFill>
                <a:latin typeface="Arial" charset="0"/>
              </a:rPr>
              <a:t>, Chris </a:t>
            </a:r>
            <a:r>
              <a:rPr lang="en-GB" sz="1600" i="0" dirty="0">
                <a:solidFill>
                  <a:schemeClr val="tx2"/>
                </a:solidFill>
                <a:latin typeface="Arial" charset="0"/>
              </a:rPr>
              <a:t>Done, Martin Ward, Mark </a:t>
            </a:r>
            <a:r>
              <a:rPr lang="en-GB" sz="1600" i="0" dirty="0" err="1">
                <a:solidFill>
                  <a:schemeClr val="tx2"/>
                </a:solidFill>
                <a:latin typeface="Arial" charset="0"/>
              </a:rPr>
              <a:t>Swinbank</a:t>
            </a:r>
            <a:r>
              <a:rPr lang="en-GB" sz="1600" i="0" dirty="0">
                <a:solidFill>
                  <a:schemeClr val="tx2"/>
                </a:solidFill>
                <a:latin typeface="Arial" charset="0"/>
              </a:rPr>
              <a:t> (Durham)</a:t>
            </a:r>
          </a:p>
          <a:p>
            <a:pPr algn="just">
              <a:spcBef>
                <a:spcPts val="600"/>
              </a:spcBef>
            </a:pPr>
            <a:r>
              <a:rPr lang="en-GB" sz="1600" i="0" dirty="0">
                <a:solidFill>
                  <a:schemeClr val="tx2"/>
                </a:solidFill>
                <a:latin typeface="Arial" charset="0"/>
              </a:rPr>
              <a:t>Mike Goad, Simon Vaughan, Lucy </a:t>
            </a:r>
            <a:r>
              <a:rPr lang="en-GB" sz="1600" i="0" dirty="0" err="1">
                <a:solidFill>
                  <a:schemeClr val="tx2"/>
                </a:solidFill>
                <a:latin typeface="Arial" charset="0"/>
              </a:rPr>
              <a:t>Heil</a:t>
            </a:r>
            <a:r>
              <a:rPr lang="en-GB" sz="1600" i="0" dirty="0">
                <a:solidFill>
                  <a:schemeClr val="tx2"/>
                </a:solidFill>
                <a:latin typeface="Arial" charset="0"/>
              </a:rPr>
              <a:t> (Leicester)</a:t>
            </a:r>
          </a:p>
          <a:p>
            <a:pPr algn="just">
              <a:spcBef>
                <a:spcPts val="600"/>
              </a:spcBef>
            </a:pPr>
            <a:r>
              <a:rPr lang="en-GB" sz="1600" i="0" dirty="0">
                <a:solidFill>
                  <a:schemeClr val="tx2"/>
                </a:solidFill>
                <a:latin typeface="Arial" charset="0"/>
              </a:rPr>
              <a:t>Andrew </a:t>
            </a:r>
            <a:r>
              <a:rPr lang="en-GB" sz="1600" i="0" dirty="0" err="1">
                <a:solidFill>
                  <a:schemeClr val="tx2"/>
                </a:solidFill>
                <a:latin typeface="Arial" charset="0"/>
              </a:rPr>
              <a:t>Levan</a:t>
            </a:r>
            <a:r>
              <a:rPr lang="en-GB" sz="1600" i="0" dirty="0">
                <a:solidFill>
                  <a:schemeClr val="tx2"/>
                </a:solidFill>
                <a:latin typeface="Arial" charset="0"/>
              </a:rPr>
              <a:t> (Warwick</a:t>
            </a:r>
            <a:r>
              <a:rPr lang="en-GB" sz="1600" i="0" dirty="0" smtClean="0">
                <a:solidFill>
                  <a:schemeClr val="tx2"/>
                </a:solidFill>
                <a:latin typeface="Arial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1600" i="0" dirty="0" smtClean="0">
                <a:solidFill>
                  <a:schemeClr val="tx2"/>
                </a:solidFill>
                <a:latin typeface="Arial" charset="0"/>
              </a:rPr>
              <a:t>Luca </a:t>
            </a:r>
            <a:r>
              <a:rPr lang="en-GB" sz="1600" i="0" dirty="0" err="1">
                <a:solidFill>
                  <a:schemeClr val="tx2"/>
                </a:solidFill>
                <a:latin typeface="Arial" charset="0"/>
              </a:rPr>
              <a:t>Zampieri</a:t>
            </a:r>
            <a:r>
              <a:rPr lang="en-GB" sz="1600" i="0" dirty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GB" sz="1600" i="0" dirty="0" err="1">
                <a:solidFill>
                  <a:schemeClr val="tx2"/>
                </a:solidFill>
                <a:latin typeface="Arial" charset="0"/>
              </a:rPr>
              <a:t>Padova</a:t>
            </a:r>
            <a:r>
              <a:rPr lang="en-GB" sz="1600" i="0" dirty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pic>
        <p:nvPicPr>
          <p:cNvPr id="41997" name="Picture 13" descr="ulx_artist_full"/>
          <p:cNvPicPr>
            <a:picLocks noChangeAspect="1" noChangeArrowheads="1"/>
          </p:cNvPicPr>
          <p:nvPr/>
        </p:nvPicPr>
        <p:blipFill>
          <a:blip r:embed="rId3"/>
          <a:srcRect l="12766" t="7091" r="12235" b="7829"/>
          <a:stretch>
            <a:fillRect/>
          </a:stretch>
        </p:blipFill>
        <p:spPr bwMode="auto">
          <a:xfrm>
            <a:off x="533400" y="3581400"/>
            <a:ext cx="3581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4580-7A6A-6647-88BD-4809C8EDA4D0}" type="slidenum">
              <a:rPr lang="en-US"/>
              <a:pPr/>
              <a:t>10</a:t>
            </a:fld>
            <a:endParaRPr lang="en-US"/>
          </a:p>
        </p:txBody>
      </p:sp>
      <p:sp>
        <p:nvSpPr>
          <p:cNvPr id="485390" name="Rectangle 14"/>
          <p:cNvSpPr>
            <a:spLocks noChangeArrowheads="1"/>
          </p:cNvSpPr>
          <p:nvPr/>
        </p:nvSpPr>
        <p:spPr bwMode="auto">
          <a:xfrm>
            <a:off x="990600" y="4038600"/>
            <a:ext cx="3581400" cy="10668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9" name="Rectangle 13"/>
          <p:cNvSpPr>
            <a:spLocks noChangeArrowheads="1"/>
          </p:cNvSpPr>
          <p:nvPr/>
        </p:nvSpPr>
        <p:spPr bwMode="auto">
          <a:xfrm>
            <a:off x="990600" y="2971800"/>
            <a:ext cx="3581400" cy="1066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ULX spectral sequence </a:t>
            </a:r>
            <a:endParaRPr lang="en-US" dirty="0"/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4800600" y="5867400"/>
            <a:ext cx="4191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 b="1" i="0">
                <a:solidFill>
                  <a:schemeClr val="accent2"/>
                </a:solidFill>
              </a:rPr>
              <a:t>                    1                            10                  1                            10                 1                           10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b="1" i="0">
                <a:solidFill>
                  <a:schemeClr val="accent2"/>
                </a:solidFill>
              </a:rPr>
              <a:t>Energy (keV)</a:t>
            </a:r>
          </a:p>
        </p:txBody>
      </p:sp>
      <p:sp>
        <p:nvSpPr>
          <p:cNvPr id="485391" name="Rectangle 15"/>
          <p:cNvSpPr>
            <a:spLocks noChangeArrowheads="1"/>
          </p:cNvSpPr>
          <p:nvPr/>
        </p:nvSpPr>
        <p:spPr bwMode="auto">
          <a:xfrm>
            <a:off x="4648200" y="1600200"/>
            <a:ext cx="396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5" name="Rectangle 9"/>
          <p:cNvSpPr>
            <a:spLocks noChangeArrowheads="1"/>
          </p:cNvSpPr>
          <p:nvPr/>
        </p:nvSpPr>
        <p:spPr bwMode="auto">
          <a:xfrm>
            <a:off x="4876800" y="1447800"/>
            <a:ext cx="3962400" cy="1066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6" name="Rectangle 10"/>
          <p:cNvSpPr>
            <a:spLocks noChangeArrowheads="1"/>
          </p:cNvSpPr>
          <p:nvPr/>
        </p:nvSpPr>
        <p:spPr bwMode="auto">
          <a:xfrm>
            <a:off x="4876800" y="2514600"/>
            <a:ext cx="1295400" cy="1143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7" name="Rectangle 11"/>
          <p:cNvSpPr>
            <a:spLocks noChangeArrowheads="1"/>
          </p:cNvSpPr>
          <p:nvPr/>
        </p:nvSpPr>
        <p:spPr bwMode="auto">
          <a:xfrm>
            <a:off x="6172200" y="2514600"/>
            <a:ext cx="2743200" cy="11430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88" name="Rectangle 12"/>
          <p:cNvSpPr>
            <a:spLocks noChangeArrowheads="1"/>
          </p:cNvSpPr>
          <p:nvPr/>
        </p:nvSpPr>
        <p:spPr bwMode="auto">
          <a:xfrm>
            <a:off x="4876800" y="3657600"/>
            <a:ext cx="1371600" cy="114300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5380" name="Picture 4" descr="chris_all_plots_n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96" t="16949" r="131" b="14758"/>
          <a:stretch>
            <a:fillRect/>
          </a:stretch>
        </p:blipFill>
        <p:spPr>
          <a:xfrm rot="5400000">
            <a:off x="4492625" y="1450975"/>
            <a:ext cx="4573588" cy="4414838"/>
          </a:xfrm>
        </p:spPr>
      </p:pic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152400" y="16764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69900" indent="-469900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o"/>
            </a:pPr>
            <a:r>
              <a:rPr lang="en-US" sz="2600" i="0" dirty="0" smtClean="0">
                <a:latin typeface="Arial" charset="0"/>
              </a:rPr>
              <a:t>Recover </a:t>
            </a:r>
            <a:r>
              <a:rPr lang="en-US" sz="2600" i="0" dirty="0">
                <a:latin typeface="Arial" charset="0"/>
              </a:rPr>
              <a:t>disc temps ~ 0.6 - 1 </a:t>
            </a:r>
            <a:r>
              <a:rPr lang="en-US" sz="2600" i="0" dirty="0" err="1">
                <a:latin typeface="Arial" charset="0"/>
              </a:rPr>
              <a:t>keV</a:t>
            </a:r>
            <a:r>
              <a:rPr lang="en-US" sz="2600" i="0" dirty="0">
                <a:latin typeface="Arial" charset="0"/>
              </a:rPr>
              <a:t> for 8/12 </a:t>
            </a:r>
            <a:r>
              <a:rPr lang="en-US" sz="2600" i="0" dirty="0" err="1" smtClean="0">
                <a:latin typeface="Arial" charset="0"/>
              </a:rPr>
              <a:t>ULXs</a:t>
            </a:r>
            <a:r>
              <a:rPr lang="en-US" sz="2600" i="0" dirty="0" smtClean="0">
                <a:latin typeface="Arial" charset="0"/>
              </a:rPr>
              <a:t>; form a spectral sequence</a:t>
            </a:r>
          </a:p>
          <a:p>
            <a:pPr marL="908050" lvl="1" indent="-436563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n"/>
            </a:pP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Modified disc regime </a:t>
            </a:r>
            <a:r>
              <a:rPr lang="en-US" sz="2200" i="0" dirty="0" smtClean="0">
                <a:latin typeface="Arial" charset="0"/>
                <a:ea typeface="ＭＳ Ｐゴシック" charset="-128"/>
              </a:rPr>
              <a:t>–  </a:t>
            </a:r>
            <a:r>
              <a:rPr lang="en-US" sz="2200" i="0" dirty="0">
                <a:latin typeface="Arial" charset="0"/>
                <a:ea typeface="ＭＳ Ｐゴシック" charset="-128"/>
              </a:rPr>
              <a:t>~</a:t>
            </a:r>
            <a:r>
              <a:rPr lang="en-US" sz="2200" i="0" dirty="0" err="1">
                <a:latin typeface="Arial" charset="0"/>
                <a:ea typeface="ＭＳ Ｐゴシック" charset="-128"/>
              </a:rPr>
              <a:t>Eddington</a:t>
            </a:r>
            <a:r>
              <a:rPr lang="en-US" sz="2200" i="0" dirty="0">
                <a:latin typeface="Arial" charset="0"/>
                <a:ea typeface="ＭＳ Ｐゴシック" charset="-128"/>
              </a:rPr>
              <a:t>-rate: big stellar </a:t>
            </a:r>
            <a:r>
              <a:rPr lang="en-US" sz="2200" i="0" dirty="0" err="1">
                <a:latin typeface="Arial" charset="0"/>
                <a:ea typeface="ＭＳ Ｐゴシック" charset="-128"/>
              </a:rPr>
              <a:t>BHs</a:t>
            </a:r>
            <a:r>
              <a:rPr lang="en-US" sz="2200" i="0" dirty="0">
                <a:latin typeface="Arial" charset="0"/>
                <a:ea typeface="ＭＳ Ｐゴシック" charset="-128"/>
              </a:rPr>
              <a:t> or beamed?</a:t>
            </a:r>
            <a:endParaRPr lang="en-US" sz="2200" i="0" dirty="0" smtClean="0">
              <a:latin typeface="Arial" charset="0"/>
              <a:ea typeface="ＭＳ Ｐゴシック" charset="-128"/>
            </a:endParaRPr>
          </a:p>
          <a:p>
            <a:pPr marL="908050" lvl="1" indent="-436563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n"/>
            </a:pPr>
            <a:r>
              <a:rPr lang="en-US" sz="2200" i="0" dirty="0" err="1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Ultraluminous</a:t>
            </a: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 regime </a:t>
            </a:r>
            <a:r>
              <a:rPr lang="en-US" sz="2200" i="0" dirty="0" smtClean="0">
                <a:latin typeface="Arial" charset="0"/>
                <a:ea typeface="ＭＳ Ｐゴシック" charset="-128"/>
              </a:rPr>
              <a:t>– truly </a:t>
            </a:r>
            <a:r>
              <a:rPr lang="en-US" sz="2200" i="0" dirty="0">
                <a:latin typeface="Arial" charset="0"/>
                <a:ea typeface="ＭＳ Ｐゴシック" charset="-128"/>
              </a:rPr>
              <a:t>super-</a:t>
            </a:r>
            <a:r>
              <a:rPr lang="en-US" sz="2200" i="0" dirty="0" err="1" smtClean="0">
                <a:latin typeface="Arial" charset="0"/>
                <a:ea typeface="ＭＳ Ｐゴシック" charset="-128"/>
              </a:rPr>
              <a:t>Eddington</a:t>
            </a:r>
            <a:r>
              <a:rPr lang="en-US" sz="2200" i="0" dirty="0" smtClean="0">
                <a:latin typeface="Arial" charset="0"/>
                <a:ea typeface="ＭＳ Ｐゴシック" charset="-128"/>
              </a:rPr>
              <a:t>, </a:t>
            </a:r>
            <a:r>
              <a:rPr lang="en-US" sz="2200" i="0" dirty="0">
                <a:latin typeface="Arial" charset="0"/>
                <a:ea typeface="ＭＳ Ｐゴシック" charset="-128"/>
              </a:rPr>
              <a:t>optically thick </a:t>
            </a:r>
            <a:r>
              <a:rPr lang="en-US" sz="2200" i="0" dirty="0" smtClean="0">
                <a:latin typeface="Arial" charset="0"/>
                <a:ea typeface="ＭＳ Ｐゴシック" charset="-128"/>
              </a:rPr>
              <a:t>coronae</a:t>
            </a:r>
          </a:p>
          <a:p>
            <a:pPr marL="908050" lvl="1" indent="-436563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n"/>
            </a:pP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Extreme </a:t>
            </a:r>
            <a:r>
              <a:rPr lang="en-US" sz="2200" i="0" dirty="0" err="1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ultraluminous</a:t>
            </a:r>
            <a:r>
              <a:rPr lang="en-US" sz="2200" i="0" dirty="0" smtClean="0">
                <a:solidFill>
                  <a:srgbClr val="CC0000"/>
                </a:solidFill>
                <a:latin typeface="Arial" charset="0"/>
                <a:ea typeface="ＭＳ Ｐゴシック" charset="-128"/>
              </a:rPr>
              <a:t> regime </a:t>
            </a:r>
            <a:r>
              <a:rPr lang="en-US" sz="2200" i="0" dirty="0" smtClean="0">
                <a:latin typeface="Arial" charset="0"/>
                <a:ea typeface="ＭＳ Ｐゴシック" charset="-128"/>
              </a:rPr>
              <a:t>– cool disc component remains</a:t>
            </a:r>
          </a:p>
          <a:p>
            <a:pPr marL="908050" lvl="1" indent="-436563" algn="l">
              <a:spcBef>
                <a:spcPct val="20000"/>
              </a:spcBef>
              <a:buClr>
                <a:srgbClr val="5B1F5C"/>
              </a:buClr>
              <a:buFont typeface="Wingdings" charset="2"/>
              <a:buChar char="n"/>
            </a:pPr>
            <a:endParaRPr lang="en-US" sz="2200" i="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90" grpId="0" animBg="1"/>
      <p:bldP spid="485389" grpId="0" animBg="1"/>
      <p:bldP spid="485385" grpId="0" animBg="1"/>
      <p:bldP spid="485386" grpId="0" animBg="1"/>
      <p:bldP spid="485387" grpId="0" animBg="1"/>
      <p:bldP spid="4853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0A14-E593-7C4B-81C5-65B83694B6B4}" type="slidenum">
              <a:rPr lang="en-US"/>
              <a:pPr/>
              <a:t>11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800"/>
            <a:ext cx="8112125" cy="1216025"/>
          </a:xfrm>
        </p:spPr>
        <p:txBody>
          <a:bodyPr/>
          <a:lstStyle/>
          <a:p>
            <a:r>
              <a:rPr lang="en-US" dirty="0" smtClean="0"/>
              <a:t>The influence of winds on ULX spectra</a:t>
            </a:r>
            <a:endParaRPr lang="en-US" dirty="0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810000"/>
            <a:ext cx="86106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Theory </a:t>
            </a:r>
            <a:r>
              <a:rPr lang="en-US" sz="2200" dirty="0"/>
              <a:t>predicts</a:t>
            </a:r>
            <a:r>
              <a:rPr lang="en-US" sz="2200" dirty="0" smtClean="0"/>
              <a:t> a </a:t>
            </a:r>
            <a:r>
              <a:rPr lang="en-US" sz="2200" dirty="0" smtClean="0">
                <a:solidFill>
                  <a:schemeClr val="accent2"/>
                </a:solidFill>
              </a:rPr>
              <a:t>key </a:t>
            </a:r>
            <a:r>
              <a:rPr lang="en-US" sz="2200" dirty="0">
                <a:solidFill>
                  <a:schemeClr val="accent2"/>
                </a:solidFill>
              </a:rPr>
              <a:t>characteristic of super-</a:t>
            </a:r>
            <a:r>
              <a:rPr lang="en-US" sz="2200" dirty="0" err="1">
                <a:solidFill>
                  <a:schemeClr val="accent2"/>
                </a:solidFill>
              </a:rPr>
              <a:t>Eddington</a:t>
            </a:r>
            <a:r>
              <a:rPr lang="en-US" sz="2200" dirty="0">
                <a:solidFill>
                  <a:schemeClr val="accent2"/>
                </a:solidFill>
              </a:rPr>
              <a:t> accretion is a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</a:rPr>
              <a:t>radiatively</a:t>
            </a:r>
            <a:r>
              <a:rPr lang="en-US" sz="2200" dirty="0" smtClean="0">
                <a:solidFill>
                  <a:schemeClr val="accent2"/>
                </a:solidFill>
              </a:rPr>
              <a:t>-driven wind</a:t>
            </a:r>
            <a:r>
              <a:rPr lang="en-US" sz="2200" dirty="0" smtClean="0"/>
              <a:t> </a:t>
            </a:r>
            <a:r>
              <a:rPr lang="en-US" sz="2200" dirty="0"/>
              <a:t>(e.g. </a:t>
            </a:r>
            <a:r>
              <a:rPr lang="en-US" sz="2200" dirty="0" err="1"/>
              <a:t>Poutanen</a:t>
            </a:r>
            <a:r>
              <a:rPr lang="en-US" sz="2200" dirty="0"/>
              <a:t> et al. 2007, King 2008</a:t>
            </a:r>
            <a:r>
              <a:rPr lang="en-US" sz="2200" dirty="0" smtClean="0"/>
              <a:t>), driven from </a:t>
            </a:r>
            <a:r>
              <a:rPr lang="en-US" sz="2200" dirty="0" err="1" smtClean="0"/>
              <a:t>photospheric</a:t>
            </a:r>
            <a:r>
              <a:rPr lang="en-US" sz="2200" dirty="0" smtClean="0"/>
              <a:t> radius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CC0000"/>
                </a:solidFill>
              </a:rPr>
              <a:t>Emergence of this optically-thick component provides ‘cool disc’; becomes increasingly important with accretion rate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Supported by spectral variation of this component –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goes as </a:t>
            </a:r>
            <a:r>
              <a:rPr lang="en-US" sz="2200" i="1" dirty="0" smtClean="0"/>
              <a:t>T</a:t>
            </a:r>
            <a:r>
              <a:rPr lang="en-US" sz="2200" baseline="30000" dirty="0" smtClean="0"/>
              <a:t>-3.5</a:t>
            </a:r>
            <a:r>
              <a:rPr lang="en-US" sz="2200" dirty="0" smtClean="0"/>
              <a:t>, not </a:t>
            </a:r>
            <a:r>
              <a:rPr lang="en-US" sz="2200" i="1" dirty="0" smtClean="0"/>
              <a:t>T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 (</a:t>
            </a:r>
            <a:r>
              <a:rPr lang="en-US" sz="2200" dirty="0" err="1" smtClean="0"/>
              <a:t>Kajava</a:t>
            </a:r>
            <a:r>
              <a:rPr lang="en-US" sz="2200" dirty="0" smtClean="0"/>
              <a:t> &amp; </a:t>
            </a:r>
            <a:r>
              <a:rPr lang="en-US" sz="2200" dirty="0" err="1" smtClean="0"/>
              <a:t>Poutanen</a:t>
            </a:r>
            <a:r>
              <a:rPr lang="en-US" sz="2200" dirty="0" smtClean="0"/>
              <a:t> 2009)</a:t>
            </a:r>
            <a:endParaRPr lang="en-US" sz="2200" dirty="0"/>
          </a:p>
        </p:txBody>
      </p:sp>
      <p:pic>
        <p:nvPicPr>
          <p:cNvPr id="10" name="Content Placeholder 9" descr="ULX_toymodel.gif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</a:blip>
          <a:srcRect l="-6941" r="-2825"/>
          <a:stretch>
            <a:fillRect/>
          </a:stretch>
        </p:blipFill>
        <p:spPr>
          <a:xfrm>
            <a:off x="838200" y="1676400"/>
            <a:ext cx="6096000" cy="2057400"/>
          </a:xfrm>
        </p:spPr>
      </p:pic>
      <p:sp>
        <p:nvSpPr>
          <p:cNvPr id="11" name="TextBox 10"/>
          <p:cNvSpPr txBox="1"/>
          <p:nvPr/>
        </p:nvSpPr>
        <p:spPr>
          <a:xfrm>
            <a:off x="6781800" y="22860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</a:rPr>
              <a:t>Toy model from Middleton et al. (2010)</a:t>
            </a:r>
            <a:endParaRPr lang="en-US" sz="1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D83D-C4C9-6340-9829-14775BF924C4}" type="slidenum">
              <a:rPr lang="en-US"/>
              <a:pPr/>
              <a:t>12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products are on the market!</a:t>
            </a:r>
            <a:endParaRPr lang="en-US" dirty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5715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Spectral analysis degenerate for </a:t>
            </a:r>
            <a:r>
              <a:rPr lang="en-US" sz="2200" dirty="0" err="1" smtClean="0"/>
              <a:t>ULXs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Kerr disc models (</a:t>
            </a:r>
            <a:r>
              <a:rPr lang="en-US" sz="2200" dirty="0" err="1" smtClean="0"/>
              <a:t>Makishima</a:t>
            </a:r>
            <a:r>
              <a:rPr lang="en-US" sz="2200" dirty="0" smtClean="0"/>
              <a:t> et al. 2000)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“</a:t>
            </a:r>
            <a:r>
              <a:rPr lang="en-US" sz="2200" dirty="0"/>
              <a:t>Slim” accretion discs (e.g. </a:t>
            </a:r>
            <a:r>
              <a:rPr lang="en-US" sz="2200" dirty="0" err="1"/>
              <a:t>Watarai</a:t>
            </a:r>
            <a:r>
              <a:rPr lang="en-US" sz="2200" dirty="0"/>
              <a:t> et al. 2000)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Symbol" charset="2"/>
              </a:rPr>
              <a:t>Consistent with some ULX spectra </a:t>
            </a:r>
            <a:r>
              <a:rPr lang="en-US" sz="2000" dirty="0">
                <a:sym typeface="Symbol" charset="2"/>
              </a:rPr>
              <a:t>(</a:t>
            </a:r>
            <a:r>
              <a:rPr lang="en-US" sz="2000" dirty="0" smtClean="0">
                <a:sym typeface="Symbol" charset="2"/>
              </a:rPr>
              <a:t>e.g. </a:t>
            </a:r>
            <a:r>
              <a:rPr lang="en-US" sz="2000" dirty="0" err="1" smtClean="0">
                <a:sym typeface="Symbol" charset="2"/>
              </a:rPr>
              <a:t>Vierdayanti</a:t>
            </a:r>
            <a:r>
              <a:rPr lang="en-US" sz="2000" dirty="0" smtClean="0">
                <a:sym typeface="Symbol" charset="2"/>
              </a:rPr>
              <a:t> </a:t>
            </a:r>
            <a:r>
              <a:rPr lang="en-US" sz="2000" dirty="0">
                <a:sym typeface="Symbol" charset="2"/>
              </a:rPr>
              <a:t>et al. 2006, Mizuno et al. 2007).</a:t>
            </a:r>
            <a:endParaRPr lang="en-US" sz="20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z="2200" dirty="0" smtClean="0"/>
              <a:t>Reflection-dominated, highly relativistic emission from inner edge of accretion disc (Caballero-Garcia &amp; Fabian 2010)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Common thread: </a:t>
            </a:r>
            <a:r>
              <a:rPr lang="en-US" sz="2200" b="1" dirty="0">
                <a:solidFill>
                  <a:schemeClr val="accent2"/>
                </a:solidFill>
              </a:rPr>
              <a:t>high accretion rate, small black holes (</a:t>
            </a:r>
            <a:r>
              <a:rPr lang="en-US" sz="2200" b="1" i="1" dirty="0">
                <a:solidFill>
                  <a:schemeClr val="accent2"/>
                </a:solidFill>
              </a:rPr>
              <a:t>M</a:t>
            </a:r>
            <a:r>
              <a:rPr lang="en-US" sz="2200" b="1" baseline="-25000" dirty="0">
                <a:solidFill>
                  <a:schemeClr val="accent2"/>
                </a:solidFill>
              </a:rPr>
              <a:t>BH</a:t>
            </a:r>
            <a:r>
              <a:rPr lang="en-US" sz="2200" b="1" dirty="0">
                <a:solidFill>
                  <a:schemeClr val="accent2"/>
                </a:solidFill>
              </a:rPr>
              <a:t> &lt; 100 </a:t>
            </a:r>
            <a:r>
              <a:rPr lang="en-US" sz="2200" b="1" i="1" dirty="0">
                <a:solidFill>
                  <a:schemeClr val="accent2"/>
                </a:solidFill>
              </a:rPr>
              <a:t>M</a:t>
            </a:r>
            <a:r>
              <a:rPr lang="en-US" sz="2200" b="1" baseline="-25000" dirty="0">
                <a:solidFill>
                  <a:schemeClr val="accent2"/>
                </a:solidFill>
                <a:sym typeface="Wingdings" charset="2"/>
              </a:rPr>
              <a:t></a:t>
            </a:r>
            <a:r>
              <a:rPr lang="en-US" sz="2200" b="1" dirty="0">
                <a:solidFill>
                  <a:schemeClr val="accent2"/>
                </a:solidFill>
              </a:rPr>
              <a:t>).</a:t>
            </a:r>
          </a:p>
        </p:txBody>
      </p:sp>
      <p:pic>
        <p:nvPicPr>
          <p:cNvPr id="8" name="Picture 7" descr="ReflDomULXs.gif"/>
          <p:cNvPicPr>
            <a:picLocks noChangeAspect="1"/>
          </p:cNvPicPr>
          <p:nvPr/>
        </p:nvPicPr>
        <p:blipFill>
          <a:blip r:embed="rId3">
            <a:lum bright="-43000" contrast="67000"/>
          </a:blip>
          <a:stretch>
            <a:fillRect/>
          </a:stretch>
        </p:blipFill>
        <p:spPr>
          <a:xfrm>
            <a:off x="6019800" y="1676400"/>
            <a:ext cx="2941443" cy="4184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58674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</a:rPr>
              <a:t>From Caballero-Garcia &amp; Fabian 2010</a:t>
            </a:r>
            <a:endParaRPr lang="en-US" sz="1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B0E2-4087-F44B-883A-3DAD75269C7D}" type="slidenum">
              <a:rPr lang="en-US"/>
              <a:pPr/>
              <a:t>13</a:t>
            </a:fld>
            <a:endParaRPr 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X-ray timing?</a:t>
            </a:r>
            <a:endParaRPr lang="en-US" dirty="0"/>
          </a:p>
        </p:txBody>
      </p:sp>
      <p:pic>
        <p:nvPicPr>
          <p:cNvPr id="487436" name="Picture 12" descr="Lightcurvecompari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14800"/>
            <a:ext cx="3009900" cy="21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3962400" y="5181600"/>
            <a:ext cx="43434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</a:rPr>
              <a:t>Variability of NGC 5204 X-1 compared to the AGN, NGC 4051.  The count rate of NGC 4051 is scaled to that of NGC 5204 X-1</a:t>
            </a:r>
            <a:endParaRPr lang="en-US" sz="18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3400" y="1905000"/>
            <a:ext cx="2362200" cy="1892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 dirty="0" smtClean="0"/>
              <a:t>We’re claiming a new accretion state – but this requires timing information too!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CC0000"/>
                </a:solidFill>
              </a:rPr>
              <a:t>Majority of </a:t>
            </a:r>
            <a:r>
              <a:rPr lang="en-US" sz="1800" b="1" dirty="0" err="1" smtClean="0">
                <a:solidFill>
                  <a:srgbClr val="CC0000"/>
                </a:solidFill>
              </a:rPr>
              <a:t>ULXs</a:t>
            </a:r>
            <a:r>
              <a:rPr lang="en-US" sz="1800" b="1" dirty="0" smtClean="0">
                <a:solidFill>
                  <a:srgbClr val="CC0000"/>
                </a:solidFill>
              </a:rPr>
              <a:t> have suppressed variability</a:t>
            </a:r>
            <a:endParaRPr lang="en-US" sz="1800" b="1" dirty="0">
              <a:solidFill>
                <a:srgbClr val="CC0000"/>
              </a:solidFill>
            </a:endParaRPr>
          </a:p>
        </p:txBody>
      </p:sp>
      <p:pic>
        <p:nvPicPr>
          <p:cNvPr id="14" name="Picture 13" descr="fllum_plots_C.jpg"/>
          <p:cNvPicPr>
            <a:picLocks noChangeAspect="1"/>
          </p:cNvPicPr>
          <p:nvPr/>
        </p:nvPicPr>
        <p:blipFill>
          <a:blip r:embed="rId4"/>
          <a:srcRect l="1250"/>
          <a:stretch>
            <a:fillRect/>
          </a:stretch>
        </p:blipFill>
        <p:spPr>
          <a:xfrm>
            <a:off x="3124200" y="1828801"/>
            <a:ext cx="6019800" cy="2582542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038600" y="4343400"/>
            <a:ext cx="4724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</a:rPr>
              <a:t>Variability </a:t>
            </a:r>
            <a:r>
              <a:rPr lang="en-US" sz="1800" dirty="0" smtClean="0">
                <a:solidFill>
                  <a:schemeClr val="accent2"/>
                </a:solidFill>
              </a:rPr>
              <a:t>of </a:t>
            </a:r>
            <a:r>
              <a:rPr lang="en-US" sz="1800" dirty="0" err="1" smtClean="0">
                <a:solidFill>
                  <a:schemeClr val="accent2"/>
                </a:solidFill>
              </a:rPr>
              <a:t>ULXs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</a:rPr>
              <a:t>modelled</a:t>
            </a:r>
            <a:r>
              <a:rPr lang="en-US" sz="1800" dirty="0" smtClean="0">
                <a:solidFill>
                  <a:schemeClr val="accent2"/>
                </a:solidFill>
              </a:rPr>
              <a:t> by constraining PSD shape &amp; </a:t>
            </a:r>
            <a:r>
              <a:rPr lang="en-US" sz="1800" dirty="0" err="1" smtClean="0">
                <a:solidFill>
                  <a:schemeClr val="accent2"/>
                </a:solidFill>
              </a:rPr>
              <a:t>normalisation</a:t>
            </a:r>
            <a:endParaRPr lang="en-US" sz="1800" dirty="0"/>
          </a:p>
        </p:txBody>
      </p:sp>
      <p:sp>
        <p:nvSpPr>
          <p:cNvPr id="15" name="Left Arrow 14"/>
          <p:cNvSpPr/>
          <p:nvPr/>
        </p:nvSpPr>
        <p:spPr bwMode="auto">
          <a:xfrm>
            <a:off x="3886200" y="5562600"/>
            <a:ext cx="228600" cy="1524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Up Arrow 15"/>
          <p:cNvSpPr/>
          <p:nvPr/>
        </p:nvSpPr>
        <p:spPr bwMode="auto">
          <a:xfrm>
            <a:off x="8610600" y="4267200"/>
            <a:ext cx="152400" cy="4572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943600" y="1066800"/>
            <a:ext cx="28956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chemeClr val="accent2"/>
                </a:solidFill>
              </a:rPr>
              <a:t>Heil</a:t>
            </a:r>
            <a:r>
              <a:rPr lang="en-US" sz="1600" dirty="0" smtClean="0">
                <a:solidFill>
                  <a:schemeClr val="accent2"/>
                </a:solidFill>
              </a:rPr>
              <a:t>, Vaughan &amp; Roberts 2009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case – NGC 5408 X-1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en-US" sz="2200" dirty="0" smtClean="0"/>
              <a:t>ULX with peak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&gt; 10</a:t>
            </a:r>
            <a:r>
              <a:rPr lang="en-US" sz="2200" baseline="30000" dirty="0" smtClean="0"/>
              <a:t>40</a:t>
            </a:r>
            <a:r>
              <a:rPr lang="en-US" sz="2200" dirty="0" smtClean="0"/>
              <a:t> erg s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, highly variable on short timescales</a:t>
            </a:r>
          </a:p>
          <a:p>
            <a:r>
              <a:rPr lang="en-US" sz="2200" dirty="0" smtClean="0"/>
              <a:t>Double QPO detected – if type C, frequency scaling implies an IMBH (e.g. Casella et al. 2008, </a:t>
            </a:r>
            <a:r>
              <a:rPr lang="en-US" sz="2200" dirty="0" err="1" smtClean="0"/>
              <a:t>Strohmayer</a:t>
            </a:r>
            <a:r>
              <a:rPr lang="en-US" sz="2200" dirty="0" smtClean="0"/>
              <a:t> &amp; </a:t>
            </a:r>
            <a:r>
              <a:rPr lang="en-US" sz="2200" dirty="0" err="1" smtClean="0"/>
              <a:t>Mushotzky</a:t>
            </a:r>
            <a:r>
              <a:rPr lang="en-US" sz="2200" dirty="0" smtClean="0"/>
              <a:t> 2009)</a:t>
            </a:r>
          </a:p>
          <a:p>
            <a:r>
              <a:rPr lang="en-US" sz="2200" dirty="0" smtClean="0"/>
              <a:t>Also a possible period at ~115 days (</a:t>
            </a:r>
            <a:r>
              <a:rPr lang="en-US" sz="2200" dirty="0" err="1" smtClean="0"/>
              <a:t>Strohmayer</a:t>
            </a:r>
            <a:r>
              <a:rPr lang="en-US" sz="2200" dirty="0" smtClean="0"/>
              <a:t> 2009)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8D0D-02F6-EA44-8A1C-DF95EA531B4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1029" descr="n5408q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599"/>
            <a:ext cx="4114800" cy="3590925"/>
          </a:xfrm>
          <a:prstGeom prst="rect">
            <a:avLst/>
          </a:prstGeom>
          <a:noFill/>
        </p:spPr>
      </p:pic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685800" y="5334000"/>
            <a:ext cx="3581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Double QPO in NGC 5408 X-1 (from </a:t>
            </a:r>
            <a:r>
              <a:rPr lang="en-US" sz="1600" dirty="0" err="1">
                <a:solidFill>
                  <a:schemeClr val="accent2"/>
                </a:solidFill>
              </a:rPr>
              <a:t>Strohmayer</a:t>
            </a:r>
            <a:r>
              <a:rPr lang="en-US" sz="1600" dirty="0">
                <a:solidFill>
                  <a:schemeClr val="accent2"/>
                </a:solidFill>
              </a:rPr>
              <a:t> et al. 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NGC 5408 X-1 isn’t an IMBH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 smtClean="0"/>
              <a:t>X-ray spectrum – extreme </a:t>
            </a:r>
            <a:r>
              <a:rPr lang="en-US" sz="2600" dirty="0" err="1" smtClean="0"/>
              <a:t>ultraluminous</a:t>
            </a:r>
            <a:r>
              <a:rPr lang="en-US" sz="2600" dirty="0" smtClean="0"/>
              <a:t> regime (photosphere dominated)</a:t>
            </a:r>
          </a:p>
          <a:p>
            <a:r>
              <a:rPr lang="en-US" sz="2600" dirty="0" smtClean="0"/>
              <a:t>Doesn’t obey </a:t>
            </a:r>
            <a:r>
              <a:rPr lang="en-US" sz="2600" i="1" dirty="0" err="1" smtClean="0"/>
              <a:t>f</a:t>
            </a:r>
            <a:r>
              <a:rPr lang="en-US" sz="2600" i="1" baseline="-25000" dirty="0" err="1" smtClean="0"/>
              <a:t>break</a:t>
            </a:r>
            <a:r>
              <a:rPr lang="en-US" sz="2600" i="1" baseline="-25000" dirty="0" smtClean="0"/>
              <a:t> </a:t>
            </a:r>
            <a:r>
              <a:rPr lang="en-US" sz="2600" i="1" dirty="0" smtClean="0"/>
              <a:t>– </a:t>
            </a:r>
            <a:r>
              <a:rPr lang="en-US" sz="2600" i="1" dirty="0" err="1" smtClean="0"/>
              <a:t>f</a:t>
            </a:r>
            <a:r>
              <a:rPr lang="en-US" sz="2600" i="1" baseline="-25000" dirty="0" err="1" smtClean="0"/>
              <a:t>QPO</a:t>
            </a:r>
            <a:r>
              <a:rPr lang="en-US" sz="2600" dirty="0" smtClean="0"/>
              <a:t> relationship of </a:t>
            </a:r>
            <a:r>
              <a:rPr lang="en-US" sz="2600" dirty="0" err="1" smtClean="0"/>
              <a:t>Wijnands</a:t>
            </a:r>
            <a:r>
              <a:rPr lang="en-US" sz="2600" dirty="0" smtClean="0"/>
              <a:t> &amp; van </a:t>
            </a:r>
            <a:r>
              <a:rPr lang="en-US" sz="2600" dirty="0" err="1" smtClean="0"/>
              <a:t>der</a:t>
            </a:r>
            <a:r>
              <a:rPr lang="en-US" sz="2600" dirty="0" smtClean="0"/>
              <a:t> </a:t>
            </a:r>
            <a:r>
              <a:rPr lang="en-US" sz="2600" dirty="0" err="1" smtClean="0"/>
              <a:t>Klis</a:t>
            </a:r>
            <a:r>
              <a:rPr lang="en-US" sz="2600" dirty="0" smtClean="0"/>
              <a:t> (1999)</a:t>
            </a:r>
          </a:p>
          <a:p>
            <a:pPr lvl="1"/>
            <a:r>
              <a:rPr lang="en-US" sz="2200" dirty="0" smtClean="0"/>
              <a:t>But consistent with ULF </a:t>
            </a:r>
            <a:r>
              <a:rPr lang="en-US" sz="2200" dirty="0" err="1" smtClean="0"/>
              <a:t>QPOs</a:t>
            </a:r>
            <a:r>
              <a:rPr lang="en-US" sz="2200" dirty="0" smtClean="0"/>
              <a:t> of GRS 1915+105</a:t>
            </a:r>
            <a:endParaRPr lang="en-US" sz="2200" dirty="0"/>
          </a:p>
        </p:txBody>
      </p:sp>
      <p:pic>
        <p:nvPicPr>
          <p:cNvPr id="8" name="Content Placeholder 7" descr="n5408_spec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50" b="9842"/>
          <a:stretch>
            <a:fillRect/>
          </a:stretch>
        </p:blipFill>
        <p:spPr>
          <a:xfrm>
            <a:off x="4876800" y="1905000"/>
            <a:ext cx="2667000" cy="21336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8D0D-02F6-EA44-8A1C-DF95EA531B4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867400" y="1600200"/>
            <a:ext cx="22860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Middleton et al. 2010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" name="Picture 9" descr="n5408_breaksi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92" y="4038600"/>
            <a:ext cx="2545008" cy="20650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0" y="2438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C0000"/>
                </a:solidFill>
              </a:rPr>
              <a:t>Energy spectrum (in </a:t>
            </a:r>
            <a:r>
              <a:rPr lang="en-US" sz="1600" dirty="0" err="1" smtClean="0">
                <a:solidFill>
                  <a:srgbClr val="CC0000"/>
                </a:solidFill>
              </a:rPr>
              <a:t>keV</a:t>
            </a:r>
            <a:r>
              <a:rPr lang="en-US" sz="1400" dirty="0" smtClean="0">
                <a:solidFill>
                  <a:srgbClr val="CC0000"/>
                </a:solidFill>
              </a:rPr>
              <a:t>)</a:t>
            </a:r>
            <a:endParaRPr lang="en-US" sz="1400" dirty="0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572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C0000"/>
                </a:solidFill>
              </a:rPr>
              <a:t>Simulations constrain </a:t>
            </a:r>
            <a:r>
              <a:rPr lang="en-US" sz="1600" dirty="0" err="1" smtClean="0">
                <a:solidFill>
                  <a:srgbClr val="CC0000"/>
                </a:solidFill>
              </a:rPr>
              <a:t>f</a:t>
            </a:r>
            <a:r>
              <a:rPr lang="en-US" sz="1600" baseline="-25000" dirty="0" err="1" smtClean="0">
                <a:solidFill>
                  <a:srgbClr val="CC0000"/>
                </a:solidFill>
              </a:rPr>
              <a:t>break</a:t>
            </a:r>
            <a:r>
              <a:rPr lang="en-US" sz="1600" dirty="0" smtClean="0">
                <a:solidFill>
                  <a:srgbClr val="CC0000"/>
                </a:solidFill>
              </a:rPr>
              <a:t>; find </a:t>
            </a:r>
            <a:r>
              <a:rPr lang="en-US" sz="1600" dirty="0" err="1" smtClean="0">
                <a:solidFill>
                  <a:srgbClr val="CC0000"/>
                </a:solidFill>
              </a:rPr>
              <a:t>f</a:t>
            </a:r>
            <a:r>
              <a:rPr lang="en-US" sz="1600" baseline="-25000" dirty="0" err="1" smtClean="0">
                <a:solidFill>
                  <a:srgbClr val="CC0000"/>
                </a:solidFill>
              </a:rPr>
              <a:t>break</a:t>
            </a:r>
            <a:r>
              <a:rPr lang="en-US" sz="1600" dirty="0" err="1" smtClean="0">
                <a:solidFill>
                  <a:srgbClr val="CC0000"/>
                </a:solidFill>
              </a:rPr>
              <a:t>/f</a:t>
            </a:r>
            <a:r>
              <a:rPr lang="en-US" sz="1600" baseline="-25000" dirty="0" err="1" smtClean="0">
                <a:solidFill>
                  <a:srgbClr val="CC0000"/>
                </a:solidFill>
              </a:rPr>
              <a:t>QPO</a:t>
            </a:r>
            <a:r>
              <a:rPr lang="en-US" sz="1600" dirty="0" smtClean="0">
                <a:solidFill>
                  <a:srgbClr val="CC0000"/>
                </a:solidFill>
              </a:rPr>
              <a:t> &gt; 0.7, should be ~0.1</a:t>
            </a:r>
            <a:endParaRPr lang="en-US" sz="16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high variability?</a:t>
            </a:r>
            <a:endParaRPr lang="en-US" dirty="0"/>
          </a:p>
        </p:txBody>
      </p:sp>
      <p:pic>
        <p:nvPicPr>
          <p:cNvPr id="10" name="Content Placeholder 9" descr="n5408_rmsspec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73" b="-2068"/>
          <a:stretch>
            <a:fillRect/>
          </a:stretch>
        </p:blipFill>
        <p:spPr>
          <a:xfrm>
            <a:off x="609600" y="1828800"/>
            <a:ext cx="3924300" cy="20574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rms</a:t>
            </a:r>
            <a:r>
              <a:rPr lang="en-US" dirty="0" smtClean="0"/>
              <a:t> spectra show high fractional variability (~ 50%) above 1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Viewing angle effect?</a:t>
            </a:r>
          </a:p>
          <a:p>
            <a:pPr lvl="1"/>
            <a:r>
              <a:rPr lang="en-US" dirty="0" smtClean="0"/>
              <a:t>Extrinsic variability imprinted by clumpy outflow obscuring inner regions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8D0D-02F6-EA44-8A1C-DF95EA531B4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ULX_toymod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397093"/>
            <a:ext cx="3810000" cy="14114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8100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C0000"/>
                </a:solidFill>
              </a:rPr>
              <a:t>rms</a:t>
            </a:r>
            <a:r>
              <a:rPr lang="en-US" sz="1600" dirty="0" smtClean="0">
                <a:solidFill>
                  <a:srgbClr val="CC0000"/>
                </a:solidFill>
              </a:rPr>
              <a:t> spectra for NGC 5408 X-1 – integrated over timescales of  </a:t>
            </a:r>
            <a:r>
              <a:rPr lang="en-US" sz="1600" dirty="0" smtClean="0"/>
              <a:t>&gt; 20 </a:t>
            </a:r>
            <a:r>
              <a:rPr lang="en-US" sz="1600" dirty="0" err="1" smtClean="0"/>
              <a:t>s</a:t>
            </a:r>
            <a:r>
              <a:rPr lang="en-US" sz="1600" dirty="0" smtClean="0">
                <a:solidFill>
                  <a:srgbClr val="CC0000"/>
                </a:solidFill>
              </a:rPr>
              <a:t>, &gt; 100 </a:t>
            </a:r>
            <a:r>
              <a:rPr lang="en-US" sz="1600" dirty="0" err="1" smtClean="0">
                <a:solidFill>
                  <a:srgbClr val="CC0000"/>
                </a:solidFill>
              </a:rPr>
              <a:t>s</a:t>
            </a:r>
            <a:r>
              <a:rPr lang="en-US" sz="1600" dirty="0" smtClean="0">
                <a:solidFill>
                  <a:srgbClr val="CC0000"/>
                </a:solidFill>
              </a:rPr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20 - 100 </a:t>
            </a:r>
            <a:r>
              <a:rPr lang="en-US" sz="1600" dirty="0" err="1" smtClean="0">
                <a:solidFill>
                  <a:srgbClr val="0000FF"/>
                </a:solidFill>
              </a:rPr>
              <a:t>s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04800" y="4343400"/>
            <a:ext cx="441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sub-</a:t>
            </a:r>
            <a:r>
              <a:rPr lang="en-US" dirty="0" err="1" smtClean="0"/>
              <a:t>Eddington</a:t>
            </a:r>
            <a:r>
              <a:rPr lang="en-US" dirty="0" smtClean="0"/>
              <a:t>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/>
              <a:t>Where do </a:t>
            </a:r>
            <a:r>
              <a:rPr lang="en-US" sz="2600" dirty="0" err="1" smtClean="0"/>
              <a:t>ULXs</a:t>
            </a:r>
            <a:r>
              <a:rPr lang="en-US" sz="2600" dirty="0" smtClean="0"/>
              <a:t> sit on outburst cycle?</a:t>
            </a:r>
          </a:p>
          <a:p>
            <a:r>
              <a:rPr lang="en-US" sz="2600" dirty="0" smtClean="0"/>
              <a:t>For </a:t>
            </a:r>
            <a:r>
              <a:rPr lang="en-US" sz="2600" dirty="0" err="1" smtClean="0"/>
              <a:t>ULXs</a:t>
            </a:r>
            <a:r>
              <a:rPr lang="en-US" sz="2600" dirty="0" smtClean="0"/>
              <a:t> at ~10</a:t>
            </a:r>
            <a:r>
              <a:rPr lang="en-US" sz="2600" baseline="30000" dirty="0" smtClean="0"/>
              <a:t>39</a:t>
            </a:r>
            <a:r>
              <a:rPr lang="en-US" sz="2600" dirty="0" smtClean="0"/>
              <a:t> erg s</a:t>
            </a:r>
            <a:r>
              <a:rPr lang="en-US" sz="2600" baseline="30000" dirty="0" smtClean="0"/>
              <a:t>-1</a:t>
            </a:r>
            <a:r>
              <a:rPr lang="en-US" sz="2600" dirty="0" smtClean="0"/>
              <a:t>, switch from PL-like to disc-like as </a:t>
            </a:r>
            <a:r>
              <a:rPr lang="en-US" sz="2600" i="1" dirty="0" smtClean="0"/>
              <a:t>L</a:t>
            </a:r>
            <a:r>
              <a:rPr lang="en-US" sz="2600" baseline="-25000" dirty="0" smtClean="0"/>
              <a:t>x</a:t>
            </a:r>
            <a:r>
              <a:rPr lang="en-US" sz="2600" dirty="0" smtClean="0"/>
              <a:t> increases (Gladstone &amp; Roberts 2009; Yoshida et al. 2010)</a:t>
            </a:r>
          </a:p>
          <a:p>
            <a:pPr lvl="1"/>
            <a:r>
              <a:rPr lang="en-US" sz="2200" dirty="0" err="1" smtClean="0"/>
              <a:t>Γ</a:t>
            </a:r>
            <a:r>
              <a:rPr lang="en-US" sz="2200" dirty="0" smtClean="0"/>
              <a:t> ~ 2 – either LHS or HIMS, to modified (</a:t>
            </a:r>
            <a:r>
              <a:rPr lang="en-US" sz="2200" smtClean="0"/>
              <a:t>slim) disc</a:t>
            </a:r>
            <a:r>
              <a:rPr lang="en-US" sz="2200" dirty="0" smtClean="0"/>
              <a:t>?</a:t>
            </a:r>
          </a:p>
        </p:txBody>
      </p:sp>
      <p:pic>
        <p:nvPicPr>
          <p:cNvPr id="8" name="Content Placeholder 7" descr="Belloni_HID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2645" r="-12645"/>
          <a:stretch>
            <a:fillRect/>
          </a:stretch>
        </p:blipFill>
        <p:spPr>
          <a:xfrm>
            <a:off x="4643438" y="2368858"/>
            <a:ext cx="3357562" cy="365094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4964-7994-984F-90F6-BC1B9D22D7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4876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From </a:t>
            </a:r>
            <a:r>
              <a:rPr lang="en-US" sz="1600" dirty="0" err="1" smtClean="0">
                <a:solidFill>
                  <a:srgbClr val="FF0000"/>
                </a:solidFill>
              </a:rPr>
              <a:t>Belloni</a:t>
            </a:r>
            <a:r>
              <a:rPr lang="en-US" sz="1600" dirty="0" smtClean="0">
                <a:solidFill>
                  <a:srgbClr val="FF0000"/>
                </a:solidFill>
              </a:rPr>
              <a:t> (2010)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5562600" y="1828800"/>
            <a:ext cx="609600" cy="6858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6934200" y="1828800"/>
            <a:ext cx="609600" cy="9906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67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FF0000"/>
                </a:solidFill>
              </a:rPr>
              <a:t>?</a:t>
            </a:r>
            <a:endParaRPr lang="en-US" sz="48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M82 X-1 and state changes</a:t>
            </a:r>
            <a:endParaRPr lang="en-US" dirty="0"/>
          </a:p>
        </p:txBody>
      </p:sp>
      <p:pic>
        <p:nvPicPr>
          <p:cNvPr id="8" name="Content Placeholder 7" descr="m82_PI_gau_greyc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684" t="2849" r="7646" b="2848"/>
          <a:stretch>
            <a:fillRect/>
          </a:stretch>
        </p:blipFill>
        <p:spPr>
          <a:xfrm>
            <a:off x="609600" y="1905000"/>
            <a:ext cx="3352800" cy="36880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4495800" cy="4267200"/>
          </a:xfrm>
        </p:spPr>
        <p:txBody>
          <a:bodyPr/>
          <a:lstStyle/>
          <a:p>
            <a:r>
              <a:rPr lang="en-US" sz="2400" dirty="0" smtClean="0"/>
              <a:t>Most extreme ULX within 10 </a:t>
            </a:r>
            <a:r>
              <a:rPr lang="en-US" sz="2400" dirty="0" err="1" smtClean="0"/>
              <a:t>Mpc</a:t>
            </a:r>
            <a:r>
              <a:rPr lang="en-US" sz="2400" dirty="0" smtClean="0"/>
              <a:t>; peak 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~ 10</a:t>
            </a:r>
            <a:r>
              <a:rPr lang="en-US" sz="2400" baseline="30000" dirty="0" smtClean="0"/>
              <a:t>41</a:t>
            </a:r>
            <a:r>
              <a:rPr lang="en-US" sz="2400" dirty="0" smtClean="0"/>
              <a:t> erg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, </a:t>
            </a:r>
            <a:r>
              <a:rPr lang="en-US" sz="2400" dirty="0" err="1" smtClean="0"/>
              <a:t>QPOs</a:t>
            </a:r>
            <a:r>
              <a:rPr lang="en-US" sz="2400" dirty="0" smtClean="0"/>
              <a:t> etc</a:t>
            </a:r>
          </a:p>
          <a:p>
            <a:r>
              <a:rPr lang="en-US" sz="2400" dirty="0" err="1" smtClean="0"/>
              <a:t>Feng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Kaaret</a:t>
            </a:r>
            <a:r>
              <a:rPr lang="en-US" sz="2400" dirty="0" smtClean="0"/>
              <a:t> (2010) – change from PL-like spectrum + </a:t>
            </a:r>
            <a:r>
              <a:rPr lang="en-US" sz="2400" dirty="0" err="1" smtClean="0"/>
              <a:t>QPOs</a:t>
            </a:r>
            <a:r>
              <a:rPr lang="en-US" sz="2400" dirty="0" smtClean="0"/>
              <a:t> to disc-like, low variability power</a:t>
            </a:r>
          </a:p>
          <a:p>
            <a:pPr lvl="1"/>
            <a:r>
              <a:rPr lang="en-US" sz="2000" dirty="0" smtClean="0"/>
              <a:t>LHS to TD transition;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BH</a:t>
            </a:r>
            <a:r>
              <a:rPr lang="en-US" sz="2000" dirty="0" smtClean="0"/>
              <a:t> = 200 – 800 </a:t>
            </a:r>
            <a:r>
              <a:rPr lang="en-US" sz="2000" i="1" dirty="0" smtClean="0"/>
              <a:t>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</a:p>
          <a:p>
            <a:pPr lvl="1"/>
            <a:r>
              <a:rPr lang="en-US" sz="2000" dirty="0" smtClean="0"/>
              <a:t>Alternative: same transition as other </a:t>
            </a:r>
            <a:r>
              <a:rPr lang="en-US" sz="2000" dirty="0" err="1" smtClean="0"/>
              <a:t>ULXs</a:t>
            </a:r>
            <a:r>
              <a:rPr lang="en-US" sz="2000" dirty="0" smtClean="0"/>
              <a:t>; but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BH </a:t>
            </a:r>
            <a:r>
              <a:rPr lang="en-US" sz="2000" dirty="0" smtClean="0"/>
              <a:t>10 times larger (≈ 100 </a:t>
            </a:r>
            <a:r>
              <a:rPr lang="en-US" sz="2000" i="1" dirty="0" smtClean="0"/>
              <a:t>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sz="2000" dirty="0">
                <a:cs typeface="Wingdings"/>
              </a:rPr>
              <a:t>)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4964-7994-984F-90F6-BC1B9D22D7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0.5 Ms Chandra LP data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648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X-1 in here somewhere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981200" y="4191000"/>
            <a:ext cx="7620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ULX_specificfreq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3351" r="-33351"/>
          <a:stretch>
            <a:fillRect/>
          </a:stretch>
        </p:blipFill>
        <p:spPr>
          <a:xfrm>
            <a:off x="4572000" y="1828800"/>
            <a:ext cx="3924300" cy="4267200"/>
          </a:xfrm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6DA-5525-9E4E-A78B-B16C709DE22C}" type="slidenum">
              <a:rPr lang="en-US"/>
              <a:pPr/>
              <a:t>19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big are ULX black holes?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52600"/>
            <a:ext cx="4718050" cy="435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ea typeface="Arial Unicode MS" charset="0"/>
                <a:cs typeface="Arial Unicode MS" charset="0"/>
                <a:sym typeface="Symbol" charset="2"/>
              </a:rPr>
              <a:t>Reasonable limits for MBH </a:t>
            </a:r>
            <a:r>
              <a:rPr lang="en-GB" sz="2400" dirty="0">
                <a:solidFill>
                  <a:schemeClr val="tx2"/>
                </a:solidFill>
                <a:ea typeface="Arial Unicode MS" charset="0"/>
                <a:cs typeface="Arial Unicode MS" charset="0"/>
                <a:sym typeface="Symbol" charset="2"/>
              </a:rPr>
              <a:t>at ~ 100 </a:t>
            </a:r>
            <a:r>
              <a:rPr lang="en-US" sz="2400" i="1" dirty="0"/>
              <a:t>M</a:t>
            </a:r>
            <a:r>
              <a:rPr lang="en-US" sz="2400" baseline="-25000" dirty="0" smtClean="0">
                <a:sym typeface="Wingdings" charset="2"/>
              </a:rPr>
              <a:t></a:t>
            </a:r>
            <a:r>
              <a:rPr lang="en-US" sz="2400" dirty="0" smtClean="0">
                <a:sym typeface="Wingdings" charset="2"/>
              </a:rPr>
              <a:t> in many </a:t>
            </a:r>
            <a:r>
              <a:rPr lang="en-US" sz="2400" dirty="0" err="1" smtClean="0">
                <a:sym typeface="Wingdings" charset="2"/>
              </a:rPr>
              <a:t>ULXs</a:t>
            </a:r>
            <a:endParaRPr lang="en-US" sz="2400" dirty="0" smtClean="0">
              <a:sym typeface="Wingdings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Wingdings" charset="2"/>
              </a:rPr>
              <a:t>Possible if </a:t>
            </a:r>
            <a:r>
              <a:rPr lang="en-US" sz="2400" dirty="0" err="1">
                <a:solidFill>
                  <a:srgbClr val="FF0000"/>
                </a:solidFill>
                <a:sym typeface="Wingdings" charset="2"/>
              </a:rPr>
              <a:t>BHs</a:t>
            </a:r>
            <a:r>
              <a:rPr lang="en-US" sz="2400" dirty="0">
                <a:solidFill>
                  <a:srgbClr val="FF0000"/>
                </a:solidFill>
                <a:sym typeface="Wingdings" charset="2"/>
              </a:rPr>
              <a:t> formed in low-</a:t>
            </a:r>
            <a:r>
              <a:rPr lang="en-US" sz="2400" dirty="0" err="1">
                <a:solidFill>
                  <a:srgbClr val="FF0000"/>
                </a:solidFill>
                <a:sym typeface="Wingdings" charset="2"/>
              </a:rPr>
              <a:t>metallicity</a:t>
            </a:r>
            <a:r>
              <a:rPr lang="en-US" sz="2400" dirty="0">
                <a:solidFill>
                  <a:srgbClr val="FF0000"/>
                </a:solidFill>
                <a:sym typeface="Wingdings" charset="2"/>
              </a:rPr>
              <a:t> environments</a:t>
            </a:r>
            <a:r>
              <a:rPr lang="en-US" sz="2400" dirty="0" smtClean="0">
                <a:solidFill>
                  <a:srgbClr val="FF0000"/>
                </a:solidFill>
                <a:sym typeface="Wingdings" charset="2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Arial Unicode MS" charset="0"/>
                <a:cs typeface="Arial Unicode MS" charset="0"/>
                <a:sym typeface="Wingdings" charset="2"/>
              </a:rPr>
              <a:t>E.g. </a:t>
            </a:r>
            <a:r>
              <a:rPr lang="en-US" sz="2000" dirty="0" err="1" smtClean="0">
                <a:ea typeface="Arial Unicode MS" charset="0"/>
                <a:cs typeface="Arial Unicode MS" charset="0"/>
                <a:sym typeface="Wingdings" charset="2"/>
              </a:rPr>
              <a:t>Belczynski</a:t>
            </a:r>
            <a:r>
              <a:rPr lang="en-US" sz="2000" dirty="0" smtClean="0">
                <a:ea typeface="Arial Unicode MS" charset="0"/>
                <a:cs typeface="Arial Unicode MS" charset="0"/>
                <a:sym typeface="Wingdings" charset="2"/>
              </a:rPr>
              <a:t> et al. (2009); </a:t>
            </a:r>
            <a:r>
              <a:rPr lang="en-US" sz="2000" dirty="0" err="1" smtClean="0">
                <a:ea typeface="Arial Unicode MS" charset="0"/>
                <a:cs typeface="Arial Unicode MS" charset="0"/>
                <a:sym typeface="Wingdings" charset="2"/>
              </a:rPr>
              <a:t>Mapelli</a:t>
            </a:r>
            <a:r>
              <a:rPr lang="en-US" sz="2000" dirty="0" smtClean="0">
                <a:ea typeface="Arial Unicode MS" charset="0"/>
                <a:cs typeface="Arial Unicode MS" charset="0"/>
                <a:sym typeface="Wingdings" charset="2"/>
              </a:rPr>
              <a:t> et al. (2010) etc</a:t>
            </a:r>
            <a:endParaRPr lang="en-GB" sz="2000" dirty="0" smtClean="0">
              <a:ea typeface="Arial Unicode MS" charset="0"/>
              <a:cs typeface="Arial Unicode MS" charset="0"/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ea typeface="Arial Unicode MS" charset="0"/>
                <a:cs typeface="Arial Unicode MS" charset="0"/>
                <a:sym typeface="Symbol" charset="2"/>
              </a:rPr>
              <a:t>Higher rate of </a:t>
            </a:r>
            <a:r>
              <a:rPr lang="en-GB" sz="2400" dirty="0" err="1">
                <a:solidFill>
                  <a:schemeClr val="tx2"/>
                </a:solidFill>
                <a:ea typeface="Arial Unicode MS" charset="0"/>
                <a:cs typeface="Arial Unicode MS" charset="0"/>
                <a:sym typeface="Symbol" charset="2"/>
              </a:rPr>
              <a:t>ULXs</a:t>
            </a:r>
            <a:r>
              <a:rPr lang="en-GB" sz="2400" dirty="0">
                <a:solidFill>
                  <a:schemeClr val="tx2"/>
                </a:solidFill>
                <a:ea typeface="Arial Unicode MS" charset="0"/>
                <a:cs typeface="Arial Unicode MS" charset="0"/>
                <a:sym typeface="Symbol" charset="2"/>
              </a:rPr>
              <a:t> per unit mass already noted for dwarf galaxies (Swartz et al. </a:t>
            </a:r>
            <a:r>
              <a:rPr lang="en-GB" sz="2400" dirty="0" smtClean="0">
                <a:solidFill>
                  <a:schemeClr val="tx2"/>
                </a:solidFill>
                <a:ea typeface="Arial Unicode MS" charset="0"/>
                <a:cs typeface="Arial Unicode MS" charset="0"/>
                <a:sym typeface="Symbol" charset="2"/>
              </a:rPr>
              <a:t>2008; also Walton et al. in prep)</a:t>
            </a:r>
            <a:endParaRPr lang="en-GB" sz="2400" dirty="0">
              <a:solidFill>
                <a:schemeClr val="tx2"/>
              </a:solidFill>
              <a:ea typeface="Arial Unicode MS" charset="0"/>
              <a:cs typeface="Arial Unicode MS" charset="0"/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ea typeface="Arial Unicode MS" charset="0"/>
                <a:cs typeface="Arial Unicode MS" charset="0"/>
                <a:sym typeface="Symbol" charset="2"/>
              </a:rPr>
              <a:t>~30 </a:t>
            </a:r>
            <a:r>
              <a:rPr lang="en-US" sz="2400" i="1" dirty="0"/>
              <a:t>M</a:t>
            </a:r>
            <a:r>
              <a:rPr lang="en-US" sz="2400" baseline="-25000" dirty="0">
                <a:sym typeface="Wingdings" charset="2"/>
              </a:rPr>
              <a:t> </a:t>
            </a:r>
            <a:r>
              <a:rPr lang="en-US" sz="2400" dirty="0">
                <a:sym typeface="Wingdings" charset="2"/>
              </a:rPr>
              <a:t>BH in dwarf starburst IC 10 (</a:t>
            </a:r>
            <a:r>
              <a:rPr lang="en-US" sz="2400" dirty="0" err="1">
                <a:sym typeface="Wingdings" charset="2"/>
              </a:rPr>
              <a:t>Prestwich</a:t>
            </a:r>
            <a:r>
              <a:rPr lang="en-US" sz="2400" dirty="0">
                <a:sym typeface="Wingdings" charset="2"/>
              </a:rPr>
              <a:t> et al. 2007)</a:t>
            </a:r>
            <a:endParaRPr lang="en-GB" sz="2400" dirty="0">
              <a:sym typeface="Wingdings" charset="2"/>
            </a:endParaRP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7620000" y="3505200"/>
            <a:ext cx="132536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From</a:t>
            </a:r>
            <a:r>
              <a:rPr lang="en-US" sz="1600" dirty="0" smtClean="0">
                <a:solidFill>
                  <a:srgbClr val="FF0000"/>
                </a:solidFill>
              </a:rPr>
              <a:t> Walton et al. in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7010400" y="990600"/>
            <a:ext cx="1828800" cy="5847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chemeClr val="accent2"/>
                </a:solidFill>
              </a:rPr>
              <a:t>Zampieri</a:t>
            </a:r>
            <a:r>
              <a:rPr lang="en-US" sz="1600" dirty="0">
                <a:solidFill>
                  <a:schemeClr val="accent2"/>
                </a:solidFill>
              </a:rPr>
              <a:t> &amp; Roberts</a:t>
            </a:r>
            <a:r>
              <a:rPr lang="en-US" sz="1600" dirty="0" smtClean="0">
                <a:solidFill>
                  <a:schemeClr val="accent2"/>
                </a:solidFill>
              </a:rPr>
              <a:t> 2009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4B4-65AC-644C-A61A-FDA62DF9E745}" type="slidenum">
              <a:rPr lang="en-US"/>
              <a:pPr/>
              <a:t>2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12125" cy="1216025"/>
          </a:xfrm>
        </p:spPr>
        <p:txBody>
          <a:bodyPr/>
          <a:lstStyle/>
          <a:p>
            <a:r>
              <a:rPr lang="en-US"/>
              <a:t>Ultraluminous X-ray sources (ULXs)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5681662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i="1" dirty="0"/>
              <a:t>EINSTEIN</a:t>
            </a:r>
            <a:r>
              <a:rPr lang="en-US" sz="2600" dirty="0"/>
              <a:t> (early `80s) - some galaxies dominated in X-rays by one or more extremely luminous extra-nuclear sources (</a:t>
            </a:r>
            <a:r>
              <a:rPr lang="en-US" sz="2600" dirty="0" err="1"/>
              <a:t>Fabbiano</a:t>
            </a:r>
            <a:r>
              <a:rPr lang="en-US" sz="2600" dirty="0"/>
              <a:t> 1989)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Brightest extra-nuclear X-ray sources, with </a:t>
            </a:r>
            <a:r>
              <a:rPr lang="en-US" sz="2600" i="1" dirty="0"/>
              <a:t>L</a:t>
            </a:r>
            <a:r>
              <a:rPr lang="en-US" sz="2600" baseline="-25000" dirty="0"/>
              <a:t>X</a:t>
            </a:r>
            <a:r>
              <a:rPr lang="en-US" sz="2600" dirty="0"/>
              <a:t>&gt;10</a:t>
            </a:r>
            <a:r>
              <a:rPr lang="en-US" sz="2600" baseline="30000" dirty="0"/>
              <a:t>39</a:t>
            </a:r>
            <a:r>
              <a:rPr lang="en-US" sz="2600" dirty="0"/>
              <a:t> erg s</a:t>
            </a:r>
            <a:r>
              <a:rPr lang="en-US" sz="2600" baseline="30000" dirty="0"/>
              <a:t>-1</a:t>
            </a:r>
            <a:r>
              <a:rPr lang="en-US" sz="2600" dirty="0"/>
              <a:t>: </a:t>
            </a:r>
            <a:r>
              <a:rPr lang="en-US" sz="2600" i="1" dirty="0" err="1">
                <a:solidFill>
                  <a:schemeClr val="accent2"/>
                </a:solidFill>
              </a:rPr>
              <a:t>ultraluminous</a:t>
            </a:r>
            <a:r>
              <a:rPr lang="en-US" sz="2600" i="1" dirty="0">
                <a:solidFill>
                  <a:schemeClr val="accent2"/>
                </a:solidFill>
              </a:rPr>
              <a:t> X-ray sources (</a:t>
            </a:r>
            <a:r>
              <a:rPr lang="en-US" sz="2600" i="1" dirty="0" err="1">
                <a:solidFill>
                  <a:schemeClr val="accent2"/>
                </a:solidFill>
              </a:rPr>
              <a:t>ULXs</a:t>
            </a:r>
            <a:r>
              <a:rPr lang="en-US" sz="2600" i="1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Once rare; now know of 400+ candidates (Walton et al. in prep.)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438276" name="Picture 4" descr="n5204_xmm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2362200" cy="2138363"/>
          </a:xfrm>
          <a:prstGeom prst="rect">
            <a:avLst/>
          </a:prstGeom>
          <a:noFill/>
        </p:spPr>
      </p:pic>
      <p:pic>
        <p:nvPicPr>
          <p:cNvPr id="438277" name="Picture 5" descr="uv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62400"/>
            <a:ext cx="2352675" cy="2135188"/>
          </a:xfrm>
          <a:prstGeom prst="rect">
            <a:avLst/>
          </a:prstGeom>
          <a:noFill/>
        </p:spPr>
      </p:pic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6705600" y="1766888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NGC 5204 X-1    </a:t>
            </a:r>
            <a:r>
              <a:rPr lang="en-US" sz="1600" dirty="0" smtClean="0">
                <a:solidFill>
                  <a:schemeClr val="bg1"/>
                </a:solidFill>
              </a:rPr>
              <a:t>   </a:t>
            </a:r>
            <a:r>
              <a:rPr lang="en-US" sz="1600" dirty="0">
                <a:solidFill>
                  <a:schemeClr val="bg1"/>
                </a:solidFill>
              </a:rPr>
              <a:t>L</a:t>
            </a:r>
            <a:r>
              <a:rPr lang="en-US" sz="1600" baseline="-25000" dirty="0">
                <a:solidFill>
                  <a:schemeClr val="bg1"/>
                </a:solidFill>
              </a:rPr>
              <a:t>X</a:t>
            </a:r>
            <a:r>
              <a:rPr lang="en-US" sz="1600" dirty="0">
                <a:solidFill>
                  <a:schemeClr val="bg1"/>
                </a:solidFill>
              </a:rPr>
              <a:t> ~ 5 </a:t>
            </a:r>
            <a:r>
              <a:rPr lang="en-US" sz="1600" dirty="0" err="1">
                <a:solidFill>
                  <a:schemeClr val="bg1"/>
                </a:solidFill>
                <a:sym typeface="Symbol" charset="2"/>
              </a:rPr>
              <a:t></a:t>
            </a:r>
            <a:r>
              <a:rPr lang="en-US" sz="1600" dirty="0">
                <a:solidFill>
                  <a:schemeClr val="bg1"/>
                </a:solidFill>
                <a:sym typeface="Symbol" charset="2"/>
              </a:rPr>
              <a:t> 10</a:t>
            </a:r>
            <a:r>
              <a:rPr lang="en-US" sz="1600" baseline="30000" dirty="0">
                <a:solidFill>
                  <a:schemeClr val="bg1"/>
                </a:solidFill>
                <a:sym typeface="Symbol" charset="2"/>
              </a:rPr>
              <a:t>39</a:t>
            </a:r>
            <a:r>
              <a:rPr lang="en-US" sz="1600" dirty="0">
                <a:solidFill>
                  <a:schemeClr val="bg1"/>
                </a:solidFill>
                <a:sym typeface="Symbol" charset="2"/>
              </a:rPr>
              <a:t> erg s</a:t>
            </a:r>
            <a:r>
              <a:rPr lang="en-US" sz="1600" baseline="30000" dirty="0">
                <a:solidFill>
                  <a:schemeClr val="bg1"/>
                </a:solidFill>
                <a:sym typeface="Symbol" charset="2"/>
              </a:rPr>
              <a:t>-1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6705600" y="34290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XMM-Newton/EPIC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6705600" y="39624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NGC 5204 (UVW1)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8281" name="Text Box 9"/>
          <p:cNvSpPr txBox="1">
            <a:spLocks noChangeArrowheads="1"/>
          </p:cNvSpPr>
          <p:nvPr/>
        </p:nvSpPr>
        <p:spPr bwMode="auto">
          <a:xfrm>
            <a:off x="6705600" y="56388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XMM-Newton/OM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2E71-BD8D-0540-9C23-8EBB967D3E77}" type="slidenum">
              <a:rPr lang="en-US"/>
              <a:pPr/>
              <a:t>20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Hyperluminous</a:t>
            </a:r>
            <a:r>
              <a:rPr lang="en-US" dirty="0"/>
              <a:t> X-ray sources (</a:t>
            </a:r>
            <a:r>
              <a:rPr lang="en-US" dirty="0" err="1"/>
              <a:t>HLXs</a:t>
            </a:r>
            <a:r>
              <a:rPr lang="en-US" dirty="0"/>
              <a:t>)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752600"/>
            <a:ext cx="4724400" cy="4267200"/>
          </a:xfrm>
        </p:spPr>
        <p:txBody>
          <a:bodyPr/>
          <a:lstStyle/>
          <a:p>
            <a:r>
              <a:rPr lang="en-US" sz="2600" dirty="0" err="1" smtClean="0"/>
              <a:t>HLXs</a:t>
            </a:r>
            <a:r>
              <a:rPr lang="en-US" sz="2600" dirty="0" smtClean="0"/>
              <a:t> best remaining IMBH candidates, </a:t>
            </a:r>
            <a:r>
              <a:rPr lang="en-US" sz="2600" i="1" dirty="0"/>
              <a:t>L</a:t>
            </a:r>
            <a:r>
              <a:rPr lang="en-US" sz="2600" baseline="-25000" dirty="0"/>
              <a:t>X</a:t>
            </a:r>
            <a:r>
              <a:rPr lang="en-US" sz="2600" dirty="0"/>
              <a:t> &gt; 10</a:t>
            </a:r>
            <a:r>
              <a:rPr lang="en-US" sz="2600" baseline="30000" dirty="0"/>
              <a:t>41</a:t>
            </a:r>
            <a:r>
              <a:rPr lang="en-US" sz="2600" dirty="0"/>
              <a:t> erg</a:t>
            </a:r>
            <a:r>
              <a:rPr lang="en-US" sz="1000" dirty="0"/>
              <a:t> </a:t>
            </a:r>
            <a:r>
              <a:rPr lang="en-US" sz="2600" dirty="0"/>
              <a:t>s</a:t>
            </a:r>
            <a:r>
              <a:rPr lang="en-US" sz="2600" baseline="30000" dirty="0"/>
              <a:t>-1</a:t>
            </a:r>
            <a:endParaRPr lang="en-US" sz="2600" baseline="30000" dirty="0" smtClean="0"/>
          </a:p>
          <a:p>
            <a:r>
              <a:rPr lang="en-US" sz="2600" dirty="0" smtClean="0"/>
              <a:t>&lt; 10 </a:t>
            </a:r>
            <a:r>
              <a:rPr lang="en-US" sz="2600" dirty="0"/>
              <a:t>known! </a:t>
            </a:r>
            <a:r>
              <a:rPr lang="en-US" sz="2600" dirty="0" smtClean="0"/>
              <a:t> ESO 243-49 HLX-1 the highest </a:t>
            </a:r>
            <a:r>
              <a:rPr lang="en-US" sz="2600" i="1" dirty="0" smtClean="0"/>
              <a:t>L</a:t>
            </a:r>
            <a:r>
              <a:rPr lang="en-US" sz="2600" baseline="-25000" dirty="0" smtClean="0"/>
              <a:t>X</a:t>
            </a:r>
            <a:r>
              <a:rPr lang="en-US" sz="2600" dirty="0" smtClean="0"/>
              <a:t> (Farrell et al. 2009)</a:t>
            </a:r>
          </a:p>
          <a:p>
            <a:r>
              <a:rPr lang="en-US" sz="2600" dirty="0" smtClean="0"/>
              <a:t>Open question: extreme peak of ‘normal’ ULX population; or physically different objects (e.g. accreted dwarf </a:t>
            </a:r>
            <a:r>
              <a:rPr lang="en-US" sz="2600" dirty="0" err="1" smtClean="0"/>
              <a:t>AGNs</a:t>
            </a:r>
            <a:r>
              <a:rPr lang="en-US" sz="2600" dirty="0" smtClean="0"/>
              <a:t>)?</a:t>
            </a:r>
          </a:p>
        </p:txBody>
      </p:sp>
      <p:pic>
        <p:nvPicPr>
          <p:cNvPr id="494597" name="Picture 5" descr="n470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23" t="49443" r="17767" b="110"/>
          <a:stretch>
            <a:fillRect/>
          </a:stretch>
        </p:blipFill>
        <p:spPr>
          <a:xfrm rot="5400000">
            <a:off x="1612900" y="1511300"/>
            <a:ext cx="2870200" cy="2895600"/>
          </a:xfrm>
        </p:spPr>
      </p:pic>
      <p:pic>
        <p:nvPicPr>
          <p:cNvPr id="494598" name="Picture 6" descr="n470_f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49" t="4123" r="21719" b="51891"/>
          <a:stretch>
            <a:fillRect/>
          </a:stretch>
        </p:blipFill>
        <p:spPr bwMode="auto">
          <a:xfrm rot="5400000">
            <a:off x="685800" y="3657600"/>
            <a:ext cx="2438400" cy="2438400"/>
          </a:xfrm>
          <a:prstGeom prst="rect">
            <a:avLst/>
          </a:prstGeom>
          <a:noFill/>
        </p:spPr>
      </p:pic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152400" y="1828800"/>
            <a:ext cx="1828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</a:rPr>
              <a:t>2XMM catalogue detection of L</a:t>
            </a:r>
            <a:r>
              <a:rPr lang="en-US" sz="1800" i="0" baseline="-25000" dirty="0">
                <a:solidFill>
                  <a:schemeClr val="accent2"/>
                </a:solidFill>
              </a:rPr>
              <a:t>X</a:t>
            </a:r>
            <a:r>
              <a:rPr lang="en-US" sz="1800" i="0" dirty="0">
                <a:solidFill>
                  <a:schemeClr val="accent2"/>
                </a:solidFill>
              </a:rPr>
              <a:t> &gt; 10</a:t>
            </a:r>
            <a:r>
              <a:rPr lang="en-US" sz="1800" i="0" baseline="30000" dirty="0">
                <a:solidFill>
                  <a:schemeClr val="accent2"/>
                </a:solidFill>
              </a:rPr>
              <a:t>41</a:t>
            </a:r>
            <a:r>
              <a:rPr lang="en-US" sz="1800" i="0" dirty="0">
                <a:solidFill>
                  <a:schemeClr val="accent2"/>
                </a:solidFill>
              </a:rPr>
              <a:t> erg s</a:t>
            </a:r>
            <a:r>
              <a:rPr lang="en-US" sz="1800" i="0" baseline="30000" dirty="0">
                <a:solidFill>
                  <a:schemeClr val="accent2"/>
                </a:solidFill>
              </a:rPr>
              <a:t>-1</a:t>
            </a:r>
            <a:r>
              <a:rPr lang="en-US" sz="1800" dirty="0">
                <a:solidFill>
                  <a:schemeClr val="accent2"/>
                </a:solidFill>
              </a:rPr>
              <a:t> HLX in the </a:t>
            </a:r>
            <a:r>
              <a:rPr lang="en-US" sz="1800" dirty="0" err="1">
                <a:solidFill>
                  <a:schemeClr val="accent2"/>
                </a:solidFill>
              </a:rPr>
              <a:t>d</a:t>
            </a:r>
            <a:r>
              <a:rPr lang="en-US" sz="1800" dirty="0">
                <a:solidFill>
                  <a:schemeClr val="accent2"/>
                </a:solidFill>
              </a:rPr>
              <a:t> ~ 30 </a:t>
            </a:r>
            <a:r>
              <a:rPr lang="en-US" sz="1800" dirty="0" err="1">
                <a:solidFill>
                  <a:schemeClr val="accent2"/>
                </a:solidFill>
              </a:rPr>
              <a:t>Mpc</a:t>
            </a:r>
            <a:r>
              <a:rPr lang="en-US" sz="1800" dirty="0">
                <a:solidFill>
                  <a:schemeClr val="accent2"/>
                </a:solidFill>
              </a:rPr>
              <a:t> galaxy NGC 470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4200" y="48006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Sutton et al. in prep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As with Galactic </a:t>
            </a:r>
            <a:r>
              <a:rPr lang="en-US" dirty="0" err="1" smtClean="0">
                <a:solidFill>
                  <a:srgbClr val="CC0000"/>
                </a:solidFill>
              </a:rPr>
              <a:t>BHs</a:t>
            </a:r>
            <a:r>
              <a:rPr lang="en-US" dirty="0" smtClean="0">
                <a:solidFill>
                  <a:srgbClr val="CC0000"/>
                </a:solidFill>
              </a:rPr>
              <a:t>, the ultimate test of the compact object mass in </a:t>
            </a:r>
            <a:r>
              <a:rPr lang="en-US" dirty="0" err="1" smtClean="0">
                <a:solidFill>
                  <a:srgbClr val="CC0000"/>
                </a:solidFill>
              </a:rPr>
              <a:t>ULXs</a:t>
            </a:r>
            <a:r>
              <a:rPr lang="en-US" dirty="0" smtClean="0">
                <a:solidFill>
                  <a:srgbClr val="CC0000"/>
                </a:solidFill>
              </a:rPr>
              <a:t> must be dynamical studies.</a:t>
            </a:r>
          </a:p>
          <a:p>
            <a:r>
              <a:rPr lang="en-US" dirty="0" smtClean="0"/>
              <a:t>3-step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marL="1042987" lvl="1" indent="-571500">
              <a:buFont typeface="+mj-lt"/>
              <a:buAutoNum type="romanUcPeriod"/>
            </a:pPr>
            <a:r>
              <a:rPr lang="en-US" sz="2500" dirty="0" smtClean="0"/>
              <a:t>Identify counterparts from Chandra astrometry and HST imaging (Jeanette Gladstone thesis; Gladstone et al. </a:t>
            </a:r>
            <a:r>
              <a:rPr lang="en-US" sz="2500" i="1" dirty="0" smtClean="0"/>
              <a:t>in prep</a:t>
            </a:r>
            <a:r>
              <a:rPr lang="en-US" sz="2500" dirty="0" smtClean="0"/>
              <a:t>.)</a:t>
            </a:r>
          </a:p>
          <a:p>
            <a:pPr marL="1042987" lvl="1" indent="-571500">
              <a:buFont typeface="+mj-lt"/>
              <a:buAutoNum type="romanUcPeriod"/>
            </a:pPr>
            <a:r>
              <a:rPr lang="en-US" sz="2500" dirty="0" smtClean="0"/>
              <a:t>Obtain pilot optical spectroscopy observations to identify useful spectral features</a:t>
            </a:r>
          </a:p>
          <a:p>
            <a:pPr marL="1042987" lvl="1" indent="-571500">
              <a:buFont typeface="+mj-lt"/>
              <a:buAutoNum type="romanUcPeriod"/>
            </a:pPr>
            <a:r>
              <a:rPr lang="en-US" sz="2500" dirty="0" smtClean="0"/>
              <a:t>Undertake the RV measurements campaign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targets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 descr="1313_x2_colour_lab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2160063" cy="2133600"/>
          </a:xfrm>
          <a:prstGeom prst="rect">
            <a:avLst/>
          </a:prstGeom>
        </p:spPr>
      </p:pic>
      <p:pic>
        <p:nvPicPr>
          <p:cNvPr id="14" name="Picture 13" descr="1313_x2_fin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6200"/>
            <a:ext cx="2140373" cy="2133600"/>
          </a:xfrm>
          <a:prstGeom prst="rect">
            <a:avLst/>
          </a:prstGeom>
        </p:spPr>
      </p:pic>
      <p:pic>
        <p:nvPicPr>
          <p:cNvPr id="15" name="Picture 14" descr="5204_x1_colour_lab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752600"/>
            <a:ext cx="2173996" cy="2102505"/>
          </a:xfrm>
          <a:prstGeom prst="rect">
            <a:avLst/>
          </a:prstGeom>
        </p:spPr>
      </p:pic>
      <p:pic>
        <p:nvPicPr>
          <p:cNvPr id="16" name="Picture 15" descr="5204_x1_fin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886200"/>
            <a:ext cx="2155132" cy="2141684"/>
          </a:xfrm>
          <a:prstGeom prst="rect">
            <a:avLst/>
          </a:prstGeom>
        </p:spPr>
      </p:pic>
      <p:pic>
        <p:nvPicPr>
          <p:cNvPr id="17" name="Picture 16" descr="ho_ix_colour_lab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752600"/>
            <a:ext cx="2243797" cy="2209800"/>
          </a:xfrm>
          <a:prstGeom prst="rect">
            <a:avLst/>
          </a:prstGeom>
        </p:spPr>
      </p:pic>
      <p:pic>
        <p:nvPicPr>
          <p:cNvPr id="18" name="Picture 17" descr="ho_ix_find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886200"/>
            <a:ext cx="2185402" cy="2209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4038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NGC 1313 X-2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555</a:t>
            </a:r>
            <a:r>
              <a:rPr lang="en-US" sz="2000" b="1" dirty="0" smtClean="0">
                <a:solidFill>
                  <a:srgbClr val="FF0000"/>
                </a:solidFill>
              </a:rPr>
              <a:t> = 23.3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V="1">
            <a:off x="2057400" y="5181600"/>
            <a:ext cx="3810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4038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NGC 5204 X-1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606</a:t>
            </a:r>
            <a:r>
              <a:rPr lang="en-US" sz="2000" b="1" dirty="0" smtClean="0">
                <a:solidFill>
                  <a:srgbClr val="FF0000"/>
                </a:solidFill>
              </a:rPr>
              <a:t> = 22.3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4038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 IX X-1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555</a:t>
            </a:r>
            <a:r>
              <a:rPr lang="en-US" sz="2000" b="1" dirty="0" smtClean="0">
                <a:solidFill>
                  <a:srgbClr val="FF0000"/>
                </a:solidFill>
              </a:rPr>
              <a:t> = 22.5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7315200" y="5029200"/>
            <a:ext cx="3810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4419600" y="5029200"/>
            <a:ext cx="3810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81400" y="990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Luminous </a:t>
            </a:r>
            <a:r>
              <a:rPr lang="en-US" dirty="0" err="1" smtClean="0">
                <a:solidFill>
                  <a:srgbClr val="FF0000"/>
                </a:solidFill>
              </a:rPr>
              <a:t>ULXs</a:t>
            </a:r>
            <a:r>
              <a:rPr lang="en-US" dirty="0" smtClean="0">
                <a:solidFill>
                  <a:srgbClr val="FF0000"/>
                </a:solidFill>
              </a:rPr>
              <a:t> (&gt; 5 ×10</a:t>
            </a:r>
            <a:r>
              <a:rPr lang="en-US" baseline="30000" dirty="0" smtClean="0">
                <a:solidFill>
                  <a:srgbClr val="FF0000"/>
                </a:solidFill>
              </a:rPr>
              <a:t>39</a:t>
            </a:r>
            <a:r>
              <a:rPr lang="en-US" dirty="0" smtClean="0">
                <a:solidFill>
                  <a:srgbClr val="FF0000"/>
                </a:solidFill>
              </a:rPr>
              <a:t> erg 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16FA-A525-F74C-84C8-926D3A71771B}" type="slidenum">
              <a:rPr lang="en-US"/>
              <a:pPr/>
              <a:t>23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Chasing ULX mass functions</a:t>
            </a: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486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Pilot spectroscopy with Gemini GMOS show broad He II 4686Å lines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Likely to be from the accretion disc – not ideal, but possible tracer of orbit of BH around star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Obtained ~ 50 hours of Gemini time to chase radial velocity measurements, mass function</a:t>
            </a:r>
            <a:endParaRPr lang="en-US" sz="2600" dirty="0"/>
          </a:p>
        </p:txBody>
      </p:sp>
      <p:pic>
        <p:nvPicPr>
          <p:cNvPr id="11" name="Content Placeholder 6" descr="all_pilot_spec.gif"/>
          <p:cNvPicPr>
            <a:picLocks noChangeAspect="1"/>
          </p:cNvPicPr>
          <p:nvPr/>
        </p:nvPicPr>
        <p:blipFill>
          <a:blip r:embed="rId4"/>
          <a:srcRect t="-21891" b="-21891"/>
          <a:stretch>
            <a:fillRect/>
          </a:stretch>
        </p:blipFill>
        <p:spPr bwMode="auto">
          <a:xfrm>
            <a:off x="5943600" y="1295400"/>
            <a:ext cx="2885394" cy="313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 bwMode="auto">
          <a:xfrm>
            <a:off x="7239000" y="2521258"/>
            <a:ext cx="228600" cy="13170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1600200" y="5257800"/>
          <a:ext cx="2944813" cy="784225"/>
        </p:xfrm>
        <a:graphic>
          <a:graphicData uri="http://schemas.openxmlformats.org/presentationml/2006/ole">
            <p:oleObj spid="_x0000_s378882" name="Equation" r:id="rId5" imgW="1765300" imgH="469900" progId="Equation.3">
              <p:embed/>
            </p:oleObj>
          </a:graphicData>
        </a:graphic>
      </p:graphicFrame>
      <p:pic>
        <p:nvPicPr>
          <p:cNvPr id="13" name="Picture 12" descr="Soria_heiicurv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4114800"/>
            <a:ext cx="1981200" cy="19180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7600" y="43434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Radial velocity curve of GRO J1655 from He II line (</a:t>
            </a:r>
            <a:r>
              <a:rPr lang="en-US" sz="1800" dirty="0" err="1" smtClean="0">
                <a:solidFill>
                  <a:srgbClr val="FF0000"/>
                </a:solidFill>
              </a:rPr>
              <a:t>Soria</a:t>
            </a:r>
            <a:r>
              <a:rPr lang="en-US" sz="1800" dirty="0" smtClean="0">
                <a:solidFill>
                  <a:srgbClr val="FF0000"/>
                </a:solidFill>
              </a:rPr>
              <a:t> et al. 1998)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velocity variations</a:t>
            </a:r>
            <a:endParaRPr lang="en-US" dirty="0"/>
          </a:p>
        </p:txBody>
      </p:sp>
      <p:pic>
        <p:nvPicPr>
          <p:cNvPr id="11" name="Content Placeholder 10" descr="1313_vel_new_180510_fold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132" b="-24132"/>
          <a:stretch>
            <a:fillRect/>
          </a:stretch>
        </p:blipFill>
        <p:spPr/>
      </p:pic>
      <p:pic>
        <p:nvPicPr>
          <p:cNvPr id="12" name="Content Placeholder 11" descr="hoix_vel_new_180510_fold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069" b="-2406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Content Placeholder 6" descr="rvplot_hoix.gif"/>
          <p:cNvPicPr>
            <a:picLocks noChangeAspect="1"/>
          </p:cNvPicPr>
          <p:nvPr/>
        </p:nvPicPr>
        <p:blipFill>
          <a:blip r:embed="rId4"/>
          <a:srcRect l="308" r="308"/>
          <a:stretch>
            <a:fillRect/>
          </a:stretch>
        </p:blipFill>
        <p:spPr bwMode="auto">
          <a:xfrm>
            <a:off x="4648200" y="2057400"/>
            <a:ext cx="4267200" cy="34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Content Placeholder 6" descr="rvplot_1313.gif"/>
          <p:cNvPicPr>
            <a:picLocks noChangeAspect="1"/>
          </p:cNvPicPr>
          <p:nvPr/>
        </p:nvPicPr>
        <p:blipFill>
          <a:blip r:embed="rId5"/>
          <a:srcRect l="1058" r="878"/>
          <a:stretch>
            <a:fillRect/>
          </a:stretch>
        </p:blipFill>
        <p:spPr bwMode="auto">
          <a:xfrm>
            <a:off x="457200" y="2133600"/>
            <a:ext cx="40712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85800" y="5486400"/>
            <a:ext cx="807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NGC 1313 X-2			Ho IX X-1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828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Preliminary result: Not periodic, no mass functions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324600" y="1066800"/>
            <a:ext cx="1828800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Roberts et al. 2010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still some interesting science!</a:t>
            </a:r>
            <a:endParaRPr lang="en-US" dirty="0"/>
          </a:p>
        </p:txBody>
      </p:sp>
      <p:pic>
        <p:nvPicPr>
          <p:cNvPr id="8" name="Content Placeholder 7" descr="FWHMplot_hoix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9477" b="-194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Content Placeholder 8" descr="FWHMplot_1313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9328" b="-193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4964-7994-984F-90F6-BC1B9D22D7E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1828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II 4686Å line </a:t>
            </a:r>
            <a:r>
              <a:rPr lang="en-US" u="sng" dirty="0" smtClean="0">
                <a:solidFill>
                  <a:srgbClr val="CC0000"/>
                </a:solidFill>
              </a:rPr>
              <a:t>ver</a:t>
            </a:r>
            <a:r>
              <a:rPr lang="en-US" dirty="0" smtClean="0">
                <a:solidFill>
                  <a:srgbClr val="CC0000"/>
                </a:solidFill>
              </a:rPr>
              <a:t>y</a:t>
            </a:r>
            <a:r>
              <a:rPr lang="en-US" dirty="0" smtClean="0"/>
              <a:t> variable on timescales of days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33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But not broad enough for accretion disc – systems close to face-on?  </a:t>
            </a:r>
            <a:r>
              <a:rPr lang="en-US" dirty="0" smtClean="0"/>
              <a:t>Or other origin (e.g. wind)?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2819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C0000"/>
                </a:solidFill>
              </a:rPr>
              <a:t>Ho IX X-1</a:t>
            </a:r>
            <a:endParaRPr lang="en-US" sz="1800" b="1" dirty="0">
              <a:solidFill>
                <a:srgbClr val="CC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819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C0000"/>
                </a:solidFill>
              </a:rPr>
              <a:t>NGC 1313 X-2</a:t>
            </a:r>
            <a:endParaRPr lang="en-US" sz="1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the counterparts</a:t>
            </a:r>
            <a:endParaRPr lang="en-US" dirty="0"/>
          </a:p>
        </p:txBody>
      </p:sp>
      <p:pic>
        <p:nvPicPr>
          <p:cNvPr id="8" name="Content Placeholder 7" descr="ho_ix_stacked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1990" b="-21990"/>
          <a:stretch>
            <a:fillRect/>
          </a:stretch>
        </p:blipFill>
        <p:spPr/>
      </p:pic>
      <p:pic>
        <p:nvPicPr>
          <p:cNvPr id="9" name="Content Placeholder 8" descr="1313_x2_stacked_1705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1185" b="-21185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4964-7994-984F-90F6-BC1B9D22D7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1905000"/>
            <a:ext cx="7620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Stack all 10 spectra per object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334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Virtually featureless – accretion-disc-dominated?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5334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Stellar features at short wavelengths?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play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picture of </a:t>
            </a:r>
            <a:r>
              <a:rPr lang="en-US" dirty="0" err="1" smtClean="0"/>
              <a:t>ULXs</a:t>
            </a:r>
            <a:r>
              <a:rPr lang="en-US" dirty="0" smtClean="0"/>
              <a:t> as a population of super-</a:t>
            </a:r>
            <a:r>
              <a:rPr lang="en-US" dirty="0" err="1" smtClean="0"/>
              <a:t>Eddington</a:t>
            </a:r>
            <a:r>
              <a:rPr lang="en-US" dirty="0" smtClean="0"/>
              <a:t>, </a:t>
            </a:r>
            <a:r>
              <a:rPr lang="en-US" dirty="0" err="1" smtClean="0"/>
              <a:t>small(ish</a:t>
            </a:r>
            <a:r>
              <a:rPr lang="en-US" dirty="0" smtClean="0"/>
              <a:t>) stellar remnant black holes</a:t>
            </a:r>
          </a:p>
          <a:p>
            <a:pPr lvl="1"/>
            <a:r>
              <a:rPr lang="en-US" dirty="0" smtClean="0"/>
              <a:t>Key characteristic: radiation-driven winds</a:t>
            </a:r>
          </a:p>
          <a:p>
            <a:r>
              <a:rPr lang="en-US" dirty="0" smtClean="0"/>
              <a:t>Best remaining IMBH candidates – </a:t>
            </a:r>
            <a:r>
              <a:rPr lang="en-US" dirty="0" err="1" smtClean="0"/>
              <a:t>HLXs</a:t>
            </a:r>
            <a:endParaRPr lang="en-US" dirty="0" smtClean="0"/>
          </a:p>
          <a:p>
            <a:r>
              <a:rPr lang="en-US" dirty="0" smtClean="0"/>
              <a:t>Still require mass functions – isn’t easy!  </a:t>
            </a:r>
          </a:p>
          <a:p>
            <a:pPr lvl="1"/>
            <a:r>
              <a:rPr lang="en-US" dirty="0" smtClean="0"/>
              <a:t>Face-on objects suggested by initial data; consistent with super-</a:t>
            </a:r>
            <a:r>
              <a:rPr lang="en-US" dirty="0" err="1" smtClean="0"/>
              <a:t>Eddington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4964-7994-984F-90F6-BC1B9D22D7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</a:t>
            </a:r>
            <a:r>
              <a:rPr lang="en-US" dirty="0" err="1" smtClean="0"/>
              <a:t>ULXs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Wingdings"/>
              </a:rPr>
              <a:t>10</a:t>
            </a:r>
            <a:r>
              <a:rPr lang="en-US" baseline="30000" dirty="0" smtClean="0">
                <a:cs typeface="Wingdings"/>
              </a:rPr>
              <a:t>39</a:t>
            </a:r>
            <a:r>
              <a:rPr lang="en-US" dirty="0" smtClean="0">
                <a:cs typeface="Wingdings"/>
              </a:rPr>
              <a:t> erg s</a:t>
            </a:r>
            <a:r>
              <a:rPr lang="en-US" baseline="30000" dirty="0" smtClean="0">
                <a:cs typeface="Wingdings"/>
              </a:rPr>
              <a:t>-1 </a:t>
            </a:r>
            <a:r>
              <a:rPr lang="en-US" dirty="0" smtClean="0">
                <a:cs typeface="Wingdings"/>
              </a:rPr>
              <a:t>is ~ </a:t>
            </a:r>
            <a:r>
              <a:rPr lang="en-US" dirty="0" err="1" smtClean="0"/>
              <a:t>Eddington</a:t>
            </a:r>
            <a:r>
              <a:rPr lang="en-US" dirty="0" smtClean="0"/>
              <a:t> limit for a 10 </a:t>
            </a:r>
            <a:r>
              <a:rPr lang="en-US" i="1" dirty="0" smtClean="0"/>
              <a:t>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cs typeface="Wingdings"/>
              </a:rPr>
              <a:t> black hole</a:t>
            </a:r>
          </a:p>
          <a:p>
            <a:r>
              <a:rPr lang="en-US" dirty="0" smtClean="0">
                <a:cs typeface="Wingdings"/>
              </a:rPr>
              <a:t>Which implies either </a:t>
            </a:r>
            <a:r>
              <a:rPr lang="en-US" dirty="0" smtClean="0">
                <a:solidFill>
                  <a:schemeClr val="accent6"/>
                </a:solidFill>
                <a:cs typeface="Wingdings"/>
              </a:rPr>
              <a:t>a new ~ 10</a:t>
            </a:r>
            <a:r>
              <a:rPr lang="en-US" baseline="30000" dirty="0" smtClean="0">
                <a:solidFill>
                  <a:schemeClr val="accent6"/>
                </a:solidFill>
                <a:cs typeface="Wingdings"/>
              </a:rPr>
              <a:t>2</a:t>
            </a:r>
            <a:r>
              <a:rPr lang="en-US" dirty="0" smtClean="0">
                <a:solidFill>
                  <a:schemeClr val="accent6"/>
                </a:solidFill>
                <a:cs typeface="Wingdings"/>
              </a:rPr>
              <a:t> – 10</a:t>
            </a:r>
            <a:r>
              <a:rPr lang="en-US" baseline="30000" dirty="0" smtClean="0">
                <a:solidFill>
                  <a:schemeClr val="accent6"/>
                </a:solidFill>
                <a:cs typeface="Wingdings"/>
              </a:rPr>
              <a:t>4 </a:t>
            </a:r>
            <a:r>
              <a:rPr lang="en-US" i="1" dirty="0" smtClean="0">
                <a:solidFill>
                  <a:schemeClr val="accent6"/>
                </a:solidFill>
              </a:rPr>
              <a:t>M</a:t>
            </a:r>
            <a:r>
              <a:rPr lang="en-US" baseline="-25000" dirty="0" smtClean="0">
                <a:solidFill>
                  <a:schemeClr val="accent6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solidFill>
                  <a:schemeClr val="accent6"/>
                </a:solidFill>
                <a:cs typeface="Wingdings"/>
              </a:rPr>
              <a:t>  class of intermediate-mass black holes</a:t>
            </a:r>
            <a:r>
              <a:rPr lang="en-US" dirty="0" smtClean="0">
                <a:cs typeface="Wingdings"/>
              </a:rPr>
              <a:t>…</a:t>
            </a:r>
          </a:p>
          <a:p>
            <a:pPr lvl="1"/>
            <a:r>
              <a:rPr lang="en-US" dirty="0" smtClean="0">
                <a:cs typeface="Wingdings"/>
              </a:rPr>
              <a:t>Remnant seeds of </a:t>
            </a:r>
            <a:r>
              <a:rPr lang="en-US" dirty="0" err="1" smtClean="0">
                <a:cs typeface="Wingdings"/>
              </a:rPr>
              <a:t>SMBHs</a:t>
            </a:r>
            <a:r>
              <a:rPr lang="en-US" dirty="0" smtClean="0">
                <a:cs typeface="Wingdings"/>
              </a:rPr>
              <a:t>?</a:t>
            </a:r>
          </a:p>
          <a:p>
            <a:r>
              <a:rPr lang="en-US" dirty="0" smtClean="0">
                <a:cs typeface="Wingdings"/>
              </a:rPr>
              <a:t>…or </a:t>
            </a:r>
            <a:r>
              <a:rPr lang="en-US" dirty="0" smtClean="0">
                <a:solidFill>
                  <a:srgbClr val="B90000"/>
                </a:solidFill>
                <a:cs typeface="Wingdings"/>
              </a:rPr>
              <a:t>stellar mass (&lt; 100 </a:t>
            </a:r>
            <a:r>
              <a:rPr lang="en-US" i="1" dirty="0" smtClean="0">
                <a:solidFill>
                  <a:srgbClr val="B90000"/>
                </a:solidFill>
              </a:rPr>
              <a:t>M</a:t>
            </a:r>
            <a:r>
              <a:rPr lang="en-US" baseline="-25000" dirty="0" smtClean="0">
                <a:solidFill>
                  <a:srgbClr val="B90000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solidFill>
                  <a:srgbClr val="B90000"/>
                </a:solidFill>
                <a:cs typeface="Wingdings"/>
              </a:rPr>
              <a:t>) black holes that exceed the </a:t>
            </a:r>
            <a:r>
              <a:rPr lang="en-US" dirty="0" err="1" smtClean="0">
                <a:solidFill>
                  <a:srgbClr val="B90000"/>
                </a:solidFill>
                <a:cs typeface="Wingdings"/>
              </a:rPr>
              <a:t>Eddington</a:t>
            </a:r>
            <a:r>
              <a:rPr lang="en-US" dirty="0" smtClean="0">
                <a:solidFill>
                  <a:srgbClr val="B90000"/>
                </a:solidFill>
                <a:cs typeface="Wingdings"/>
              </a:rPr>
              <a:t> limit</a:t>
            </a:r>
          </a:p>
          <a:p>
            <a:pPr lvl="1"/>
            <a:r>
              <a:rPr lang="en-US" dirty="0" smtClean="0">
                <a:cs typeface="Wingdings"/>
              </a:rPr>
              <a:t>Most extreme accretion environments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FE9F-ADB1-E14B-8D22-9482B0A4B1E8}" type="slidenum">
              <a:rPr lang="en-US"/>
              <a:pPr/>
              <a:t>4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strong steer against </a:t>
            </a:r>
            <a:r>
              <a:rPr lang="en-GB" dirty="0" err="1" smtClean="0"/>
              <a:t>IMBHs</a:t>
            </a:r>
            <a:endParaRPr lang="en-US" dirty="0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114800" cy="4267200"/>
          </a:xfrm>
        </p:spPr>
        <p:txBody>
          <a:bodyPr/>
          <a:lstStyle/>
          <a:p>
            <a:r>
              <a:rPr lang="en-GB" sz="2200" dirty="0" smtClean="0"/>
              <a:t>Early Chandra results: multiple </a:t>
            </a:r>
            <a:r>
              <a:rPr lang="en-GB" sz="2200" dirty="0" err="1"/>
              <a:t>ULXs</a:t>
            </a:r>
            <a:r>
              <a:rPr lang="en-GB" sz="2200" dirty="0"/>
              <a:t> (10+) are found in Starburst </a:t>
            </a:r>
            <a:r>
              <a:rPr lang="en-GB" sz="2200" dirty="0" smtClean="0"/>
              <a:t>galaxies</a:t>
            </a:r>
          </a:p>
          <a:p>
            <a:r>
              <a:rPr lang="en-GB" sz="2200" dirty="0" smtClean="0"/>
              <a:t>Most </a:t>
            </a:r>
            <a:r>
              <a:rPr lang="en-GB" sz="2200" dirty="0" err="1" smtClean="0"/>
              <a:t>ULXs</a:t>
            </a:r>
            <a:r>
              <a:rPr lang="en-GB" sz="2200" dirty="0" smtClean="0"/>
              <a:t> inextricably linked to star formation (e.g. Swartz et al. 2009)</a:t>
            </a:r>
          </a:p>
          <a:p>
            <a:r>
              <a:rPr lang="en-GB" sz="2200" dirty="0"/>
              <a:t>Ongoing star formation </a:t>
            </a:r>
            <a:r>
              <a:rPr lang="en-GB" sz="2200" dirty="0" err="1">
                <a:sym typeface="Symbol" charset="2"/>
              </a:rPr>
              <a:t></a:t>
            </a:r>
            <a:r>
              <a:rPr lang="en-GB" sz="2200" dirty="0">
                <a:sym typeface="Symbol" charset="2"/>
              </a:rPr>
              <a:t> </a:t>
            </a:r>
            <a:r>
              <a:rPr lang="en-GB" sz="2200" dirty="0" err="1"/>
              <a:t>ULXs</a:t>
            </a:r>
            <a:r>
              <a:rPr lang="en-GB" sz="2200" dirty="0"/>
              <a:t> are intrinsically short-</a:t>
            </a:r>
            <a:r>
              <a:rPr lang="en-GB" sz="2200" dirty="0" smtClean="0"/>
              <a:t>lived </a:t>
            </a:r>
            <a:r>
              <a:rPr lang="en-GB" sz="2200" dirty="0" err="1" smtClean="0">
                <a:sym typeface="Symbol" charset="2"/>
              </a:rPr>
              <a:t></a:t>
            </a:r>
            <a:r>
              <a:rPr lang="en-GB" sz="2200" dirty="0" smtClean="0">
                <a:sym typeface="Symbol" charset="2"/>
              </a:rPr>
              <a:t> can’t </a:t>
            </a:r>
            <a:r>
              <a:rPr lang="en-GB" sz="2200" b="1" i="1" dirty="0" smtClean="0">
                <a:sym typeface="Symbol" charset="2"/>
              </a:rPr>
              <a:t>ALL</a:t>
            </a:r>
            <a:r>
              <a:rPr lang="en-GB" sz="2200" dirty="0" smtClean="0">
                <a:sym typeface="Symbol" charset="2"/>
              </a:rPr>
              <a:t> be </a:t>
            </a:r>
            <a:r>
              <a:rPr lang="en-GB" sz="2200" dirty="0" err="1" smtClean="0"/>
              <a:t>IMBHs</a:t>
            </a:r>
            <a:r>
              <a:rPr lang="en-GB" sz="2200" dirty="0" smtClean="0"/>
              <a:t> </a:t>
            </a:r>
            <a:r>
              <a:rPr lang="en-GB" sz="2200" dirty="0"/>
              <a:t>(King 2004)</a:t>
            </a:r>
          </a:p>
          <a:p>
            <a:r>
              <a:rPr lang="en-GB" sz="2200" b="1" dirty="0">
                <a:solidFill>
                  <a:schemeClr val="accent2"/>
                </a:solidFill>
              </a:rPr>
              <a:t>Alternative:</a:t>
            </a:r>
            <a:r>
              <a:rPr lang="en-GB" sz="2200" b="1" dirty="0" smtClean="0">
                <a:solidFill>
                  <a:schemeClr val="accent2"/>
                </a:solidFill>
              </a:rPr>
              <a:t> high</a:t>
            </a:r>
            <a:r>
              <a:rPr lang="en-GB" sz="2200" b="1" dirty="0">
                <a:solidFill>
                  <a:schemeClr val="accent2"/>
                </a:solidFill>
              </a:rPr>
              <a:t>-mass X-ray binaries (</a:t>
            </a:r>
            <a:r>
              <a:rPr lang="en-GB" sz="2200" b="1" dirty="0" err="1">
                <a:solidFill>
                  <a:schemeClr val="accent2"/>
                </a:solidFill>
              </a:rPr>
              <a:t>HMXBs</a:t>
            </a:r>
            <a:r>
              <a:rPr lang="en-GB" sz="2200" b="1" dirty="0">
                <a:solidFill>
                  <a:schemeClr val="accent2"/>
                </a:solidFill>
              </a:rPr>
              <a:t>)?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pic>
        <p:nvPicPr>
          <p:cNvPr id="197638" name="Picture 6" descr="cartwhell_c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93875"/>
            <a:ext cx="4195762" cy="4183063"/>
          </a:xfrm>
          <a:noFill/>
          <a:ln/>
        </p:spPr>
      </p:pic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5562600" y="5181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From Gao et al.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6B46-657C-A842-8613-C4BFEE87791F}" type="slidenum">
              <a:rPr lang="en-US"/>
              <a:pPr/>
              <a:t>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ULXs</a:t>
            </a:r>
            <a:r>
              <a:rPr lang="en-US" dirty="0"/>
              <a:t> as </a:t>
            </a:r>
            <a:r>
              <a:rPr lang="en-US" dirty="0" err="1"/>
              <a:t>HMXBs</a:t>
            </a: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63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ea typeface="Arial" charset="0"/>
                <a:cs typeface="Arial" charset="0"/>
              </a:rPr>
              <a:t>Super-</a:t>
            </a:r>
            <a:r>
              <a:rPr lang="en-US" sz="2600" dirty="0" err="1">
                <a:ea typeface="Arial" charset="0"/>
                <a:cs typeface="Arial" charset="0"/>
              </a:rPr>
              <a:t>Eddington</a:t>
            </a:r>
            <a:r>
              <a:rPr lang="en-US" sz="2600" dirty="0">
                <a:ea typeface="Arial" charset="0"/>
                <a:cs typeface="Arial" charset="0"/>
              </a:rPr>
              <a:t> mass transfer</a:t>
            </a:r>
            <a:r>
              <a:rPr lang="en-US" sz="2600" dirty="0" smtClean="0">
                <a:ea typeface="Arial" charset="0"/>
                <a:cs typeface="Arial" charset="0"/>
              </a:rPr>
              <a:t> in </a:t>
            </a:r>
            <a:r>
              <a:rPr lang="en-US" sz="2600" dirty="0" err="1">
                <a:ea typeface="Arial" charset="0"/>
                <a:cs typeface="Arial" charset="0"/>
              </a:rPr>
              <a:t>HMXBs</a:t>
            </a:r>
            <a:r>
              <a:rPr lang="en-US" sz="2600" dirty="0" smtClean="0">
                <a:ea typeface="Arial" charset="0"/>
                <a:cs typeface="Arial" charset="0"/>
              </a:rPr>
              <a:t> (</a:t>
            </a:r>
            <a:r>
              <a:rPr lang="en-US" sz="2600" dirty="0" err="1">
                <a:ea typeface="Arial" charset="0"/>
                <a:cs typeface="Arial" charset="0"/>
              </a:rPr>
              <a:t>Rappaport</a:t>
            </a:r>
            <a:r>
              <a:rPr lang="en-US" sz="2600" dirty="0">
                <a:ea typeface="Arial" charset="0"/>
                <a:cs typeface="Arial" charset="0"/>
              </a:rPr>
              <a:t> et al</a:t>
            </a:r>
            <a:r>
              <a:rPr lang="en-US" sz="2600" dirty="0" smtClean="0">
                <a:ea typeface="Arial" charset="0"/>
                <a:cs typeface="Arial" charset="0"/>
              </a:rPr>
              <a:t>. 2005</a:t>
            </a:r>
            <a:r>
              <a:rPr lang="en-US" sz="2600" dirty="0"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ea typeface="Arial" charset="0"/>
                <a:cs typeface="Arial" charset="0"/>
              </a:rPr>
              <a:t>Blue stellar counterparts to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ULXs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>
                <a:ea typeface="Arial" charset="0"/>
                <a:cs typeface="Arial" charset="0"/>
              </a:rPr>
              <a:t>– possible high mass </a:t>
            </a:r>
            <a:r>
              <a:rPr lang="en-US" sz="2600" dirty="0" smtClean="0">
                <a:ea typeface="Arial" charset="0"/>
                <a:cs typeface="Arial" charset="0"/>
              </a:rPr>
              <a:t>donors</a:t>
            </a:r>
          </a:p>
          <a:p>
            <a:pPr>
              <a:lnSpc>
                <a:spcPct val="90000"/>
              </a:lnSpc>
            </a:pPr>
            <a:r>
              <a:rPr lang="en-GB" sz="2600" dirty="0" smtClean="0">
                <a:ea typeface="Arial" charset="0"/>
                <a:cs typeface="Arial" charset="0"/>
              </a:rPr>
              <a:t>Still need to break the </a:t>
            </a:r>
            <a:r>
              <a:rPr lang="en-GB" sz="2600" dirty="0" err="1" smtClean="0">
                <a:ea typeface="Arial" charset="0"/>
                <a:cs typeface="Arial" charset="0"/>
              </a:rPr>
              <a:t>Eddington</a:t>
            </a:r>
            <a:r>
              <a:rPr lang="en-GB" sz="2600" dirty="0" smtClean="0">
                <a:ea typeface="Arial" charset="0"/>
                <a:cs typeface="Arial" charset="0"/>
              </a:rPr>
              <a:t> limit; possibilities: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>
                <a:ea typeface="Arial" charset="0"/>
                <a:cs typeface="Arial" charset="0"/>
              </a:rPr>
              <a:t>Relativistic beaming (e.g. K</a:t>
            </a:r>
            <a:r>
              <a:rPr lang="en-US" sz="2200" dirty="0" err="1" smtClean="0">
                <a:ea typeface="Arial" charset="0"/>
                <a:cs typeface="Arial" charset="0"/>
              </a:rPr>
              <a:t>ö</a:t>
            </a:r>
            <a:r>
              <a:rPr lang="en-GB" sz="2200" dirty="0" err="1" smtClean="0">
                <a:ea typeface="Arial" charset="0"/>
                <a:cs typeface="Arial" charset="0"/>
              </a:rPr>
              <a:t>rding</a:t>
            </a:r>
            <a:r>
              <a:rPr lang="en-GB" sz="2200" dirty="0" smtClean="0">
                <a:ea typeface="Arial" charset="0"/>
                <a:cs typeface="Arial" charset="0"/>
              </a:rPr>
              <a:t> et al. 2002)</a:t>
            </a:r>
          </a:p>
          <a:p>
            <a:pPr lvl="1">
              <a:lnSpc>
                <a:spcPct val="90000"/>
              </a:lnSpc>
            </a:pPr>
            <a:r>
              <a:rPr lang="en-GB" sz="2200" dirty="0" err="1" smtClean="0">
                <a:ea typeface="Arial" charset="0"/>
                <a:cs typeface="Arial" charset="0"/>
              </a:rPr>
              <a:t>Radiative</a:t>
            </a:r>
            <a:r>
              <a:rPr lang="en-GB" sz="2200" dirty="0" smtClean="0">
                <a:ea typeface="Arial" charset="0"/>
                <a:cs typeface="Arial" charset="0"/>
              </a:rPr>
              <a:t> anisotropy (e.g. King et al. 2001)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>
                <a:ea typeface="Arial" charset="0"/>
                <a:cs typeface="Arial" charset="0"/>
              </a:rPr>
              <a:t>Truly super-</a:t>
            </a:r>
            <a:r>
              <a:rPr lang="en-GB" sz="2200" dirty="0" err="1" smtClean="0">
                <a:ea typeface="Arial" charset="0"/>
                <a:cs typeface="Arial" charset="0"/>
              </a:rPr>
              <a:t>Eddington</a:t>
            </a:r>
            <a:r>
              <a:rPr lang="en-GB" sz="2200" dirty="0" smtClean="0">
                <a:ea typeface="Arial" charset="0"/>
                <a:cs typeface="Arial" charset="0"/>
              </a:rPr>
              <a:t> discs (e.g. </a:t>
            </a:r>
            <a:r>
              <a:rPr lang="en-GB" sz="2200" dirty="0" err="1" smtClean="0">
                <a:ea typeface="Arial" charset="0"/>
                <a:cs typeface="Arial" charset="0"/>
              </a:rPr>
              <a:t>Begelman</a:t>
            </a:r>
            <a:r>
              <a:rPr lang="en-GB" sz="2200" dirty="0" smtClean="0">
                <a:ea typeface="Arial" charset="0"/>
                <a:cs typeface="Arial" charset="0"/>
              </a:rPr>
              <a:t> 2002)</a:t>
            </a:r>
          </a:p>
          <a:p>
            <a:pPr>
              <a:lnSpc>
                <a:spcPct val="90000"/>
              </a:lnSpc>
            </a:pPr>
            <a:endParaRPr lang="en-US" sz="2600" dirty="0" smtClean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ea typeface="Arial" charset="0"/>
              <a:cs typeface="Arial" charset="0"/>
            </a:endParaRPr>
          </a:p>
        </p:txBody>
      </p:sp>
      <p:pic>
        <p:nvPicPr>
          <p:cNvPr id="9" name="Picture 5" descr="2403x1_bigpi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447800"/>
            <a:ext cx="2514600" cy="2501900"/>
          </a:xfrm>
          <a:prstGeom prst="rect">
            <a:avLst/>
          </a:prstGeom>
          <a:noFill/>
        </p:spPr>
      </p:pic>
      <p:pic>
        <p:nvPicPr>
          <p:cNvPr id="10" name="Picture 10" descr="2403x1_colpic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62400"/>
            <a:ext cx="2514600" cy="2511425"/>
          </a:xfrm>
          <a:prstGeom prst="rect">
            <a:avLst/>
          </a:prstGeom>
          <a:noFill/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162800" y="6096000"/>
            <a:ext cx="142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m</a:t>
            </a:r>
            <a:r>
              <a:rPr lang="en-US" sz="1600" b="1" baseline="-25000">
                <a:solidFill>
                  <a:schemeClr val="bg1"/>
                </a:solidFill>
              </a:rPr>
              <a:t>F606W </a:t>
            </a:r>
            <a:r>
              <a:rPr lang="en-US" sz="1600" b="1">
                <a:solidFill>
                  <a:schemeClr val="bg1"/>
                </a:solidFill>
              </a:rPr>
              <a:t> = 24.9 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172200" y="2971800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Blue counterpart consistent </a:t>
            </a:r>
            <a:r>
              <a:rPr lang="en-US" sz="1800" dirty="0"/>
              <a:t>with late O or early B star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248400" y="1524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CC0000"/>
                </a:solidFill>
                <a:effectLst>
                  <a:outerShdw blurRad="50800" dist="38100" dir="2700000">
                    <a:schemeClr val="bg1">
                      <a:alpha val="43000"/>
                    </a:schemeClr>
                  </a:outerShdw>
                </a:effectLst>
              </a:rPr>
              <a:t>From Roberts, </a:t>
            </a:r>
            <a:r>
              <a:rPr lang="en-US" sz="1800" b="1" dirty="0" err="1" smtClean="0">
                <a:solidFill>
                  <a:srgbClr val="CC0000"/>
                </a:solidFill>
                <a:effectLst>
                  <a:outerShdw blurRad="50800" dist="38100" dir="2700000">
                    <a:schemeClr val="bg1">
                      <a:alpha val="43000"/>
                    </a:schemeClr>
                  </a:outerShdw>
                </a:effectLst>
              </a:rPr>
              <a:t>Levan</a:t>
            </a:r>
            <a:r>
              <a:rPr lang="en-US" sz="1800" b="1" dirty="0" smtClean="0">
                <a:solidFill>
                  <a:srgbClr val="CC0000"/>
                </a:solidFill>
                <a:effectLst>
                  <a:outerShdw blurRad="50800" dist="38100" dir="2700000">
                    <a:schemeClr val="bg1">
                      <a:alpha val="43000"/>
                    </a:schemeClr>
                  </a:outerShdw>
                </a:effectLst>
              </a:rPr>
              <a:t> &amp; Goad (2008</a:t>
            </a:r>
            <a:r>
              <a:rPr lang="en-US" sz="1800" dirty="0" smtClean="0">
                <a:solidFill>
                  <a:srgbClr val="CC0000"/>
                </a:solidFill>
              </a:rPr>
              <a:t>)</a:t>
            </a:r>
            <a:endParaRPr lang="en-US" sz="1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99CB-4AC1-9240-96DC-47FB3287092E}" type="slidenum">
              <a:rPr lang="en-US"/>
              <a:pPr/>
              <a:t>6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processes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6019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ea typeface="Arial" charset="0"/>
                <a:cs typeface="Arial" charset="0"/>
              </a:rPr>
              <a:t>Combination of super-</a:t>
            </a:r>
            <a:r>
              <a:rPr lang="en-US" sz="2600" dirty="0" err="1" smtClean="0">
                <a:ea typeface="Arial" charset="0"/>
                <a:cs typeface="Arial" charset="0"/>
              </a:rPr>
              <a:t>Eddington</a:t>
            </a:r>
            <a:r>
              <a:rPr lang="en-US" sz="2600" dirty="0" smtClean="0">
                <a:ea typeface="Arial" charset="0"/>
                <a:cs typeface="Arial" charset="0"/>
              </a:rPr>
              <a:t> flow &amp; </a:t>
            </a:r>
            <a:r>
              <a:rPr lang="en-US" sz="2600" dirty="0" err="1" smtClean="0">
                <a:ea typeface="Arial" charset="0"/>
                <a:cs typeface="Arial" charset="0"/>
              </a:rPr>
              <a:t>radiative</a:t>
            </a:r>
            <a:r>
              <a:rPr lang="en-US" sz="2600" dirty="0" smtClean="0">
                <a:ea typeface="Arial" charset="0"/>
                <a:cs typeface="Arial" charset="0"/>
              </a:rPr>
              <a:t> anisotropy, </a:t>
            </a:r>
            <a:r>
              <a:rPr lang="en-US" sz="2600" dirty="0">
                <a:ea typeface="Arial" charset="0"/>
                <a:cs typeface="Arial" charset="0"/>
              </a:rPr>
              <a:t>e.g.</a:t>
            </a:r>
            <a:r>
              <a:rPr lang="en-US" sz="2600" dirty="0" smtClean="0"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ea typeface="Arial" charset="0"/>
                <a:cs typeface="Arial" charset="0"/>
              </a:rPr>
              <a:t>Poutanen</a:t>
            </a:r>
            <a:r>
              <a:rPr lang="en-US" sz="2600" dirty="0" smtClean="0">
                <a:ea typeface="Arial" charset="0"/>
                <a:cs typeface="Arial" charset="0"/>
              </a:rPr>
              <a:t> et al. (2007), King </a:t>
            </a:r>
            <a:r>
              <a:rPr lang="en-US" sz="2600" dirty="0">
                <a:ea typeface="Arial" charset="0"/>
                <a:cs typeface="Arial" charset="0"/>
              </a:rPr>
              <a:t>(2008</a:t>
            </a:r>
            <a:r>
              <a:rPr lang="en-US" sz="2600" dirty="0" smtClean="0"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600" dirty="0" smtClean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Arial" charset="0"/>
                <a:cs typeface="Arial" charset="0"/>
              </a:rPr>
              <a:t>ULX nebulae imply outflows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Arial" charset="0"/>
                <a:cs typeface="Arial" charset="0"/>
              </a:rPr>
              <a:t>Super-</a:t>
            </a:r>
            <a:r>
              <a:rPr lang="en-US" sz="2600" dirty="0" err="1" smtClean="0">
                <a:ea typeface="Arial" charset="0"/>
                <a:cs typeface="Arial" charset="0"/>
              </a:rPr>
              <a:t>Eddington</a:t>
            </a:r>
            <a:r>
              <a:rPr lang="en-US" sz="2600" dirty="0" smtClean="0">
                <a:ea typeface="Arial" charset="0"/>
                <a:cs typeface="Arial" charset="0"/>
              </a:rPr>
              <a:t> emission seen in many accreting source types – NS (</a:t>
            </a:r>
            <a:r>
              <a:rPr lang="en-US" sz="2600" dirty="0" err="1" smtClean="0">
                <a:ea typeface="Arial" charset="0"/>
                <a:cs typeface="Arial" charset="0"/>
              </a:rPr>
              <a:t>Circinus</a:t>
            </a:r>
            <a:r>
              <a:rPr lang="en-US" sz="2600" dirty="0" smtClean="0">
                <a:ea typeface="Arial" charset="0"/>
                <a:cs typeface="Arial" charset="0"/>
              </a:rPr>
              <a:t> X-1), BH (GRS 1915+105), AGN (IRAS 13224-3809)…</a:t>
            </a:r>
          </a:p>
          <a:p>
            <a:pPr algn="just">
              <a:lnSpc>
                <a:spcPct val="90000"/>
              </a:lnSpc>
            </a:pPr>
            <a:endParaRPr lang="en-US" sz="2600" dirty="0">
              <a:ea typeface="Arial" charset="0"/>
              <a:cs typeface="Arial" charset="0"/>
            </a:endParaRPr>
          </a:p>
        </p:txBody>
      </p:sp>
      <p:graphicFrame>
        <p:nvGraphicFramePr>
          <p:cNvPr id="356356" name="Object 4"/>
          <p:cNvGraphicFramePr>
            <a:graphicFrameLocks noChangeAspect="1"/>
          </p:cNvGraphicFramePr>
          <p:nvPr/>
        </p:nvGraphicFramePr>
        <p:xfrm>
          <a:off x="914400" y="2895600"/>
          <a:ext cx="2286000" cy="792163"/>
        </p:xfrm>
        <a:graphic>
          <a:graphicData uri="http://schemas.openxmlformats.org/presentationml/2006/ole">
            <p:oleObj spid="_x0000_s356356" name="Equation" r:id="rId4" imgW="1320800" imgH="457200" progId="Equation.3">
              <p:embed/>
            </p:oleObj>
          </a:graphicData>
        </a:graphic>
      </p:graphicFrame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3200400" y="297180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For beaming factor </a:t>
            </a:r>
            <a:r>
              <a:rPr lang="en-US" sz="1800" dirty="0" err="1"/>
              <a:t>b</a:t>
            </a:r>
            <a:r>
              <a:rPr lang="en-US" sz="1800" dirty="0"/>
              <a:t> and super-</a:t>
            </a:r>
            <a:r>
              <a:rPr lang="en-US" sz="1800" dirty="0" err="1"/>
              <a:t>Eddington</a:t>
            </a:r>
            <a:r>
              <a:rPr lang="en-US" sz="1800" dirty="0"/>
              <a:t> rate M/</a:t>
            </a:r>
            <a:r>
              <a:rPr lang="en-US" sz="1800" dirty="0" err="1"/>
              <a:t>M</a:t>
            </a:r>
            <a:r>
              <a:rPr lang="en-US" sz="1800" baseline="-25000" dirty="0" err="1"/>
              <a:t>Edd</a:t>
            </a:r>
            <a:endParaRPr lang="en-US" sz="1800" dirty="0"/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5334000" y="29718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.   .</a:t>
            </a:r>
          </a:p>
        </p:txBody>
      </p:sp>
      <p:pic>
        <p:nvPicPr>
          <p:cNvPr id="10" name="Picture 1029" descr="ohsuga_wi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143000"/>
            <a:ext cx="2435225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91400" y="1447800"/>
            <a:ext cx="1447800" cy="53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</a:rPr>
              <a:t>From </a:t>
            </a:r>
            <a:r>
              <a:rPr lang="en-US" sz="1400" dirty="0" err="1" smtClean="0">
                <a:solidFill>
                  <a:srgbClr val="CC0000"/>
                </a:solidFill>
              </a:rPr>
              <a:t>Ohsuga</a:t>
            </a:r>
            <a:r>
              <a:rPr lang="en-US" sz="1400" dirty="0" smtClean="0">
                <a:solidFill>
                  <a:srgbClr val="CC0000"/>
                </a:solidFill>
              </a:rPr>
              <a:t> (2006) </a:t>
            </a:r>
            <a:endParaRPr lang="en-US" sz="1400" dirty="0">
              <a:solidFill>
                <a:srgbClr val="CC0000"/>
              </a:solidFill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21142915">
            <a:off x="7442509" y="3204542"/>
            <a:ext cx="1231831" cy="296516"/>
          </a:xfrm>
          <a:prstGeom prst="leftArrow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7100170">
            <a:off x="6706307" y="2511795"/>
            <a:ext cx="1217784" cy="310409"/>
          </a:xfrm>
          <a:prstGeom prst="leftArrow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2971800"/>
            <a:ext cx="990600" cy="30777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C0000"/>
                </a:solidFill>
              </a:rPr>
              <a:t>Disc flow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2514601"/>
            <a:ext cx="838200" cy="30777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C0000"/>
                </a:solidFill>
              </a:rPr>
              <a:t>Outflow</a:t>
            </a:r>
            <a:endParaRPr lang="en-US" sz="1400" b="1" dirty="0">
              <a:solidFill>
                <a:srgbClr val="CC0000"/>
              </a:solidFill>
            </a:endParaRPr>
          </a:p>
        </p:txBody>
      </p:sp>
      <p:pic>
        <p:nvPicPr>
          <p:cNvPr id="17" name="Picture 16" descr="n1313x2neb_paku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873" y="3886200"/>
            <a:ext cx="2526647" cy="2209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08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NGC 1313 X-2 nebula (from </a:t>
            </a:r>
            <a:r>
              <a:rPr lang="en-US" sz="1200" b="1" dirty="0" err="1" smtClean="0">
                <a:solidFill>
                  <a:schemeClr val="bg1"/>
                </a:solidFill>
              </a:rPr>
              <a:t>Pakull</a:t>
            </a:r>
            <a:r>
              <a:rPr lang="en-US" sz="1200" b="1" dirty="0" smtClean="0">
                <a:solidFill>
                  <a:schemeClr val="bg1"/>
                </a:solidFill>
              </a:rPr>
              <a:t> et al. 2006)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112125" cy="1216025"/>
          </a:xfrm>
        </p:spPr>
        <p:txBody>
          <a:bodyPr/>
          <a:lstStyle/>
          <a:p>
            <a:r>
              <a:rPr lang="en-US" dirty="0" smtClean="0"/>
              <a:t>Important caveat for BHB comparisons </a:t>
            </a:r>
            <a:endParaRPr lang="en-US" dirty="0"/>
          </a:p>
        </p:txBody>
      </p:sp>
      <p:pic>
        <p:nvPicPr>
          <p:cNvPr id="9" name="Content Placeholder 8" descr="GROJ1655_xte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975" b="-2975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4119562" cy="4267200"/>
          </a:xfrm>
        </p:spPr>
        <p:txBody>
          <a:bodyPr/>
          <a:lstStyle/>
          <a:p>
            <a:r>
              <a:rPr lang="en-US" dirty="0" smtClean="0"/>
              <a:t>ULX data is low quality (only a handful with &gt; 1 ct s</a:t>
            </a:r>
            <a:r>
              <a:rPr lang="en-US" baseline="30000" dirty="0" smtClean="0"/>
              <a:t>-1</a:t>
            </a:r>
            <a:r>
              <a:rPr lang="en-US" dirty="0" smtClean="0"/>
              <a:t> from </a:t>
            </a:r>
            <a:r>
              <a:rPr lang="en-US" i="1" dirty="0" smtClean="0"/>
              <a:t>XMM-Newton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Bandpass</a:t>
            </a:r>
            <a:r>
              <a:rPr lang="en-US" dirty="0" smtClean="0"/>
              <a:t> must be considered (</a:t>
            </a:r>
            <a:r>
              <a:rPr lang="en-US" i="1" dirty="0" smtClean="0"/>
              <a:t>RXTE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smtClean="0"/>
              <a:t>XMM-Newton</a:t>
            </a:r>
            <a:r>
              <a:rPr lang="en-US" dirty="0" smtClean="0"/>
              <a:t>); worse for </a:t>
            </a:r>
            <a:r>
              <a:rPr lang="en-US" dirty="0" err="1" smtClean="0"/>
              <a:t>IMBHs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4D7-0971-C24A-BA59-A8121FD6AF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57912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From </a:t>
            </a:r>
            <a:r>
              <a:rPr lang="en-US" sz="1600" dirty="0" err="1" smtClean="0">
                <a:solidFill>
                  <a:schemeClr val="accent2"/>
                </a:solidFill>
              </a:rPr>
              <a:t>Remillard</a:t>
            </a:r>
            <a:r>
              <a:rPr lang="en-US" sz="1600" dirty="0" smtClean="0">
                <a:solidFill>
                  <a:schemeClr val="accent2"/>
                </a:solidFill>
              </a:rPr>
              <a:t> &amp; McClintock (2006)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95400" y="2133600"/>
            <a:ext cx="381000" cy="3352800"/>
          </a:xfrm>
          <a:prstGeom prst="rect">
            <a:avLst/>
          </a:prstGeom>
          <a:solidFill>
            <a:srgbClr val="0000FF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2133600"/>
            <a:ext cx="762000" cy="33528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28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BHBs</a:t>
            </a:r>
            <a:r>
              <a:rPr lang="en-US" sz="1400" dirty="0" smtClean="0">
                <a:solidFill>
                  <a:srgbClr val="0000FF"/>
                </a:solidFill>
              </a:rPr>
              <a:t> from RXTE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181600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2"/>
                </a:solidFill>
              </a:rPr>
              <a:t>ULXs</a:t>
            </a:r>
            <a:r>
              <a:rPr lang="en-US" sz="1400" dirty="0" smtClean="0">
                <a:solidFill>
                  <a:schemeClr val="accent2"/>
                </a:solidFill>
              </a:rPr>
              <a:t> from XMM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E12E-A0ED-B045-BC09-F9B985388CCF}" type="slidenum">
              <a:rPr lang="en-US"/>
              <a:pPr/>
              <a:t>8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r>
              <a:rPr lang="en-US" dirty="0"/>
              <a:t>ULX</a:t>
            </a:r>
            <a:r>
              <a:rPr lang="en-US" dirty="0" smtClean="0"/>
              <a:t> X-ray spectra</a:t>
            </a:r>
            <a:endParaRPr lang="en-US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5029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Fitting empirical disc + power-law to ULX spectra supports </a:t>
            </a:r>
            <a:r>
              <a:rPr lang="en-US" sz="2600" dirty="0" err="1" smtClean="0"/>
              <a:t>IMBHs</a:t>
            </a:r>
            <a:r>
              <a:rPr lang="en-US" sz="2600" dirty="0" smtClean="0"/>
              <a:t> (Miller et al. 2003, etc)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But hard component </a:t>
            </a:r>
            <a:r>
              <a:rPr lang="en-US" sz="2600" b="1" dirty="0" smtClean="0">
                <a:solidFill>
                  <a:srgbClr val="CC0000"/>
                </a:solidFill>
              </a:rPr>
              <a:t>not</a:t>
            </a:r>
            <a:r>
              <a:rPr lang="en-US" sz="2600" dirty="0" smtClean="0"/>
              <a:t> a power-law (</a:t>
            </a:r>
            <a:r>
              <a:rPr lang="en-US" sz="2600" dirty="0" err="1" smtClean="0"/>
              <a:t>Stobbart</a:t>
            </a:r>
            <a:r>
              <a:rPr lang="en-US" sz="2600" dirty="0" smtClean="0"/>
              <a:t> et al. 2006)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Analogies to sub-</a:t>
            </a:r>
            <a:r>
              <a:rPr lang="en-US" sz="2600" dirty="0" err="1" smtClean="0"/>
              <a:t>Eddington</a:t>
            </a:r>
            <a:r>
              <a:rPr lang="en-US" sz="2600" dirty="0" smtClean="0"/>
              <a:t> accretion states don’t hold – new super-</a:t>
            </a:r>
            <a:r>
              <a:rPr lang="en-US" sz="2600" dirty="0" err="1" smtClean="0"/>
              <a:t>Eddington</a:t>
            </a:r>
            <a:r>
              <a:rPr lang="en-US" sz="2600" dirty="0" smtClean="0"/>
              <a:t> </a:t>
            </a:r>
            <a:r>
              <a:rPr lang="en-US" sz="2600" i="1" dirty="0" err="1" smtClean="0">
                <a:solidFill>
                  <a:srgbClr val="CC0000"/>
                </a:solidFill>
              </a:rPr>
              <a:t>ultraluminous</a:t>
            </a:r>
            <a:r>
              <a:rPr lang="en-US" sz="2600" dirty="0" smtClean="0"/>
              <a:t> state (Roberts 2007)?</a:t>
            </a:r>
            <a:endParaRPr lang="en-US" sz="2600" dirty="0"/>
          </a:p>
        </p:txBody>
      </p:sp>
      <p:pic>
        <p:nvPicPr>
          <p:cNvPr id="361482" name="Picture 10" descr="hoix_pnsp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209800"/>
            <a:ext cx="3810000" cy="3160713"/>
          </a:xfrm>
          <a:prstGeom prst="rect">
            <a:avLst/>
          </a:prstGeom>
          <a:noFill/>
        </p:spPr>
      </p:pic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5638800" y="3505200"/>
            <a:ext cx="13747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Accretion disc</a:t>
            </a:r>
          </a:p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CC33CC"/>
                </a:solidFill>
              </a:rPr>
              <a:t>Power-law</a:t>
            </a:r>
            <a:endParaRPr lang="en-US">
              <a:solidFill>
                <a:srgbClr val="6600FF"/>
              </a:solidFill>
            </a:endParaRPr>
          </a:p>
        </p:txBody>
      </p:sp>
      <p:sp>
        <p:nvSpPr>
          <p:cNvPr id="361484" name="Oval 12"/>
          <p:cNvSpPr>
            <a:spLocks noChangeArrowheads="1"/>
          </p:cNvSpPr>
          <p:nvPr/>
        </p:nvSpPr>
        <p:spPr bwMode="auto">
          <a:xfrm>
            <a:off x="8305800" y="2743200"/>
            <a:ext cx="609600" cy="2819400"/>
          </a:xfrm>
          <a:prstGeom prst="ellips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Thurs 14th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 Roberts - ULXs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8D1-D92B-B84E-A330-DBE7DFD257CB}" type="slidenum">
              <a:rPr lang="en-US"/>
              <a:pPr/>
              <a:t>9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models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3352800"/>
            <a:ext cx="8001000" cy="2819400"/>
          </a:xfrm>
        </p:spPr>
        <p:txBody>
          <a:bodyPr/>
          <a:lstStyle/>
          <a:p>
            <a:r>
              <a:rPr lang="en-US" sz="2400" dirty="0" smtClean="0"/>
              <a:t>Disc </a:t>
            </a:r>
            <a:r>
              <a:rPr lang="en-US" sz="2400" dirty="0"/>
              <a:t>plus corona models (illustrated above)</a:t>
            </a:r>
            <a:r>
              <a:rPr lang="en-US" sz="2400" dirty="0" smtClean="0"/>
              <a:t> </a:t>
            </a:r>
            <a:r>
              <a:rPr lang="en-US" sz="2400" dirty="0" smtClean="0"/>
              <a:t>– fits</a:t>
            </a:r>
            <a:r>
              <a:rPr lang="en-US" sz="2400" dirty="0" smtClean="0"/>
              <a:t> </a:t>
            </a:r>
            <a:r>
              <a:rPr lang="en-US" sz="2400" dirty="0"/>
              <a:t>give cool discs (0.2 - 0.8 </a:t>
            </a:r>
            <a:r>
              <a:rPr lang="en-US" sz="2400" dirty="0" err="1"/>
              <a:t>keV</a:t>
            </a:r>
            <a:r>
              <a:rPr lang="en-US" sz="2400" dirty="0"/>
              <a:t>), optically thick coronae (6 &lt; </a:t>
            </a:r>
            <a:r>
              <a:rPr lang="en-US" sz="2400" dirty="0" err="1">
                <a:sym typeface="Symbol" charset="2"/>
              </a:rPr>
              <a:t></a:t>
            </a:r>
            <a:r>
              <a:rPr lang="en-US" sz="2400" dirty="0">
                <a:sym typeface="Symbol" charset="2"/>
              </a:rPr>
              <a:t> &lt; 80) </a:t>
            </a:r>
            <a:r>
              <a:rPr lang="en-US" sz="2400" dirty="0"/>
              <a:t>in </a:t>
            </a:r>
            <a:r>
              <a:rPr lang="en-US" sz="2400" i="1" dirty="0"/>
              <a:t>all</a:t>
            </a:r>
            <a:r>
              <a:rPr lang="en-US" sz="2400" dirty="0"/>
              <a:t> cases</a:t>
            </a:r>
          </a:p>
          <a:p>
            <a:r>
              <a:rPr lang="en-US" sz="2400" dirty="0"/>
              <a:t>But assumptions made - inner disc visible, unaffected by optically thick </a:t>
            </a:r>
            <a:r>
              <a:rPr lang="en-US" sz="2400" dirty="0" smtClean="0"/>
              <a:t>corona</a:t>
            </a:r>
          </a:p>
          <a:p>
            <a:r>
              <a:rPr lang="en-US" sz="2400" dirty="0" smtClean="0">
                <a:latin typeface="Arial" charset="0"/>
              </a:rPr>
              <a:t>Can correct for energy used to launch corona, obscuration of inner disc (Done &amp; Kubota 2006)</a:t>
            </a:r>
          </a:p>
          <a:p>
            <a:endParaRPr lang="en-US" sz="2400" dirty="0"/>
          </a:p>
        </p:txBody>
      </p:sp>
      <p:pic>
        <p:nvPicPr>
          <p:cNvPr id="3747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8518" b="18518"/>
          <a:stretch>
            <a:fillRect/>
          </a:stretch>
        </p:blipFill>
        <p:spPr>
          <a:xfrm>
            <a:off x="1981200" y="1905000"/>
            <a:ext cx="5172075" cy="1295400"/>
          </a:xfrm>
          <a:noFill/>
          <a:ln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114800" y="1066800"/>
            <a:ext cx="3200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Gladstone, Roberts &amp; Done 2009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2004:Templates:Presentations:Designs:Profile</Template>
  <TotalTime>51432</TotalTime>
  <Words>2183</Words>
  <Application>Microsoft Macintosh PowerPoint</Application>
  <PresentationFormat>On-screen Show (4:3)</PresentationFormat>
  <Paragraphs>267</Paragraphs>
  <Slides>27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Profile</vt:lpstr>
      <vt:lpstr>Equation</vt:lpstr>
      <vt:lpstr>Ultraluminous X-ray sources</vt:lpstr>
      <vt:lpstr>Ultraluminous X-ray sources (ULXs)</vt:lpstr>
      <vt:lpstr>Why care about ULXs?</vt:lpstr>
      <vt:lpstr>A strong steer against IMBHs</vt:lpstr>
      <vt:lpstr>ULXs as HMXBs</vt:lpstr>
      <vt:lpstr>Physical processes</vt:lpstr>
      <vt:lpstr>Important caveat for BHB comparisons </vt:lpstr>
      <vt:lpstr>ULX X-ray spectra</vt:lpstr>
      <vt:lpstr>Physical models</vt:lpstr>
      <vt:lpstr>ULX spectral sequence </vt:lpstr>
      <vt:lpstr>The influence of winds on ULX spectra</vt:lpstr>
      <vt:lpstr>Other products are on the market!</vt:lpstr>
      <vt:lpstr>What about X-ray timing?</vt:lpstr>
      <vt:lpstr>An interesting case – NGC 5408 X-1</vt:lpstr>
      <vt:lpstr>Why NGC 5408 X-1 isn’t an IMBH</vt:lpstr>
      <vt:lpstr>Why the high variability?</vt:lpstr>
      <vt:lpstr>Connection to sub-Eddington states?</vt:lpstr>
      <vt:lpstr>M82 X-1 and state changes</vt:lpstr>
      <vt:lpstr>How big are ULX black holes?</vt:lpstr>
      <vt:lpstr>Hyperluminous X-ray sources (HLXs)</vt:lpstr>
      <vt:lpstr>The key observation</vt:lpstr>
      <vt:lpstr>Best targets</vt:lpstr>
      <vt:lpstr>Chasing ULX mass functions</vt:lpstr>
      <vt:lpstr>Radial velocity variations</vt:lpstr>
      <vt:lpstr>But still some interesting science!</vt:lpstr>
      <vt:lpstr>Nature of the counterparts</vt:lpstr>
      <vt:lpstr>State of play</vt:lpstr>
    </vt:vector>
  </TitlesOfParts>
  <Company>University of Leicester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Giles Murchiston</dc:creator>
  <cp:lastModifiedBy>Tim Roberts</cp:lastModifiedBy>
  <cp:revision>560</cp:revision>
  <cp:lastPrinted>2010-07-05T10:59:35Z</cp:lastPrinted>
  <dcterms:created xsi:type="dcterms:W3CDTF">2010-10-14T11:37:32Z</dcterms:created>
  <dcterms:modified xsi:type="dcterms:W3CDTF">2010-10-14T12:16:12Z</dcterms:modified>
</cp:coreProperties>
</file>