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ackage" ContentType="application/vnd.openxmlformats-officedocument.package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 autoCompressPictures="0">
  <p:sldMasterIdLst>
    <p:sldMasterId id="2147483773" r:id="rId1"/>
  </p:sldMasterIdLst>
  <p:notesMasterIdLst>
    <p:notesMasterId r:id="rId22"/>
  </p:notesMasterIdLst>
  <p:handoutMasterIdLst>
    <p:handoutMasterId r:id="rId23"/>
  </p:handoutMasterIdLst>
  <p:sldIdLst>
    <p:sldId id="268" r:id="rId2"/>
    <p:sldId id="269" r:id="rId3"/>
    <p:sldId id="338" r:id="rId4"/>
    <p:sldId id="354" r:id="rId5"/>
    <p:sldId id="372" r:id="rId6"/>
    <p:sldId id="367" r:id="rId7"/>
    <p:sldId id="375" r:id="rId8"/>
    <p:sldId id="374" r:id="rId9"/>
    <p:sldId id="377" r:id="rId10"/>
    <p:sldId id="360" r:id="rId11"/>
    <p:sldId id="361" r:id="rId12"/>
    <p:sldId id="366" r:id="rId13"/>
    <p:sldId id="365" r:id="rId14"/>
    <p:sldId id="369" r:id="rId15"/>
    <p:sldId id="378" r:id="rId16"/>
    <p:sldId id="371" r:id="rId17"/>
    <p:sldId id="379" r:id="rId18"/>
    <p:sldId id="373" r:id="rId19"/>
    <p:sldId id="380" r:id="rId20"/>
    <p:sldId id="348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C0"/>
    <a:srgbClr val="0FFF08"/>
    <a:srgbClr val="0BAE07"/>
    <a:srgbClr val="FF08DB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2038" autoAdjust="0"/>
    <p:restoredTop sz="94660"/>
  </p:normalViewPr>
  <p:slideViewPr>
    <p:cSldViewPr snapToObjects="1">
      <p:cViewPr varScale="1">
        <p:scale>
          <a:sx n="128" d="100"/>
          <a:sy n="128" d="100"/>
        </p:scale>
        <p:origin x="-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10436893203883"/>
          <c:y val="0.0355648535564854"/>
          <c:w val="0.747766517403308"/>
          <c:h val="0.857740585774058"/>
        </c:manualLayout>
      </c:layout>
      <c:scatterChart>
        <c:scatterStyle val="lineMarker"/>
        <c:ser>
          <c:idx val="0"/>
          <c:order val="0"/>
          <c:tx>
            <c:v>pn</c:v>
          </c:tx>
          <c:spPr>
            <a:ln w="20320">
              <a:noFill/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Sheet1!$C$27:$C$29</c:f>
                <c:numCache>
                  <c:formatCode>General</c:formatCode>
                  <c:ptCount val="3"/>
                  <c:pt idx="0">
                    <c:v>0.0591242523960674</c:v>
                  </c:pt>
                  <c:pt idx="1">
                    <c:v>0.00733887758867807</c:v>
                  </c:pt>
                  <c:pt idx="2">
                    <c:v>0.175111770830704</c:v>
                  </c:pt>
                </c:numCache>
              </c:numRef>
            </c:plus>
            <c:minus>
              <c:numRef>
                <c:f>Sheet1!$C$27:$C$29</c:f>
                <c:numCache>
                  <c:formatCode>General</c:formatCode>
                  <c:ptCount val="3"/>
                  <c:pt idx="0">
                    <c:v>0.0591242523960674</c:v>
                  </c:pt>
                  <c:pt idx="1">
                    <c:v>0.00733887758867807</c:v>
                  </c:pt>
                  <c:pt idx="2">
                    <c:v>0.175111770830704</c:v>
                  </c:pt>
                </c:numCache>
              </c:numRef>
            </c:minus>
            <c:spPr>
              <a:ln w="28067">
                <a:solidFill>
                  <a:srgbClr val="DD0806"/>
                </a:solidFill>
                <a:prstDash val="solid"/>
              </a:ln>
            </c:spPr>
          </c:errBars>
          <c:errBars>
            <c:errDir val="y"/>
            <c:errBarType val="both"/>
            <c:errValType val="cust"/>
            <c:noEndCap val="1"/>
            <c:plus>
              <c:numRef>
                <c:f>Sheet1!$G$27:$G$29</c:f>
                <c:numCache>
                  <c:formatCode>General</c:formatCode>
                  <c:ptCount val="3"/>
                  <c:pt idx="0">
                    <c:v>1.0E40</c:v>
                  </c:pt>
                  <c:pt idx="1">
                    <c:v>6.0E40</c:v>
                  </c:pt>
                  <c:pt idx="2">
                    <c:v>1.0E40</c:v>
                  </c:pt>
                </c:numCache>
              </c:numRef>
            </c:plus>
            <c:minus>
              <c:numRef>
                <c:f>Sheet1!$H$27:$H$29</c:f>
                <c:numCache>
                  <c:formatCode>General</c:formatCode>
                  <c:ptCount val="3"/>
                  <c:pt idx="0">
                    <c:v>4.0E41</c:v>
                  </c:pt>
                  <c:pt idx="1">
                    <c:v>6.0E40</c:v>
                  </c:pt>
                  <c:pt idx="2">
                    <c:v>4.0E39</c:v>
                  </c:pt>
                </c:numCache>
              </c:numRef>
            </c:minus>
            <c:spPr>
              <a:ln w="28067">
                <a:solidFill>
                  <a:srgbClr val="DD0806"/>
                </a:solidFill>
                <a:prstDash val="solid"/>
              </a:ln>
            </c:spPr>
          </c:errBars>
          <c:xVal>
            <c:numRef>
              <c:f>Sheet1!$B$27:$B$29</c:f>
              <c:numCache>
                <c:formatCode>General</c:formatCode>
                <c:ptCount val="3"/>
                <c:pt idx="0">
                  <c:v>0.301621820862514</c:v>
                </c:pt>
                <c:pt idx="1">
                  <c:v>0.168102508178844</c:v>
                </c:pt>
                <c:pt idx="2">
                  <c:v>1.017762926486106</c:v>
                </c:pt>
              </c:numCache>
            </c:numRef>
          </c:xVal>
          <c:yVal>
            <c:numRef>
              <c:f>Sheet1!$F$27:$F$29</c:f>
              <c:numCache>
                <c:formatCode>0.00E+00</c:formatCode>
                <c:ptCount val="3"/>
                <c:pt idx="0">
                  <c:v>1.1E42</c:v>
                </c:pt>
                <c:pt idx="1">
                  <c:v>6.4E41</c:v>
                </c:pt>
                <c:pt idx="2">
                  <c:v>3.0E40</c:v>
                </c:pt>
              </c:numCache>
            </c:numRef>
          </c:yVal>
        </c:ser>
        <c:axId val="535952392"/>
        <c:axId val="535955432"/>
      </c:scatterChart>
      <c:valAx>
        <c:axId val="535952392"/>
        <c:scaling>
          <c:orientation val="minMax"/>
          <c:max val="1.5"/>
          <c:min val="0.0"/>
        </c:scaling>
        <c:delete val="1"/>
        <c:axPos val="b"/>
        <c:numFmt formatCode="General" sourceLinked="1"/>
        <c:tickLblPos val="nextTo"/>
        <c:crossAx val="535955432"/>
        <c:crossesAt val="0.0"/>
        <c:crossBetween val="midCat"/>
      </c:valAx>
      <c:valAx>
        <c:axId val="535955432"/>
        <c:scaling>
          <c:orientation val="minMax"/>
          <c:max val="1.5E42"/>
          <c:min val="0.0"/>
        </c:scaling>
        <c:delete val="1"/>
        <c:axPos val="l"/>
        <c:numFmt formatCode="0.00E+00" sourceLinked="1"/>
        <c:tickLblPos val="nextTo"/>
        <c:crossAx val="5359523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764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pict"/><Relationship Id="rId1" Type="http://schemas.openxmlformats.org/officeDocument/2006/relationships/image" Target="../media/image6.pict"/><Relationship Id="rId2" Type="http://schemas.openxmlformats.org/officeDocument/2006/relationships/image" Target="../media/image7.pict"/><Relationship Id="rId3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C1730-82EA-5142-8055-6E9634BAF1B2}" type="datetime1">
              <a:rPr lang="en-US" smtClean="0"/>
              <a:pPr/>
              <a:t>10/14/10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B347-DF15-B948-ABE3-87513B127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C87AC-6E11-DA4E-A756-554B4E574206}" type="datetime1">
              <a:rPr lang="en-US" smtClean="0"/>
              <a:pPr/>
              <a:t>10/14/10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F9615-1A3F-AA44-BA7C-3F957F469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9615-1A3F-AA44-BA7C-3F957F4698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9615-1A3F-AA44-BA7C-3F957F4698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2F11-0A1A-2F4A-BB79-3D76A2811F66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EE5B-0473-A242-B9D8-4EDFE25CB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0765-3CDF-484F-903B-9C5B0BD7EF5E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0FF3-8BD4-CB46-BA7D-AEC62EDB3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5BAD-6187-7147-9482-BB26C7195644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99F-8FA1-4741-A3A0-781C5486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2CA3-2C02-5A44-AFFC-713F6BC6ED3D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71E7B-92EE-034E-B38A-5B0260652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9DCB-ED0E-A041-9DDC-34CC2BE2E806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C270-64CF-1F46-B57F-1EEA2F39C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413C-A37B-D643-91CE-0E2B18461B66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672B-B7EE-D24D-817C-009ECED6F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E012-5CF6-AB48-8636-3CF324C3A26A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7955-0BF8-E64B-9DDB-BC5CB2401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47BC-70A9-5542-A038-DE5D10FB2A7B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E214-44FC-054D-83E3-8BC00B70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8018-F53D-3F47-AECE-CF0C63569616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2689-5464-A040-9FB3-EDB5CDB2C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DFDF-DC88-4E4A-A114-B895108359AA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5B01-6BAA-6146-9542-D0D55934D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F04E-01B5-A543-AF08-1ACF3580481A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7AEE-7986-A041-98F4-6DDAA3C80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E57E860D-170F-FA4A-A540-64C4512ABAAF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B9A9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F9FC28E9-C91A-4240-9540-C68918AE8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6" r:id="rId2"/>
    <p:sldLayoutId id="2147483973" r:id="rId3"/>
    <p:sldLayoutId id="2147483967" r:id="rId4"/>
    <p:sldLayoutId id="2147483974" r:id="rId5"/>
    <p:sldLayoutId id="2147483968" r:id="rId6"/>
    <p:sldLayoutId id="2147483969" r:id="rId7"/>
    <p:sldLayoutId id="2147483975" r:id="rId8"/>
    <p:sldLayoutId id="2147483976" r:id="rId9"/>
    <p:sldLayoutId id="2147483970" r:id="rId10"/>
    <p:sldLayoutId id="21474839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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5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Relationship Id="rId5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5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5.bin"/><Relationship Id="rId4" Type="http://schemas.openxmlformats.org/officeDocument/2006/relationships/image" Target="../media/image33.pd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5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6" Type="http://schemas.openxmlformats.org/officeDocument/2006/relationships/oleObject" Target="../embeddings/Microsoft_Equation3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Relationship Id="rId5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942013"/>
            <a:ext cx="9144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0" y="3124200"/>
            <a:ext cx="9144000" cy="25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Sean </a:t>
            </a:r>
            <a:r>
              <a:rPr lang="en-AU" b="1" dirty="0"/>
              <a:t>Farrell</a:t>
            </a:r>
          </a:p>
          <a:p>
            <a:pPr algn="ctr"/>
            <a:r>
              <a:rPr lang="en-AU" sz="1400" i="1" dirty="0"/>
              <a:t>XMM-Newton </a:t>
            </a:r>
            <a:r>
              <a:rPr lang="en-AU" sz="1400" dirty="0"/>
              <a:t>Survey Science Centre</a:t>
            </a:r>
          </a:p>
          <a:p>
            <a:pPr algn="ctr"/>
            <a:r>
              <a:rPr lang="en-AU" sz="1400" dirty="0"/>
              <a:t>University of Leicester, </a:t>
            </a:r>
            <a:r>
              <a:rPr lang="en-AU" sz="1400" dirty="0" smtClean="0"/>
              <a:t>UK</a:t>
            </a:r>
          </a:p>
          <a:p>
            <a:pPr algn="ctr"/>
            <a:r>
              <a:rPr lang="en-AU" sz="1400" dirty="0" smtClean="0"/>
              <a:t>(soon to be University of Sydney, Australia)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GB" sz="1400" u="sng" dirty="0" smtClean="0"/>
              <a:t>In collaboration with…</a:t>
            </a:r>
          </a:p>
          <a:p>
            <a:pPr algn="ctr"/>
            <a:r>
              <a:rPr lang="en-GB" sz="1400" dirty="0" smtClean="0"/>
              <a:t>D. </a:t>
            </a:r>
            <a:r>
              <a:rPr lang="en-GB" sz="1400" dirty="0" err="1" smtClean="0"/>
              <a:t>Barret</a:t>
            </a:r>
            <a:r>
              <a:rPr lang="en-GB" sz="1400" dirty="0" smtClean="0"/>
              <a:t>, S. Corbel, G. </a:t>
            </a:r>
            <a:r>
              <a:rPr lang="en-GB" sz="1400" dirty="0" err="1" smtClean="0"/>
              <a:t>Dubus</a:t>
            </a:r>
            <a:r>
              <a:rPr lang="en-GB" sz="1400" dirty="0" smtClean="0"/>
              <a:t>, R. Fender, N. </a:t>
            </a:r>
            <a:r>
              <a:rPr lang="en-GB" sz="1400" dirty="0" err="1" smtClean="0"/>
              <a:t>Gehrels</a:t>
            </a:r>
            <a:r>
              <a:rPr lang="en-GB" sz="1400" dirty="0" smtClean="0"/>
              <a:t>, O. </a:t>
            </a:r>
            <a:r>
              <a:rPr lang="en-GB" sz="1400" dirty="0" err="1" smtClean="0"/>
              <a:t>Godet</a:t>
            </a:r>
            <a:r>
              <a:rPr lang="en-GB" sz="1400" dirty="0" smtClean="0"/>
              <a:t>, A. Gosling, I. Heywood, C. </a:t>
            </a:r>
            <a:r>
              <a:rPr lang="en-GB" sz="1400" dirty="0" err="1" smtClean="0"/>
              <a:t>Knigge</a:t>
            </a:r>
            <a:r>
              <a:rPr lang="en-GB" sz="1400" dirty="0" smtClean="0"/>
              <a:t>, </a:t>
            </a:r>
          </a:p>
          <a:p>
            <a:pPr algn="ctr"/>
            <a:r>
              <a:rPr lang="en-GB" sz="1400" dirty="0" smtClean="0"/>
              <a:t>J-P. </a:t>
            </a:r>
            <a:r>
              <a:rPr lang="en-GB" sz="1400" dirty="0" err="1" smtClean="0"/>
              <a:t>Lasota</a:t>
            </a:r>
            <a:r>
              <a:rPr lang="en-GB" sz="1400" dirty="0" smtClean="0"/>
              <a:t>, E. </a:t>
            </a:r>
            <a:r>
              <a:rPr lang="en-GB" sz="1400" dirty="0" err="1" smtClean="0"/>
              <a:t>Lenc</a:t>
            </a:r>
            <a:r>
              <a:rPr lang="en-GB" sz="1400" dirty="0" smtClean="0"/>
              <a:t>, T. </a:t>
            </a:r>
            <a:r>
              <a:rPr lang="en-GB" sz="1400" dirty="0" err="1" smtClean="0"/>
              <a:t>Maccarone</a:t>
            </a:r>
            <a:r>
              <a:rPr lang="en-GB" sz="1400" dirty="0" smtClean="0"/>
              <a:t>, S. Oates, B. </a:t>
            </a:r>
            <a:r>
              <a:rPr lang="en-GB" sz="1400" dirty="0" err="1" smtClean="0"/>
              <a:t>Plazolles</a:t>
            </a:r>
            <a:r>
              <a:rPr lang="en-GB" sz="1400" dirty="0" smtClean="0"/>
              <a:t>, M. </a:t>
            </a:r>
            <a:r>
              <a:rPr lang="en-GB" sz="1400" dirty="0" err="1" smtClean="0"/>
              <a:t>Servillat</a:t>
            </a:r>
            <a:r>
              <a:rPr lang="en-GB" sz="1400" dirty="0" smtClean="0"/>
              <a:t>, N. Webb, K. </a:t>
            </a:r>
            <a:r>
              <a:rPr lang="en-GB" sz="1400" dirty="0" err="1" smtClean="0"/>
              <a:t>Wiersema</a:t>
            </a:r>
            <a:endParaRPr lang="en-AU" sz="1400" dirty="0" smtClean="0"/>
          </a:p>
          <a:p>
            <a:pPr algn="ctr"/>
            <a:endParaRPr lang="en-AU" sz="1400" baseline="30000" dirty="0"/>
          </a:p>
        </p:txBody>
      </p:sp>
      <p:pic>
        <p:nvPicPr>
          <p:cNvPr id="13316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0" y="1789113"/>
            <a:ext cx="9121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Exploring the Nature of the Brightest </a:t>
            </a:r>
          </a:p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Hyper-luminous X-ray Source</a:t>
            </a:r>
            <a:r>
              <a:rPr lang="en-AU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/>
            </a:r>
            <a:br>
              <a:rPr lang="en-AU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</a:br>
            <a:endParaRPr lang="en-GB" sz="32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3318" name="Picture 6" descr="black-transparen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225" y="6084888"/>
            <a:ext cx="22891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logo_xmm-ss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" y="6088063"/>
            <a:ext cx="36179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xmm-ssc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0880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X-ray Properties</a:t>
            </a:r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35" name="Picture 34" descr="hlx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1964"/>
            <a:ext cx="9144000" cy="5319836"/>
          </a:xfrm>
          <a:prstGeom prst="rect">
            <a:avLst/>
          </a:prstGeom>
        </p:spPr>
      </p:pic>
      <p:pic>
        <p:nvPicPr>
          <p:cNvPr id="5" name="Picture 4" descr="d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55" y="2493473"/>
            <a:ext cx="3081171" cy="2600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3962400" y="1979082"/>
            <a:ext cx="4522267" cy="3964517"/>
          </a:xfrm>
          <a:custGeom>
            <a:avLst/>
            <a:gdLst>
              <a:gd name="connsiteX0" fmla="*/ 0 w 4902200"/>
              <a:gd name="connsiteY0" fmla="*/ 3111500 h 3473450"/>
              <a:gd name="connsiteX1" fmla="*/ 266700 w 4902200"/>
              <a:gd name="connsiteY1" fmla="*/ 3111500 h 3473450"/>
              <a:gd name="connsiteX2" fmla="*/ 393700 w 4902200"/>
              <a:gd name="connsiteY2" fmla="*/ 2870200 h 3473450"/>
              <a:gd name="connsiteX3" fmla="*/ 317500 w 4902200"/>
              <a:gd name="connsiteY3" fmla="*/ 469900 h 3473450"/>
              <a:gd name="connsiteX4" fmla="*/ 647700 w 4902200"/>
              <a:gd name="connsiteY4" fmla="*/ 342900 h 3473450"/>
              <a:gd name="connsiteX5" fmla="*/ 1485900 w 4902200"/>
              <a:gd name="connsiteY5" fmla="*/ 939800 h 3473450"/>
              <a:gd name="connsiteX6" fmla="*/ 2235200 w 4902200"/>
              <a:gd name="connsiteY6" fmla="*/ 1574800 h 3473450"/>
              <a:gd name="connsiteX7" fmla="*/ 2565400 w 4902200"/>
              <a:gd name="connsiteY7" fmla="*/ 2857500 h 3473450"/>
              <a:gd name="connsiteX8" fmla="*/ 3429000 w 4902200"/>
              <a:gd name="connsiteY8" fmla="*/ 3060700 h 3473450"/>
              <a:gd name="connsiteX9" fmla="*/ 4191000 w 4902200"/>
              <a:gd name="connsiteY9" fmla="*/ 3035300 h 3473450"/>
              <a:gd name="connsiteX10" fmla="*/ 4140200 w 4902200"/>
              <a:gd name="connsiteY10" fmla="*/ 431800 h 3473450"/>
              <a:gd name="connsiteX11" fmla="*/ 4470400 w 4902200"/>
              <a:gd name="connsiteY11" fmla="*/ 444500 h 3473450"/>
              <a:gd name="connsiteX12" fmla="*/ 4902200 w 4902200"/>
              <a:gd name="connsiteY12" fmla="*/ 977900 h 3473450"/>
              <a:gd name="connsiteX0" fmla="*/ 0 w 4902200"/>
              <a:gd name="connsiteY0" fmla="*/ 3062817 h 3261784"/>
              <a:gd name="connsiteX1" fmla="*/ 266700 w 4902200"/>
              <a:gd name="connsiteY1" fmla="*/ 3062817 h 3261784"/>
              <a:gd name="connsiteX2" fmla="*/ 393700 w 4902200"/>
              <a:gd name="connsiteY2" fmla="*/ 2821517 h 3261784"/>
              <a:gd name="connsiteX3" fmla="*/ 317500 w 4902200"/>
              <a:gd name="connsiteY3" fmla="*/ 421217 h 3261784"/>
              <a:gd name="connsiteX4" fmla="*/ 647700 w 4902200"/>
              <a:gd name="connsiteY4" fmla="*/ 294217 h 3261784"/>
              <a:gd name="connsiteX5" fmla="*/ 1485900 w 4902200"/>
              <a:gd name="connsiteY5" fmla="*/ 891117 h 3261784"/>
              <a:gd name="connsiteX6" fmla="*/ 2235200 w 4902200"/>
              <a:gd name="connsiteY6" fmla="*/ 1526117 h 3261784"/>
              <a:gd name="connsiteX7" fmla="*/ 2565400 w 4902200"/>
              <a:gd name="connsiteY7" fmla="*/ 2808817 h 3261784"/>
              <a:gd name="connsiteX8" fmla="*/ 3429000 w 4902200"/>
              <a:gd name="connsiteY8" fmla="*/ 3012017 h 3261784"/>
              <a:gd name="connsiteX9" fmla="*/ 4191000 w 4902200"/>
              <a:gd name="connsiteY9" fmla="*/ 2681817 h 3261784"/>
              <a:gd name="connsiteX10" fmla="*/ 4140200 w 4902200"/>
              <a:gd name="connsiteY10" fmla="*/ 383117 h 3261784"/>
              <a:gd name="connsiteX11" fmla="*/ 4470400 w 4902200"/>
              <a:gd name="connsiteY11" fmla="*/ 395817 h 3261784"/>
              <a:gd name="connsiteX12" fmla="*/ 4902200 w 4902200"/>
              <a:gd name="connsiteY12" fmla="*/ 929217 h 3261784"/>
              <a:gd name="connsiteX0" fmla="*/ 0 w 4902200"/>
              <a:gd name="connsiteY0" fmla="*/ 3062817 h 3259667"/>
              <a:gd name="connsiteX1" fmla="*/ 266700 w 4902200"/>
              <a:gd name="connsiteY1" fmla="*/ 3062817 h 3259667"/>
              <a:gd name="connsiteX2" fmla="*/ 254000 w 4902200"/>
              <a:gd name="connsiteY2" fmla="*/ 3050117 h 3259667"/>
              <a:gd name="connsiteX3" fmla="*/ 393700 w 4902200"/>
              <a:gd name="connsiteY3" fmla="*/ 2821517 h 3259667"/>
              <a:gd name="connsiteX4" fmla="*/ 317500 w 4902200"/>
              <a:gd name="connsiteY4" fmla="*/ 421217 h 3259667"/>
              <a:gd name="connsiteX5" fmla="*/ 647700 w 4902200"/>
              <a:gd name="connsiteY5" fmla="*/ 294217 h 3259667"/>
              <a:gd name="connsiteX6" fmla="*/ 1485900 w 4902200"/>
              <a:gd name="connsiteY6" fmla="*/ 891117 h 3259667"/>
              <a:gd name="connsiteX7" fmla="*/ 2235200 w 4902200"/>
              <a:gd name="connsiteY7" fmla="*/ 1526117 h 3259667"/>
              <a:gd name="connsiteX8" fmla="*/ 2565400 w 4902200"/>
              <a:gd name="connsiteY8" fmla="*/ 2808817 h 3259667"/>
              <a:gd name="connsiteX9" fmla="*/ 3429000 w 4902200"/>
              <a:gd name="connsiteY9" fmla="*/ 3012017 h 3259667"/>
              <a:gd name="connsiteX10" fmla="*/ 4191000 w 4902200"/>
              <a:gd name="connsiteY10" fmla="*/ 2681817 h 3259667"/>
              <a:gd name="connsiteX11" fmla="*/ 4140200 w 4902200"/>
              <a:gd name="connsiteY11" fmla="*/ 383117 h 3259667"/>
              <a:gd name="connsiteX12" fmla="*/ 4470400 w 4902200"/>
              <a:gd name="connsiteY12" fmla="*/ 395817 h 3259667"/>
              <a:gd name="connsiteX13" fmla="*/ 4902200 w 4902200"/>
              <a:gd name="connsiteY13" fmla="*/ 929217 h 3259667"/>
              <a:gd name="connsiteX0" fmla="*/ 0 w 4902200"/>
              <a:gd name="connsiteY0" fmla="*/ 3062817 h 3261784"/>
              <a:gd name="connsiteX1" fmla="*/ 266700 w 4902200"/>
              <a:gd name="connsiteY1" fmla="*/ 3062817 h 3261784"/>
              <a:gd name="connsiteX2" fmla="*/ 393700 w 4902200"/>
              <a:gd name="connsiteY2" fmla="*/ 2821517 h 3261784"/>
              <a:gd name="connsiteX3" fmla="*/ 317500 w 4902200"/>
              <a:gd name="connsiteY3" fmla="*/ 421217 h 3261784"/>
              <a:gd name="connsiteX4" fmla="*/ 647700 w 4902200"/>
              <a:gd name="connsiteY4" fmla="*/ 294217 h 3261784"/>
              <a:gd name="connsiteX5" fmla="*/ 1485900 w 4902200"/>
              <a:gd name="connsiteY5" fmla="*/ 891117 h 3261784"/>
              <a:gd name="connsiteX6" fmla="*/ 2235200 w 4902200"/>
              <a:gd name="connsiteY6" fmla="*/ 1526117 h 3261784"/>
              <a:gd name="connsiteX7" fmla="*/ 2565400 w 4902200"/>
              <a:gd name="connsiteY7" fmla="*/ 2808817 h 3261784"/>
              <a:gd name="connsiteX8" fmla="*/ 3429000 w 4902200"/>
              <a:gd name="connsiteY8" fmla="*/ 3012017 h 3261784"/>
              <a:gd name="connsiteX9" fmla="*/ 4191000 w 4902200"/>
              <a:gd name="connsiteY9" fmla="*/ 2681817 h 3261784"/>
              <a:gd name="connsiteX10" fmla="*/ 4140200 w 4902200"/>
              <a:gd name="connsiteY10" fmla="*/ 383117 h 3261784"/>
              <a:gd name="connsiteX11" fmla="*/ 4470400 w 4902200"/>
              <a:gd name="connsiteY11" fmla="*/ 395817 h 3261784"/>
              <a:gd name="connsiteX12" fmla="*/ 4902200 w 4902200"/>
              <a:gd name="connsiteY12" fmla="*/ 929217 h 3261784"/>
              <a:gd name="connsiteX0" fmla="*/ 0 w 4902200"/>
              <a:gd name="connsiteY0" fmla="*/ 3062817 h 3261784"/>
              <a:gd name="connsiteX1" fmla="*/ 393700 w 4902200"/>
              <a:gd name="connsiteY1" fmla="*/ 2821517 h 3261784"/>
              <a:gd name="connsiteX2" fmla="*/ 317500 w 4902200"/>
              <a:gd name="connsiteY2" fmla="*/ 421217 h 3261784"/>
              <a:gd name="connsiteX3" fmla="*/ 647700 w 4902200"/>
              <a:gd name="connsiteY3" fmla="*/ 294217 h 3261784"/>
              <a:gd name="connsiteX4" fmla="*/ 1485900 w 4902200"/>
              <a:gd name="connsiteY4" fmla="*/ 891117 h 3261784"/>
              <a:gd name="connsiteX5" fmla="*/ 2235200 w 4902200"/>
              <a:gd name="connsiteY5" fmla="*/ 1526117 h 3261784"/>
              <a:gd name="connsiteX6" fmla="*/ 2565400 w 4902200"/>
              <a:gd name="connsiteY6" fmla="*/ 2808817 h 3261784"/>
              <a:gd name="connsiteX7" fmla="*/ 3429000 w 4902200"/>
              <a:gd name="connsiteY7" fmla="*/ 3012017 h 3261784"/>
              <a:gd name="connsiteX8" fmla="*/ 4191000 w 4902200"/>
              <a:gd name="connsiteY8" fmla="*/ 2681817 h 3261784"/>
              <a:gd name="connsiteX9" fmla="*/ 4140200 w 4902200"/>
              <a:gd name="connsiteY9" fmla="*/ 383117 h 3261784"/>
              <a:gd name="connsiteX10" fmla="*/ 4470400 w 4902200"/>
              <a:gd name="connsiteY10" fmla="*/ 395817 h 3261784"/>
              <a:gd name="connsiteX11" fmla="*/ 4902200 w 4902200"/>
              <a:gd name="connsiteY11" fmla="*/ 929217 h 326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02200" h="3261784">
                <a:moveTo>
                  <a:pt x="0" y="3062817"/>
                </a:moveTo>
                <a:cubicBezTo>
                  <a:pt x="82021" y="3012546"/>
                  <a:pt x="340783" y="3261784"/>
                  <a:pt x="393700" y="2821517"/>
                </a:cubicBezTo>
                <a:cubicBezTo>
                  <a:pt x="446617" y="2381250"/>
                  <a:pt x="275167" y="842434"/>
                  <a:pt x="317500" y="421217"/>
                </a:cubicBezTo>
                <a:cubicBezTo>
                  <a:pt x="359833" y="0"/>
                  <a:pt x="452967" y="215900"/>
                  <a:pt x="647700" y="294217"/>
                </a:cubicBezTo>
                <a:cubicBezTo>
                  <a:pt x="842433" y="372534"/>
                  <a:pt x="1221317" y="685800"/>
                  <a:pt x="1485900" y="891117"/>
                </a:cubicBezTo>
                <a:cubicBezTo>
                  <a:pt x="1750483" y="1096434"/>
                  <a:pt x="2055283" y="1206501"/>
                  <a:pt x="2235200" y="1526117"/>
                </a:cubicBezTo>
                <a:cubicBezTo>
                  <a:pt x="2415117" y="1845733"/>
                  <a:pt x="2366433" y="2561167"/>
                  <a:pt x="2565400" y="2808817"/>
                </a:cubicBezTo>
                <a:cubicBezTo>
                  <a:pt x="2764367" y="3056467"/>
                  <a:pt x="3158067" y="3033184"/>
                  <a:pt x="3429000" y="3012017"/>
                </a:cubicBezTo>
                <a:cubicBezTo>
                  <a:pt x="3699933" y="2990850"/>
                  <a:pt x="4072467" y="3119967"/>
                  <a:pt x="4191000" y="2681817"/>
                </a:cubicBezTo>
                <a:cubicBezTo>
                  <a:pt x="4309533" y="2243667"/>
                  <a:pt x="4093633" y="764117"/>
                  <a:pt x="4140200" y="383117"/>
                </a:cubicBezTo>
                <a:cubicBezTo>
                  <a:pt x="4186767" y="2117"/>
                  <a:pt x="4343400" y="304800"/>
                  <a:pt x="4470400" y="395817"/>
                </a:cubicBezTo>
                <a:cubicBezTo>
                  <a:pt x="4597400" y="486834"/>
                  <a:pt x="4902200" y="929217"/>
                  <a:pt x="4902200" y="929217"/>
                </a:cubicBezTo>
              </a:path>
            </a:pathLst>
          </a:custGeom>
          <a:ln w="254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8603" y="4191000"/>
            <a:ext cx="161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DIM predicted LC</a:t>
            </a:r>
          </a:p>
          <a:p>
            <a:r>
              <a:rPr lang="en-US" sz="1200" dirty="0" err="1" smtClean="0"/>
              <a:t>Dubus</a:t>
            </a:r>
            <a:r>
              <a:rPr lang="en-US" sz="1200" dirty="0" smtClean="0"/>
              <a:t> (2005)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034" y="1625600"/>
            <a:ext cx="6592681" cy="4878584"/>
          </a:xfrm>
          <a:prstGeom prst="rect">
            <a:avLst/>
          </a:prstGeom>
        </p:spPr>
      </p:pic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1371600" y="1993900"/>
          <a:ext cx="6324600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Godet</a:t>
            </a:r>
            <a:r>
              <a:rPr lang="en-US" sz="1400" dirty="0" smtClean="0"/>
              <a:t> et al. (2009)</a:t>
            </a:r>
            <a:endParaRPr lang="en-US" sz="1400" dirty="0"/>
          </a:p>
        </p:txBody>
      </p:sp>
      <p:grpSp>
        <p:nvGrpSpPr>
          <p:cNvPr id="2" name="Group 26"/>
          <p:cNvGrpSpPr/>
          <p:nvPr/>
        </p:nvGrpSpPr>
        <p:grpSpPr>
          <a:xfrm>
            <a:off x="2209800" y="2435423"/>
            <a:ext cx="5029200" cy="3296313"/>
            <a:chOff x="2438400" y="2435423"/>
            <a:chExt cx="5029200" cy="3296313"/>
          </a:xfrm>
        </p:grpSpPr>
        <p:grpSp>
          <p:nvGrpSpPr>
            <p:cNvPr id="3" name="Group 24"/>
            <p:cNvGrpSpPr/>
            <p:nvPr/>
          </p:nvGrpSpPr>
          <p:grpSpPr>
            <a:xfrm>
              <a:off x="2438400" y="2435423"/>
              <a:ext cx="4379713" cy="3296313"/>
              <a:chOff x="2438400" y="2435423"/>
              <a:chExt cx="4379713" cy="3296313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2711947" y="2746457"/>
                <a:ext cx="2900704" cy="2985279"/>
              </a:xfrm>
              <a:custGeom>
                <a:avLst/>
                <a:gdLst>
                  <a:gd name="connsiteX0" fmla="*/ 3109964 w 3204041"/>
                  <a:gd name="connsiteY0" fmla="*/ 3059459 h 3157159"/>
                  <a:gd name="connsiteX1" fmla="*/ 3099109 w 3204041"/>
                  <a:gd name="connsiteY1" fmla="*/ 855780 h 3157159"/>
                  <a:gd name="connsiteX2" fmla="*/ 2480372 w 3204041"/>
                  <a:gd name="connsiteY2" fmla="*/ 204446 h 3157159"/>
                  <a:gd name="connsiteX3" fmla="*/ 711004 w 3204041"/>
                  <a:gd name="connsiteY3" fmla="*/ 95891 h 3157159"/>
                  <a:gd name="connsiteX4" fmla="*/ 287658 w 3204041"/>
                  <a:gd name="connsiteY4" fmla="*/ 779791 h 3157159"/>
                  <a:gd name="connsiteX5" fmla="*/ 352788 w 3204041"/>
                  <a:gd name="connsiteY5" fmla="*/ 2180158 h 3157159"/>
                  <a:gd name="connsiteX6" fmla="*/ 2404387 w 3204041"/>
                  <a:gd name="connsiteY6" fmla="*/ 2473258 h 3157159"/>
                  <a:gd name="connsiteX7" fmla="*/ 2979703 w 3204041"/>
                  <a:gd name="connsiteY7" fmla="*/ 2603525 h 3157159"/>
                  <a:gd name="connsiteX8" fmla="*/ 3066544 w 3204041"/>
                  <a:gd name="connsiteY8" fmla="*/ 3157159 h 3157159"/>
                  <a:gd name="connsiteX0" fmla="*/ 3109964 w 3204041"/>
                  <a:gd name="connsiteY0" fmla="*/ 3059459 h 3157159"/>
                  <a:gd name="connsiteX1" fmla="*/ 3099109 w 3204041"/>
                  <a:gd name="connsiteY1" fmla="*/ 855780 h 3157159"/>
                  <a:gd name="connsiteX2" fmla="*/ 2480372 w 3204041"/>
                  <a:gd name="connsiteY2" fmla="*/ 204446 h 3157159"/>
                  <a:gd name="connsiteX3" fmla="*/ 711004 w 3204041"/>
                  <a:gd name="connsiteY3" fmla="*/ 95891 h 3157159"/>
                  <a:gd name="connsiteX4" fmla="*/ 287658 w 3204041"/>
                  <a:gd name="connsiteY4" fmla="*/ 779791 h 3157159"/>
                  <a:gd name="connsiteX5" fmla="*/ 352788 w 3204041"/>
                  <a:gd name="connsiteY5" fmla="*/ 2180158 h 3157159"/>
                  <a:gd name="connsiteX6" fmla="*/ 2404387 w 3204041"/>
                  <a:gd name="connsiteY6" fmla="*/ 2473258 h 3157159"/>
                  <a:gd name="connsiteX7" fmla="*/ 2979703 w 3204041"/>
                  <a:gd name="connsiteY7" fmla="*/ 2603525 h 3157159"/>
                  <a:gd name="connsiteX8" fmla="*/ 3066544 w 3204041"/>
                  <a:gd name="connsiteY8" fmla="*/ 3157159 h 3157159"/>
                  <a:gd name="connsiteX0" fmla="*/ 3157002 w 3211881"/>
                  <a:gd name="connsiteY0" fmla="*/ 3211436 h 3211436"/>
                  <a:gd name="connsiteX1" fmla="*/ 3099109 w 3211881"/>
                  <a:gd name="connsiteY1" fmla="*/ 855780 h 3211436"/>
                  <a:gd name="connsiteX2" fmla="*/ 2480372 w 3211881"/>
                  <a:gd name="connsiteY2" fmla="*/ 204446 h 3211436"/>
                  <a:gd name="connsiteX3" fmla="*/ 711004 w 3211881"/>
                  <a:gd name="connsiteY3" fmla="*/ 95891 h 3211436"/>
                  <a:gd name="connsiteX4" fmla="*/ 287658 w 3211881"/>
                  <a:gd name="connsiteY4" fmla="*/ 779791 h 3211436"/>
                  <a:gd name="connsiteX5" fmla="*/ 352788 w 3211881"/>
                  <a:gd name="connsiteY5" fmla="*/ 2180158 h 3211436"/>
                  <a:gd name="connsiteX6" fmla="*/ 2404387 w 3211881"/>
                  <a:gd name="connsiteY6" fmla="*/ 2473258 h 3211436"/>
                  <a:gd name="connsiteX7" fmla="*/ 2979703 w 3211881"/>
                  <a:gd name="connsiteY7" fmla="*/ 2603525 h 3211436"/>
                  <a:gd name="connsiteX8" fmla="*/ 3066544 w 3211881"/>
                  <a:gd name="connsiteY8" fmla="*/ 3157159 h 3211436"/>
                  <a:gd name="connsiteX0" fmla="*/ 3157002 w 3211881"/>
                  <a:gd name="connsiteY0" fmla="*/ 3178869 h 3178869"/>
                  <a:gd name="connsiteX1" fmla="*/ 3099109 w 3211881"/>
                  <a:gd name="connsiteY1" fmla="*/ 855780 h 3178869"/>
                  <a:gd name="connsiteX2" fmla="*/ 2480372 w 3211881"/>
                  <a:gd name="connsiteY2" fmla="*/ 204446 h 3178869"/>
                  <a:gd name="connsiteX3" fmla="*/ 711004 w 3211881"/>
                  <a:gd name="connsiteY3" fmla="*/ 95891 h 3178869"/>
                  <a:gd name="connsiteX4" fmla="*/ 287658 w 3211881"/>
                  <a:gd name="connsiteY4" fmla="*/ 779791 h 3178869"/>
                  <a:gd name="connsiteX5" fmla="*/ 352788 w 3211881"/>
                  <a:gd name="connsiteY5" fmla="*/ 2180158 h 3178869"/>
                  <a:gd name="connsiteX6" fmla="*/ 2404387 w 3211881"/>
                  <a:gd name="connsiteY6" fmla="*/ 2473258 h 3178869"/>
                  <a:gd name="connsiteX7" fmla="*/ 2979703 w 3211881"/>
                  <a:gd name="connsiteY7" fmla="*/ 2603525 h 3178869"/>
                  <a:gd name="connsiteX8" fmla="*/ 3066544 w 3211881"/>
                  <a:gd name="connsiteY8" fmla="*/ 3157159 h 3178869"/>
                  <a:gd name="connsiteX0" fmla="*/ 3146147 w 3210071"/>
                  <a:gd name="connsiteY0" fmla="*/ 3135447 h 3157159"/>
                  <a:gd name="connsiteX1" fmla="*/ 3099109 w 3210071"/>
                  <a:gd name="connsiteY1" fmla="*/ 855780 h 3157159"/>
                  <a:gd name="connsiteX2" fmla="*/ 2480372 w 3210071"/>
                  <a:gd name="connsiteY2" fmla="*/ 204446 h 3157159"/>
                  <a:gd name="connsiteX3" fmla="*/ 711004 w 3210071"/>
                  <a:gd name="connsiteY3" fmla="*/ 95891 h 3157159"/>
                  <a:gd name="connsiteX4" fmla="*/ 287658 w 3210071"/>
                  <a:gd name="connsiteY4" fmla="*/ 779791 h 3157159"/>
                  <a:gd name="connsiteX5" fmla="*/ 352788 w 3210071"/>
                  <a:gd name="connsiteY5" fmla="*/ 2180158 h 3157159"/>
                  <a:gd name="connsiteX6" fmla="*/ 2404387 w 3210071"/>
                  <a:gd name="connsiteY6" fmla="*/ 2473258 h 3157159"/>
                  <a:gd name="connsiteX7" fmla="*/ 2979703 w 3210071"/>
                  <a:gd name="connsiteY7" fmla="*/ 2603525 h 3157159"/>
                  <a:gd name="connsiteX8" fmla="*/ 3066544 w 3210071"/>
                  <a:gd name="connsiteY8" fmla="*/ 3157159 h 3157159"/>
                  <a:gd name="connsiteX0" fmla="*/ 3146147 w 3242636"/>
                  <a:gd name="connsiteY0" fmla="*/ 3135447 h 3157159"/>
                  <a:gd name="connsiteX1" fmla="*/ 3131674 w 3242636"/>
                  <a:gd name="connsiteY1" fmla="*/ 682091 h 3157159"/>
                  <a:gd name="connsiteX2" fmla="*/ 2480372 w 3242636"/>
                  <a:gd name="connsiteY2" fmla="*/ 204446 h 3157159"/>
                  <a:gd name="connsiteX3" fmla="*/ 711004 w 3242636"/>
                  <a:gd name="connsiteY3" fmla="*/ 95891 h 3157159"/>
                  <a:gd name="connsiteX4" fmla="*/ 287658 w 3242636"/>
                  <a:gd name="connsiteY4" fmla="*/ 779791 h 3157159"/>
                  <a:gd name="connsiteX5" fmla="*/ 352788 w 3242636"/>
                  <a:gd name="connsiteY5" fmla="*/ 2180158 h 3157159"/>
                  <a:gd name="connsiteX6" fmla="*/ 2404387 w 3242636"/>
                  <a:gd name="connsiteY6" fmla="*/ 2473258 h 3157159"/>
                  <a:gd name="connsiteX7" fmla="*/ 2979703 w 3242636"/>
                  <a:gd name="connsiteY7" fmla="*/ 2603525 h 3157159"/>
                  <a:gd name="connsiteX8" fmla="*/ 3066544 w 3242636"/>
                  <a:gd name="connsiteY8" fmla="*/ 3157159 h 3157159"/>
                  <a:gd name="connsiteX0" fmla="*/ 3146147 w 3248064"/>
                  <a:gd name="connsiteY0" fmla="*/ 3148111 h 3169823"/>
                  <a:gd name="connsiteX1" fmla="*/ 3131674 w 3248064"/>
                  <a:gd name="connsiteY1" fmla="*/ 694755 h 3169823"/>
                  <a:gd name="connsiteX2" fmla="*/ 2447807 w 3248064"/>
                  <a:gd name="connsiteY2" fmla="*/ 141122 h 3169823"/>
                  <a:gd name="connsiteX3" fmla="*/ 711004 w 3248064"/>
                  <a:gd name="connsiteY3" fmla="*/ 108555 h 3169823"/>
                  <a:gd name="connsiteX4" fmla="*/ 287658 w 3248064"/>
                  <a:gd name="connsiteY4" fmla="*/ 792455 h 3169823"/>
                  <a:gd name="connsiteX5" fmla="*/ 352788 w 3248064"/>
                  <a:gd name="connsiteY5" fmla="*/ 2192822 h 3169823"/>
                  <a:gd name="connsiteX6" fmla="*/ 2404387 w 3248064"/>
                  <a:gd name="connsiteY6" fmla="*/ 2485922 h 3169823"/>
                  <a:gd name="connsiteX7" fmla="*/ 2979703 w 3248064"/>
                  <a:gd name="connsiteY7" fmla="*/ 2616189 h 3169823"/>
                  <a:gd name="connsiteX8" fmla="*/ 3066544 w 3248064"/>
                  <a:gd name="connsiteY8" fmla="*/ 3169823 h 3169823"/>
                  <a:gd name="connsiteX0" fmla="*/ 2863917 w 2965834"/>
                  <a:gd name="connsiteY0" fmla="*/ 3148111 h 3169823"/>
                  <a:gd name="connsiteX1" fmla="*/ 2849444 w 2965834"/>
                  <a:gd name="connsiteY1" fmla="*/ 694755 h 3169823"/>
                  <a:gd name="connsiteX2" fmla="*/ 2165577 w 2965834"/>
                  <a:gd name="connsiteY2" fmla="*/ 141122 h 3169823"/>
                  <a:gd name="connsiteX3" fmla="*/ 428774 w 2965834"/>
                  <a:gd name="connsiteY3" fmla="*/ 108555 h 3169823"/>
                  <a:gd name="connsiteX4" fmla="*/ 5428 w 2965834"/>
                  <a:gd name="connsiteY4" fmla="*/ 792455 h 3169823"/>
                  <a:gd name="connsiteX5" fmla="*/ 396208 w 2965834"/>
                  <a:gd name="connsiteY5" fmla="*/ 2279667 h 3169823"/>
                  <a:gd name="connsiteX6" fmla="*/ 2122157 w 2965834"/>
                  <a:gd name="connsiteY6" fmla="*/ 2485922 h 3169823"/>
                  <a:gd name="connsiteX7" fmla="*/ 2697473 w 2965834"/>
                  <a:gd name="connsiteY7" fmla="*/ 2616189 h 3169823"/>
                  <a:gd name="connsiteX8" fmla="*/ 2784314 w 2965834"/>
                  <a:gd name="connsiteY8" fmla="*/ 3169823 h 3169823"/>
                  <a:gd name="connsiteX0" fmla="*/ 2795169 w 2897086"/>
                  <a:gd name="connsiteY0" fmla="*/ 3164395 h 3186107"/>
                  <a:gd name="connsiteX1" fmla="*/ 2780696 w 2897086"/>
                  <a:gd name="connsiteY1" fmla="*/ 711039 h 3186107"/>
                  <a:gd name="connsiteX2" fmla="*/ 2096829 w 2897086"/>
                  <a:gd name="connsiteY2" fmla="*/ 157406 h 3186107"/>
                  <a:gd name="connsiteX3" fmla="*/ 360026 w 2897086"/>
                  <a:gd name="connsiteY3" fmla="*/ 124839 h 3186107"/>
                  <a:gd name="connsiteX4" fmla="*/ 88650 w 2897086"/>
                  <a:gd name="connsiteY4" fmla="*/ 906439 h 3186107"/>
                  <a:gd name="connsiteX5" fmla="*/ 327460 w 2897086"/>
                  <a:gd name="connsiteY5" fmla="*/ 2295951 h 3186107"/>
                  <a:gd name="connsiteX6" fmla="*/ 2053409 w 2897086"/>
                  <a:gd name="connsiteY6" fmla="*/ 2502206 h 3186107"/>
                  <a:gd name="connsiteX7" fmla="*/ 2628725 w 2897086"/>
                  <a:gd name="connsiteY7" fmla="*/ 2632473 h 3186107"/>
                  <a:gd name="connsiteX8" fmla="*/ 2715566 w 2897086"/>
                  <a:gd name="connsiteY8" fmla="*/ 3186107 h 3186107"/>
                  <a:gd name="connsiteX0" fmla="*/ 2795169 w 2897086"/>
                  <a:gd name="connsiteY0" fmla="*/ 3075741 h 3097453"/>
                  <a:gd name="connsiteX1" fmla="*/ 2780696 w 2897086"/>
                  <a:gd name="connsiteY1" fmla="*/ 622385 h 3097453"/>
                  <a:gd name="connsiteX2" fmla="*/ 2096829 w 2897086"/>
                  <a:gd name="connsiteY2" fmla="*/ 68752 h 3097453"/>
                  <a:gd name="connsiteX3" fmla="*/ 425156 w 2897086"/>
                  <a:gd name="connsiteY3" fmla="*/ 209874 h 3097453"/>
                  <a:gd name="connsiteX4" fmla="*/ 88650 w 2897086"/>
                  <a:gd name="connsiteY4" fmla="*/ 817785 h 3097453"/>
                  <a:gd name="connsiteX5" fmla="*/ 327460 w 2897086"/>
                  <a:gd name="connsiteY5" fmla="*/ 2207297 h 3097453"/>
                  <a:gd name="connsiteX6" fmla="*/ 2053409 w 2897086"/>
                  <a:gd name="connsiteY6" fmla="*/ 2413552 h 3097453"/>
                  <a:gd name="connsiteX7" fmla="*/ 2628725 w 2897086"/>
                  <a:gd name="connsiteY7" fmla="*/ 2543819 h 3097453"/>
                  <a:gd name="connsiteX8" fmla="*/ 2715566 w 2897086"/>
                  <a:gd name="connsiteY8" fmla="*/ 3097453 h 3097453"/>
                  <a:gd name="connsiteX0" fmla="*/ 2795169 w 2889849"/>
                  <a:gd name="connsiteY0" fmla="*/ 2963567 h 2985279"/>
                  <a:gd name="connsiteX1" fmla="*/ 2780696 w 2889849"/>
                  <a:gd name="connsiteY1" fmla="*/ 510211 h 2985279"/>
                  <a:gd name="connsiteX2" fmla="*/ 2140249 w 2889849"/>
                  <a:gd name="connsiteY2" fmla="*/ 119411 h 2985279"/>
                  <a:gd name="connsiteX3" fmla="*/ 425156 w 2889849"/>
                  <a:gd name="connsiteY3" fmla="*/ 97700 h 2985279"/>
                  <a:gd name="connsiteX4" fmla="*/ 88650 w 2889849"/>
                  <a:gd name="connsiteY4" fmla="*/ 705611 h 2985279"/>
                  <a:gd name="connsiteX5" fmla="*/ 327460 w 2889849"/>
                  <a:gd name="connsiteY5" fmla="*/ 2095123 h 2985279"/>
                  <a:gd name="connsiteX6" fmla="*/ 2053409 w 2889849"/>
                  <a:gd name="connsiteY6" fmla="*/ 2301378 h 2985279"/>
                  <a:gd name="connsiteX7" fmla="*/ 2628725 w 2889849"/>
                  <a:gd name="connsiteY7" fmla="*/ 2431645 h 2985279"/>
                  <a:gd name="connsiteX8" fmla="*/ 2715566 w 2889849"/>
                  <a:gd name="connsiteY8" fmla="*/ 2985279 h 2985279"/>
                  <a:gd name="connsiteX0" fmla="*/ 2795169 w 2900704"/>
                  <a:gd name="connsiteY0" fmla="*/ 2963567 h 2985279"/>
                  <a:gd name="connsiteX1" fmla="*/ 2791551 w 2900704"/>
                  <a:gd name="connsiteY1" fmla="*/ 640478 h 2985279"/>
                  <a:gd name="connsiteX2" fmla="*/ 2140249 w 2900704"/>
                  <a:gd name="connsiteY2" fmla="*/ 119411 h 2985279"/>
                  <a:gd name="connsiteX3" fmla="*/ 425156 w 2900704"/>
                  <a:gd name="connsiteY3" fmla="*/ 97700 h 2985279"/>
                  <a:gd name="connsiteX4" fmla="*/ 88650 w 2900704"/>
                  <a:gd name="connsiteY4" fmla="*/ 705611 h 2985279"/>
                  <a:gd name="connsiteX5" fmla="*/ 327460 w 2900704"/>
                  <a:gd name="connsiteY5" fmla="*/ 2095123 h 2985279"/>
                  <a:gd name="connsiteX6" fmla="*/ 2053409 w 2900704"/>
                  <a:gd name="connsiteY6" fmla="*/ 2301378 h 2985279"/>
                  <a:gd name="connsiteX7" fmla="*/ 2628725 w 2900704"/>
                  <a:gd name="connsiteY7" fmla="*/ 2431645 h 2985279"/>
                  <a:gd name="connsiteX8" fmla="*/ 2715566 w 2900704"/>
                  <a:gd name="connsiteY8" fmla="*/ 2985279 h 298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0704" h="2985279">
                    <a:moveTo>
                      <a:pt x="2795169" y="2963567"/>
                    </a:moveTo>
                    <a:cubicBezTo>
                      <a:pt x="2842207" y="2099645"/>
                      <a:pt x="2900704" y="1114504"/>
                      <a:pt x="2791551" y="640478"/>
                    </a:cubicBezTo>
                    <a:cubicBezTo>
                      <a:pt x="2682398" y="166452"/>
                      <a:pt x="2534648" y="209874"/>
                      <a:pt x="2140249" y="119411"/>
                    </a:cubicBezTo>
                    <a:cubicBezTo>
                      <a:pt x="1745850" y="28948"/>
                      <a:pt x="767089" y="0"/>
                      <a:pt x="425156" y="97700"/>
                    </a:cubicBezTo>
                    <a:cubicBezTo>
                      <a:pt x="83223" y="195400"/>
                      <a:pt x="104933" y="372707"/>
                      <a:pt x="88650" y="705611"/>
                    </a:cubicBezTo>
                    <a:cubicBezTo>
                      <a:pt x="72367" y="1038515"/>
                      <a:pt x="0" y="1829162"/>
                      <a:pt x="327460" y="2095123"/>
                    </a:cubicBezTo>
                    <a:cubicBezTo>
                      <a:pt x="654920" y="2361084"/>
                      <a:pt x="1669865" y="2245291"/>
                      <a:pt x="2053409" y="2301378"/>
                    </a:cubicBezTo>
                    <a:cubicBezTo>
                      <a:pt x="2436953" y="2357465"/>
                      <a:pt x="2518366" y="2317662"/>
                      <a:pt x="2628725" y="2431645"/>
                    </a:cubicBezTo>
                    <a:cubicBezTo>
                      <a:pt x="2739085" y="2545629"/>
                      <a:pt x="2715566" y="2985279"/>
                      <a:pt x="2715566" y="2985279"/>
                    </a:cubicBezTo>
                  </a:path>
                </a:pathLst>
              </a:custGeom>
              <a:ln w="38100">
                <a:solidFill>
                  <a:srgbClr val="00009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34000" y="2590800"/>
                <a:ext cx="1846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35527" y="5257800"/>
                <a:ext cx="982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90"/>
                    </a:solidFill>
                  </a:rPr>
                  <a:t>Low/hard </a:t>
                </a:r>
                <a:endParaRPr lang="en-US" sz="14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711947" y="2435423"/>
                <a:ext cx="992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90"/>
                    </a:solidFill>
                  </a:rPr>
                  <a:t>High/Soft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438400" y="4950023"/>
                <a:ext cx="1846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b="1" dirty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636600" y="3352800"/>
              <a:ext cx="18310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0"/>
                  </a:solidFill>
                </a:rPr>
                <a:t>Galactic black hole </a:t>
              </a:r>
            </a:p>
            <a:p>
              <a:r>
                <a:rPr lang="en-US" sz="1400" dirty="0" smtClean="0">
                  <a:solidFill>
                    <a:srgbClr val="000090"/>
                  </a:solidFill>
                </a:rPr>
                <a:t>X-ray binary spectral </a:t>
              </a:r>
            </a:p>
            <a:p>
              <a:r>
                <a:rPr lang="en-US" sz="1400" dirty="0" smtClean="0">
                  <a:solidFill>
                    <a:srgbClr val="000090"/>
                  </a:solidFill>
                </a:rPr>
                <a:t>hysteresis curve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</p:grp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828800" y="1484313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Hardness intensity diagram showing spectral hysteresis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94600" y="24638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EPIC </a:t>
            </a:r>
            <a:r>
              <a:rPr lang="en-US" dirty="0" err="1" smtClean="0">
                <a:solidFill>
                  <a:srgbClr val="FF0000"/>
                </a:solidFill>
              </a:rPr>
              <a:t>pn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X-ray Properties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8400" y="2833132"/>
            <a:ext cx="154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Farrell+ in prep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P spid="3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85800" y="1682888"/>
            <a:ext cx="8228013" cy="50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AU" dirty="0" smtClean="0">
                <a:sym typeface="Wingdings" charset="2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 Faint (R = 23.8 </a:t>
            </a:r>
            <a:r>
              <a:rPr lang="en-US" dirty="0" err="1" smtClean="0">
                <a:sym typeface="Wingdings"/>
              </a:rPr>
              <a:t>mag</a:t>
            </a:r>
            <a:r>
              <a:rPr lang="en-US" dirty="0" smtClean="0">
                <a:sym typeface="Wingdings"/>
              </a:rPr>
              <a:t>) optical counterpart discovered by </a:t>
            </a:r>
            <a:r>
              <a:rPr lang="en-US" dirty="0" err="1" smtClean="0">
                <a:sym typeface="Wingdings"/>
              </a:rPr>
              <a:t>Soria</a:t>
            </a:r>
            <a:r>
              <a:rPr lang="en-US" dirty="0" smtClean="0">
                <a:sym typeface="Wingdings"/>
              </a:rPr>
              <a:t> et al. (2010)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 Follow-up VLT imaging confirmed detection (</a:t>
            </a:r>
            <a:r>
              <a:rPr lang="en-US" dirty="0" err="1" smtClean="0">
                <a:sym typeface="Wingdings"/>
              </a:rPr>
              <a:t>Wiersema</a:t>
            </a:r>
            <a:r>
              <a:rPr lang="en-US" dirty="0" smtClean="0">
                <a:sym typeface="Wingdings"/>
              </a:rPr>
              <a:t> et al. 2010)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 Spectrum is dominated by continuum emission with no obvious emission lines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(expected for background galaxy or </a:t>
            </a:r>
            <a:r>
              <a:rPr lang="en-US" dirty="0" err="1" smtClean="0">
                <a:sym typeface="Wingdings"/>
              </a:rPr>
              <a:t>coronally</a:t>
            </a:r>
            <a:r>
              <a:rPr lang="en-US" dirty="0" smtClean="0">
                <a:sym typeface="Wingdings"/>
              </a:rPr>
              <a:t> active foreground star)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 Hα absorption line apparent in spectrum of galaxy, with obvious rotation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Background subtracted HLX-1 spectrum detects 11.3σ emission line at </a:t>
            </a:r>
            <a:br>
              <a:rPr lang="en-AU" dirty="0" smtClean="0">
                <a:sym typeface="Wingdings" charset="2"/>
              </a:rPr>
            </a:br>
            <a:r>
              <a:rPr lang="en-AU" dirty="0" smtClean="0">
                <a:sym typeface="Wingdings" charset="2"/>
              </a:rPr>
              <a:t>  6721Å, consistent with Hα at galaxy redshift of </a:t>
            </a:r>
            <a:r>
              <a:rPr lang="en-AU" dirty="0" err="1" smtClean="0">
                <a:sym typeface="Wingdings" charset="2"/>
              </a:rPr>
              <a:t>z</a:t>
            </a:r>
            <a:r>
              <a:rPr lang="en-AU" dirty="0" smtClean="0">
                <a:sym typeface="Wingdings" charset="2"/>
              </a:rPr>
              <a:t> = 0.022 (~+170 km/</a:t>
            </a:r>
            <a:r>
              <a:rPr lang="en-AU" dirty="0" err="1" smtClean="0">
                <a:sym typeface="Wingdings" charset="2"/>
              </a:rPr>
              <a:t>s</a:t>
            </a:r>
            <a:r>
              <a:rPr lang="en-AU" dirty="0" smtClean="0">
                <a:sym typeface="Wingdings" charset="2"/>
              </a:rPr>
              <a:t> shift)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Definitely in ESO 243-49, so not a foreground or background object!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endParaRPr lang="en-AU" dirty="0" smtClean="0">
              <a:sym typeface="Wingdings" charset="2"/>
            </a:endParaRPr>
          </a:p>
          <a:p>
            <a:endParaRPr lang="en-US" dirty="0" smtClean="0">
              <a:sym typeface="Wingdings"/>
            </a:endParaRPr>
          </a:p>
          <a:p>
            <a:pPr>
              <a:buFont typeface="Arial" charset="0"/>
              <a:buChar char="•"/>
            </a:pPr>
            <a:endParaRPr lang="en-GB" dirty="0">
              <a:sym typeface="Wingdings" charset="2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0" y="1484313"/>
            <a:ext cx="9144000" cy="5068887"/>
            <a:chOff x="0" y="1484313"/>
            <a:chExt cx="9144000" cy="5068887"/>
          </a:xfrm>
        </p:grpSpPr>
        <p:sp>
          <p:nvSpPr>
            <p:cNvPr id="44" name="Rectangle 43"/>
            <p:cNvSpPr/>
            <p:nvPr/>
          </p:nvSpPr>
          <p:spPr>
            <a:xfrm>
              <a:off x="0" y="1484313"/>
              <a:ext cx="9144000" cy="5068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2"/>
            <p:cNvGrpSpPr/>
            <p:nvPr/>
          </p:nvGrpSpPr>
          <p:grpSpPr>
            <a:xfrm>
              <a:off x="228600" y="2133600"/>
              <a:ext cx="8732560" cy="3727312"/>
              <a:chOff x="228600" y="2133600"/>
              <a:chExt cx="8732560" cy="3727312"/>
            </a:xfrm>
          </p:grpSpPr>
          <p:grpSp>
            <p:nvGrpSpPr>
              <p:cNvPr id="4" name="Group 39"/>
              <p:cNvGrpSpPr/>
              <p:nvPr/>
            </p:nvGrpSpPr>
            <p:grpSpPr>
              <a:xfrm>
                <a:off x="228600" y="2133600"/>
                <a:ext cx="8732560" cy="3727312"/>
                <a:chOff x="1447800" y="3124200"/>
                <a:chExt cx="6248400" cy="2667000"/>
              </a:xfrm>
            </p:grpSpPr>
            <p:pic>
              <p:nvPicPr>
                <p:cNvPr id="37" name="Picture 36" descr="hlx1_sub_1D.jpg"/>
                <p:cNvPicPr>
                  <a:picLocks noChangeAspect="1"/>
                </p:cNvPicPr>
                <p:nvPr/>
              </p:nvPicPr>
              <p:blipFill>
                <a:blip r:embed="rId3"/>
                <a:srcRect l="10555" t="27090" r="66667" b="18276"/>
                <a:stretch>
                  <a:fillRect/>
                </a:stretch>
              </p:blipFill>
              <p:spPr>
                <a:xfrm>
                  <a:off x="1447800" y="3124200"/>
                  <a:ext cx="3124200" cy="2667000"/>
                </a:xfrm>
                <a:prstGeom prst="rect">
                  <a:avLst/>
                </a:prstGeom>
              </p:spPr>
            </p:pic>
            <p:pic>
              <p:nvPicPr>
                <p:cNvPr id="38" name="Picture 37" descr="hlx1_sub_1D.jpg"/>
                <p:cNvPicPr>
                  <a:picLocks noChangeAspect="1"/>
                </p:cNvPicPr>
                <p:nvPr/>
              </p:nvPicPr>
              <p:blipFill>
                <a:blip r:embed="rId3"/>
                <a:srcRect l="77222" t="27090" b="18276"/>
                <a:stretch>
                  <a:fillRect/>
                </a:stretch>
              </p:blipFill>
              <p:spPr>
                <a:xfrm>
                  <a:off x="4572000" y="3124200"/>
                  <a:ext cx="3124200" cy="2667000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/>
              <p:cNvSpPr txBox="1"/>
              <p:nvPr/>
            </p:nvSpPr>
            <p:spPr>
              <a:xfrm>
                <a:off x="228600" y="549158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VLT I-band image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648200" y="5491580"/>
                <a:ext cx="3276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After subtracting smoothed image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oup 111"/>
          <p:cNvGrpSpPr/>
          <p:nvPr/>
        </p:nvGrpSpPr>
        <p:grpSpPr>
          <a:xfrm>
            <a:off x="0" y="1484313"/>
            <a:ext cx="9144000" cy="5068887"/>
            <a:chOff x="0" y="1484313"/>
            <a:chExt cx="9144000" cy="5068887"/>
          </a:xfrm>
        </p:grpSpPr>
        <p:sp>
          <p:nvSpPr>
            <p:cNvPr id="63" name="Rectangle 62"/>
            <p:cNvSpPr/>
            <p:nvPr/>
          </p:nvSpPr>
          <p:spPr>
            <a:xfrm>
              <a:off x="0" y="1484313"/>
              <a:ext cx="9144000" cy="5068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800" y="1682888"/>
              <a:ext cx="3909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VT 2-D spectrum</a:t>
              </a:r>
              <a:endParaRPr lang="en-US" sz="16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74908" y="1682888"/>
              <a:ext cx="4038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After subtracting smoothed 2-D spectrum</a:t>
              </a:r>
              <a:endParaRPr lang="en-US" sz="16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5800" y="6082884"/>
              <a:ext cx="807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Wiersema</a:t>
              </a:r>
              <a:r>
                <a:rPr lang="en-US" sz="1400" dirty="0" smtClean="0"/>
                <a:t> et al. (2010)</a:t>
              </a:r>
              <a:endParaRPr lang="en-US" sz="1400" dirty="0"/>
            </a:p>
          </p:txBody>
        </p:sp>
        <p:grpSp>
          <p:nvGrpSpPr>
            <p:cNvPr id="6" name="Group 109"/>
            <p:cNvGrpSpPr/>
            <p:nvPr/>
          </p:nvGrpSpPr>
          <p:grpSpPr>
            <a:xfrm>
              <a:off x="30440" y="2194125"/>
              <a:ext cx="8961160" cy="3569784"/>
              <a:chOff x="30440" y="2194125"/>
              <a:chExt cx="8961160" cy="3569784"/>
            </a:xfrm>
          </p:grpSpPr>
          <p:grpSp>
            <p:nvGrpSpPr>
              <p:cNvPr id="7" name="Group 61"/>
              <p:cNvGrpSpPr/>
              <p:nvPr/>
            </p:nvGrpSpPr>
            <p:grpSpPr>
              <a:xfrm>
                <a:off x="30440" y="2194125"/>
                <a:ext cx="8961160" cy="3569784"/>
                <a:chOff x="0" y="2082800"/>
                <a:chExt cx="9240618" cy="3681109"/>
              </a:xfrm>
            </p:grpSpPr>
            <p:grpSp>
              <p:nvGrpSpPr>
                <p:cNvPr id="8" name="Group 60"/>
                <p:cNvGrpSpPr/>
                <p:nvPr/>
              </p:nvGrpSpPr>
              <p:grpSpPr>
                <a:xfrm>
                  <a:off x="4343400" y="2082800"/>
                  <a:ext cx="4897218" cy="3675925"/>
                  <a:chOff x="4501238" y="2082800"/>
                  <a:chExt cx="4897218" cy="3675925"/>
                </a:xfrm>
              </p:grpSpPr>
              <p:pic>
                <p:nvPicPr>
                  <p:cNvPr id="54" name="Picture 53" descr="2dspec3.jpg"/>
                  <p:cNvPicPr>
                    <a:picLocks noChangeAspect="1"/>
                  </p:cNvPicPr>
                  <p:nvPr/>
                </p:nvPicPr>
                <p:blipFill>
                  <a:blip r:embed="rId4"/>
                  <a:srcRect t="46444"/>
                  <a:stretch>
                    <a:fillRect/>
                  </a:stretch>
                </p:blipFill>
                <p:spPr>
                  <a:xfrm>
                    <a:off x="4501238" y="2085892"/>
                    <a:ext cx="4897218" cy="3672833"/>
                  </a:xfrm>
                  <a:prstGeom prst="rect">
                    <a:avLst/>
                  </a:prstGeom>
                </p:spPr>
              </p:pic>
              <p:sp>
                <p:nvSpPr>
                  <p:cNvPr id="60" name="Rectangle 59"/>
                  <p:cNvSpPr/>
                  <p:nvPr/>
                </p:nvSpPr>
                <p:spPr>
                  <a:xfrm>
                    <a:off x="4897218" y="2082800"/>
                    <a:ext cx="360582" cy="31211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" name="Group 58"/>
                <p:cNvGrpSpPr/>
                <p:nvPr/>
              </p:nvGrpSpPr>
              <p:grpSpPr>
                <a:xfrm>
                  <a:off x="0" y="2082800"/>
                  <a:ext cx="4897218" cy="3681109"/>
                  <a:chOff x="0" y="2082800"/>
                  <a:chExt cx="4897218" cy="3681109"/>
                </a:xfrm>
              </p:grpSpPr>
              <p:pic>
                <p:nvPicPr>
                  <p:cNvPr id="53" name="Picture 52" descr="2dspec3.jpg"/>
                  <p:cNvPicPr>
                    <a:picLocks noChangeAspect="1"/>
                  </p:cNvPicPr>
                  <p:nvPr/>
                </p:nvPicPr>
                <p:blipFill>
                  <a:blip r:embed="rId4"/>
                  <a:srcRect t="1184" b="53305"/>
                  <a:stretch>
                    <a:fillRect/>
                  </a:stretch>
                </p:blipFill>
                <p:spPr>
                  <a:xfrm>
                    <a:off x="0" y="2082800"/>
                    <a:ext cx="4897218" cy="3121179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 descr="2dspec3.jpg"/>
                  <p:cNvPicPr>
                    <a:picLocks noChangeAspect="1"/>
                  </p:cNvPicPr>
                  <p:nvPr/>
                </p:nvPicPr>
                <p:blipFill>
                  <a:blip r:embed="rId4"/>
                  <a:srcRect t="91492"/>
                  <a:stretch>
                    <a:fillRect/>
                  </a:stretch>
                </p:blipFill>
                <p:spPr>
                  <a:xfrm>
                    <a:off x="0" y="5180423"/>
                    <a:ext cx="4897218" cy="583486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72" name="TextBox 71"/>
              <p:cNvSpPr txBox="1"/>
              <p:nvPr/>
            </p:nvSpPr>
            <p:spPr>
              <a:xfrm>
                <a:off x="2362200" y="4570511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Hα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066800" y="297180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HLX-1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629400" y="2817911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Hα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Optical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0" y="1484313"/>
            <a:ext cx="9144000" cy="5068887"/>
            <a:chOff x="0" y="1484313"/>
            <a:chExt cx="9144000" cy="5068887"/>
          </a:xfrm>
        </p:grpSpPr>
        <p:sp>
          <p:nvSpPr>
            <p:cNvPr id="46" name="Rectangle 45"/>
            <p:cNvSpPr/>
            <p:nvPr/>
          </p:nvSpPr>
          <p:spPr>
            <a:xfrm>
              <a:off x="0" y="1484313"/>
              <a:ext cx="9144000" cy="5068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249680" y="1925412"/>
              <a:ext cx="7596247" cy="4157472"/>
              <a:chOff x="1249680" y="1925412"/>
              <a:chExt cx="7596247" cy="4157472"/>
            </a:xfrm>
          </p:grpSpPr>
          <p:pic>
            <p:nvPicPr>
              <p:cNvPr id="39" name="Picture 38" descr="spec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9680" y="1925412"/>
                <a:ext cx="6644640" cy="4157472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8006973" y="2197123"/>
                <a:ext cx="8389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HLX-1</a:t>
                </a:r>
              </a:p>
              <a:p>
                <a:r>
                  <a:rPr lang="en-US" dirty="0" err="1" smtClean="0">
                    <a:solidFill>
                      <a:srgbClr val="0000FF"/>
                    </a:solidFill>
                  </a:rPr>
                  <a:t>Bkg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838200" y="6235284"/>
              <a:ext cx="807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Wiersema</a:t>
              </a:r>
              <a:r>
                <a:rPr lang="en-US" sz="1400" dirty="0" smtClean="0"/>
                <a:t> et al. (2010)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Ultra-violet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0600" y="1524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Extended UV emission detected in low-res </a:t>
            </a:r>
            <a:r>
              <a:rPr lang="en-US" sz="1600" i="1" dirty="0" smtClean="0"/>
              <a:t>GALEX </a:t>
            </a:r>
            <a:r>
              <a:rPr lang="en-US" sz="1600" dirty="0" smtClean="0"/>
              <a:t>&amp; </a:t>
            </a:r>
            <a:r>
              <a:rPr lang="en-US" sz="1600" i="1" dirty="0" smtClean="0"/>
              <a:t>Swift </a:t>
            </a:r>
            <a:r>
              <a:rPr lang="en-US" sz="1600" dirty="0" smtClean="0"/>
              <a:t>UVOT data, </a:t>
            </a:r>
            <a:br>
              <a:rPr lang="en-US" sz="1600" dirty="0" smtClean="0"/>
            </a:br>
            <a:r>
              <a:rPr lang="en-US" sz="1600" dirty="0" smtClean="0"/>
              <a:t>  possibly associated with HLX-1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Indication of hot accretion disc around intermediate mass BH?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Evidence of star formation driven by galaxy interactions?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However, also consistent with emission line source in VLT spectrum</a:t>
            </a:r>
          </a:p>
          <a:p>
            <a:pPr>
              <a:buFont typeface="Arial"/>
              <a:buChar char="•"/>
            </a:pPr>
            <a:endParaRPr lang="en-US" sz="16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0" y="64008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Webb et al. (2010)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2" name="Picture 11" descr="uvot_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3626742"/>
            <a:ext cx="4800600" cy="2656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s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9090"/>
            <a:ext cx="9144000" cy="3535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hs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9090"/>
            <a:ext cx="9144000" cy="3535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i="1" dirty="0" smtClean="0">
                <a:solidFill>
                  <a:schemeClr val="bg1"/>
                </a:solidFill>
              </a:rPr>
              <a:t>HST </a:t>
            </a:r>
            <a:r>
              <a:rPr lang="en-AU" sz="2800" b="1" dirty="0" smtClean="0">
                <a:solidFill>
                  <a:schemeClr val="bg1"/>
                </a:solidFill>
              </a:rPr>
              <a:t>NIR/Optical/UV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0600" y="15240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Obtained </a:t>
            </a:r>
            <a:r>
              <a:rPr lang="en-US" sz="1600" i="1" dirty="0" smtClean="0"/>
              <a:t>HST </a:t>
            </a:r>
            <a:r>
              <a:rPr lang="en-US" sz="1600" dirty="0" smtClean="0"/>
              <a:t>imaging in 6 bands from near-IR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far-UV with WFC3/</a:t>
            </a:r>
            <a:br>
              <a:rPr lang="en-US" sz="1600" dirty="0" smtClean="0">
                <a:sym typeface="Wingdings"/>
              </a:rPr>
            </a:br>
            <a:r>
              <a:rPr lang="en-US" sz="1600" dirty="0" smtClean="0">
                <a:sym typeface="Wingdings"/>
              </a:rPr>
              <a:t>  UVIS, WFC3/IR &amp; ACS/SBC (+ simultaneous </a:t>
            </a:r>
            <a:r>
              <a:rPr lang="en-US" sz="1600" i="1" dirty="0" smtClean="0">
                <a:sym typeface="Wingdings"/>
              </a:rPr>
              <a:t>Swift </a:t>
            </a:r>
            <a:r>
              <a:rPr lang="en-US" sz="1600" dirty="0" smtClean="0">
                <a:sym typeface="Wingdings"/>
              </a:rPr>
              <a:t>XRT) in September</a:t>
            </a:r>
          </a:p>
          <a:p>
            <a:r>
              <a:rPr lang="en-US" sz="1600" dirty="0" smtClean="0">
                <a:sym typeface="Wingdings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ym typeface="Wingdings"/>
              </a:rPr>
              <a:t> HLX-1 counterpart clearly detected in all but H-band, with flat spectrum (~24 </a:t>
            </a:r>
            <a:r>
              <a:rPr lang="en-US" sz="1600" dirty="0" err="1" smtClean="0">
                <a:sym typeface="Wingdings"/>
              </a:rPr>
              <a:t>mag</a:t>
            </a:r>
            <a:r>
              <a:rPr lang="en-US" sz="1600" dirty="0" smtClean="0">
                <a:sym typeface="Wingdings"/>
              </a:rPr>
              <a:t>) </a:t>
            </a:r>
            <a:endParaRPr lang="en-US" sz="16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0" y="64008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Farrell et al. in prep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0" y="27890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FUV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7890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NUV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26450" y="27890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46178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46178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26450" y="46178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16320" y="4572000"/>
            <a:ext cx="3007360" cy="1757680"/>
            <a:chOff x="6116320" y="4572000"/>
            <a:chExt cx="3007360" cy="1757680"/>
          </a:xfrm>
        </p:grpSpPr>
        <p:pic>
          <p:nvPicPr>
            <p:cNvPr id="18" name="Picture 17" descr="H_out.jpg"/>
            <p:cNvPicPr>
              <a:picLocks noChangeAspect="1"/>
            </p:cNvPicPr>
            <p:nvPr/>
          </p:nvPicPr>
          <p:blipFill>
            <a:blip r:embed="rId5">
              <a:alphaModFix/>
            </a:blip>
            <a:srcRect l="18209" t="15106" r="38570" b="50402"/>
            <a:stretch>
              <a:fillRect/>
            </a:stretch>
          </p:blipFill>
          <p:spPr>
            <a:xfrm>
              <a:off x="6116320" y="4572000"/>
              <a:ext cx="3007360" cy="1757680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7117080" y="5053262"/>
              <a:ext cx="306138" cy="3061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27720" y="4622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990600" y="1524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Extended UV emission detected in low-res GALEX &amp; Swift UVOT data, </a:t>
            </a:r>
            <a:br>
              <a:rPr lang="en-US" sz="1600" dirty="0" smtClean="0"/>
            </a:br>
            <a:r>
              <a:rPr lang="en-US" sz="1600" dirty="0" smtClean="0"/>
              <a:t>  possibly associated with HLX-1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Indication of hot accretion disc around intermediate mass BH?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Evidence of star formation driven by galaxy interactions?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However, also consistent with emission line source in VLT spectrum</a:t>
            </a:r>
          </a:p>
          <a:p>
            <a:pPr>
              <a:buFont typeface="Arial"/>
              <a:buChar char="•"/>
            </a:pPr>
            <a:endParaRPr lang="en-US" sz="1600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 descr="HLX1_HST_lin2_edited-2.jpg"/>
          <p:cNvPicPr>
            <a:picLocks noChangeAspect="1"/>
          </p:cNvPicPr>
          <p:nvPr/>
        </p:nvPicPr>
        <p:blipFill>
          <a:blip r:embed="rId2"/>
          <a:srcRect l="20833" t="4515" r="11667" b="236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6478786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Composite 6-band </a:t>
            </a:r>
            <a:r>
              <a:rPr lang="en-US" sz="1400" i="1" dirty="0" smtClean="0">
                <a:solidFill>
                  <a:srgbClr val="FFFFFF"/>
                </a:solidFill>
              </a:rPr>
              <a:t>HST</a:t>
            </a:r>
            <a:r>
              <a:rPr lang="en-US" sz="1400" dirty="0" smtClean="0">
                <a:solidFill>
                  <a:srgbClr val="FFFFFF"/>
                </a:solidFill>
              </a:rPr>
              <a:t> image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7" name="Picture 42" descr="Header_PP_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i="1" dirty="0" smtClean="0">
                <a:solidFill>
                  <a:schemeClr val="bg1"/>
                </a:solidFill>
              </a:rPr>
              <a:t>HST </a:t>
            </a:r>
            <a:r>
              <a:rPr lang="en-AU" sz="2800" b="1" dirty="0" smtClean="0">
                <a:solidFill>
                  <a:schemeClr val="bg1"/>
                </a:solidFill>
              </a:rPr>
              <a:t>NIR/Optical/UV</a:t>
            </a:r>
            <a:endParaRPr lang="en-AU" sz="28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56846" y="2286000"/>
            <a:ext cx="2326950" cy="1307068"/>
            <a:chOff x="3656846" y="2286000"/>
            <a:chExt cx="2326950" cy="13070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3454400" y="2971800"/>
              <a:ext cx="762000" cy="3048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56846" y="2286000"/>
              <a:ext cx="838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HLX-1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 flipV="1">
              <a:off x="4191000" y="2831068"/>
              <a:ext cx="1169154" cy="7620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29200" y="2373868"/>
              <a:ext cx="954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Bkg</a:t>
              </a:r>
              <a:r>
                <a:rPr lang="en-US" dirty="0" smtClean="0">
                  <a:solidFill>
                    <a:srgbClr val="FFFFFF"/>
                  </a:solidFill>
                </a:rPr>
                <a:t> gal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i="1" dirty="0" smtClean="0">
                <a:solidFill>
                  <a:schemeClr val="bg1"/>
                </a:solidFill>
              </a:rPr>
              <a:t>HST </a:t>
            </a:r>
            <a:r>
              <a:rPr lang="en-AU" sz="2800" b="1" dirty="0" smtClean="0">
                <a:solidFill>
                  <a:schemeClr val="bg1"/>
                </a:solidFill>
              </a:rPr>
              <a:t>NIR/Optical/UV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968376" y="1314690"/>
            <a:ext cx="7205662" cy="5543310"/>
            <a:chOff x="119405" y="7283"/>
            <a:chExt cx="8904494" cy="6850717"/>
          </a:xfrm>
        </p:grpSpPr>
        <p:pic>
          <p:nvPicPr>
            <p:cNvPr id="10" name="Picture 3" descr="uvot.jpg"/>
            <p:cNvPicPr>
              <a:picLocks noChangeAspect="1"/>
            </p:cNvPicPr>
            <p:nvPr/>
          </p:nvPicPr>
          <p:blipFill>
            <a:blip r:embed="rId3"/>
            <a:srcRect r="50000" b="8417"/>
            <a:stretch>
              <a:fillRect/>
            </a:stretch>
          </p:blipFill>
          <p:spPr bwMode="auto">
            <a:xfrm>
              <a:off x="119405" y="7283"/>
              <a:ext cx="8904494" cy="6850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19405" y="6361236"/>
              <a:ext cx="1834070" cy="45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Calibri" charset="0"/>
                </a:rPr>
                <a:t>UVOT </a:t>
              </a:r>
              <a:r>
                <a:rPr lang="en-US" i="1" dirty="0" smtClean="0">
                  <a:solidFill>
                    <a:schemeClr val="bg2"/>
                  </a:solidFill>
                  <a:latin typeface="Calibri" charset="0"/>
                </a:rPr>
                <a:t>uvw2</a:t>
              </a:r>
              <a:endParaRPr lang="en-US" i="1" dirty="0">
                <a:solidFill>
                  <a:schemeClr val="bg2"/>
                </a:solidFill>
                <a:latin typeface="Calibri" charset="0"/>
              </a:endParaRPr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947738" y="1314690"/>
            <a:ext cx="7205662" cy="5543310"/>
            <a:chOff x="98124" y="7283"/>
            <a:chExt cx="8904494" cy="6850717"/>
          </a:xfrm>
        </p:grpSpPr>
        <p:pic>
          <p:nvPicPr>
            <p:cNvPr id="14" name="Picture 5" descr="uvot.jpg"/>
            <p:cNvPicPr>
              <a:picLocks noChangeAspect="1"/>
            </p:cNvPicPr>
            <p:nvPr/>
          </p:nvPicPr>
          <p:blipFill>
            <a:blip r:embed="rId3"/>
            <a:srcRect l="50000" b="8417"/>
            <a:stretch>
              <a:fillRect/>
            </a:stretch>
          </p:blipFill>
          <p:spPr bwMode="auto">
            <a:xfrm>
              <a:off x="98124" y="7283"/>
              <a:ext cx="8904494" cy="6850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26"/>
            <p:cNvSpPr txBox="1">
              <a:spLocks noChangeArrowheads="1"/>
            </p:cNvSpPr>
            <p:nvPr/>
          </p:nvSpPr>
          <p:spPr bwMode="auto">
            <a:xfrm>
              <a:off x="119835" y="6361653"/>
              <a:ext cx="1834070" cy="45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Calibri" charset="0"/>
                </a:rPr>
                <a:t>HST Far-UV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3200" y="2145268"/>
            <a:ext cx="952500" cy="902732"/>
            <a:chOff x="2743200" y="2145268"/>
            <a:chExt cx="952500" cy="902732"/>
          </a:xfrm>
        </p:grpSpPr>
        <p:sp>
          <p:nvSpPr>
            <p:cNvPr id="16" name="Oval 15"/>
            <p:cNvSpPr/>
            <p:nvPr/>
          </p:nvSpPr>
          <p:spPr>
            <a:xfrm>
              <a:off x="3009900" y="2667000"/>
              <a:ext cx="381000" cy="3810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3200" y="2145268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HLX-1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48100" y="2349500"/>
            <a:ext cx="1257300" cy="1219200"/>
            <a:chOff x="2667000" y="2145268"/>
            <a:chExt cx="1257300" cy="1219200"/>
          </a:xfrm>
        </p:grpSpPr>
        <p:sp>
          <p:nvSpPr>
            <p:cNvPr id="20" name="Oval 19"/>
            <p:cNvSpPr/>
            <p:nvPr/>
          </p:nvSpPr>
          <p:spPr>
            <a:xfrm>
              <a:off x="2813566" y="2596634"/>
              <a:ext cx="767834" cy="767834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7000" y="2145268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Bkg</a:t>
              </a:r>
              <a:r>
                <a:rPr lang="en-US" dirty="0" smtClean="0">
                  <a:solidFill>
                    <a:schemeClr val="bg1"/>
                  </a:solidFill>
                </a:rPr>
                <a:t> Gal?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5810913" y="2667000"/>
            <a:ext cx="33330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</a:t>
            </a:r>
            <a:r>
              <a:rPr lang="en-US" dirty="0" err="1" smtClean="0"/>
              <a:t>colour</a:t>
            </a:r>
            <a:r>
              <a:rPr lang="en-US" dirty="0" smtClean="0"/>
              <a:t>-magnitude diagram for 10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baseline="-25000" dirty="0" smtClean="0"/>
              <a:t> </a:t>
            </a:r>
            <a:r>
              <a:rPr lang="en-US" dirty="0" smtClean="0"/>
              <a:t>BH </a:t>
            </a:r>
          </a:p>
          <a:p>
            <a:r>
              <a:rPr lang="en-US" dirty="0" smtClean="0"/>
              <a:t>&amp; 1,000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baseline="-25000" dirty="0" smtClean="0"/>
              <a:t> </a:t>
            </a:r>
            <a:r>
              <a:rPr lang="en-US" dirty="0" smtClean="0"/>
              <a:t>BH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Madhusudhan</a:t>
            </a:r>
            <a:r>
              <a:rPr lang="en-US" dirty="0" smtClean="0"/>
              <a:t> et al. 2008)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54000" y="1625168"/>
            <a:ext cx="5565901" cy="5244064"/>
            <a:chOff x="254000" y="1625168"/>
            <a:chExt cx="5565901" cy="524406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54000" y="1625168"/>
              <a:ext cx="5565901" cy="524406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438400" y="5715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 </a:t>
              </a:r>
              <a:r>
                <a:rPr lang="en-US" dirty="0" err="1" smtClean="0"/>
                <a:t>M</a:t>
              </a:r>
              <a:r>
                <a:rPr lang="en-US" baseline="-25000" dirty="0" err="1" smtClean="0"/>
                <a:t>sun</a:t>
              </a:r>
              <a:endParaRPr lang="en-US" baseline="-25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8600" y="1701800"/>
            <a:ext cx="5582313" cy="5080000"/>
            <a:chOff x="228600" y="1701800"/>
            <a:chExt cx="5582313" cy="5080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701800"/>
              <a:ext cx="5582313" cy="5080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438400" y="5715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1,000 </a:t>
              </a:r>
              <a:r>
                <a:rPr lang="en-US" dirty="0" err="1" smtClean="0"/>
                <a:t>M</a:t>
              </a:r>
              <a:r>
                <a:rPr lang="en-US" baseline="-25000" dirty="0" err="1" smtClean="0"/>
                <a:t>sun</a:t>
              </a:r>
              <a:endParaRPr lang="en-US" baseline="-25000" dirty="0"/>
            </a:p>
          </p:txBody>
        </p:sp>
      </p:grp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i="1" dirty="0" smtClean="0">
                <a:solidFill>
                  <a:schemeClr val="bg1"/>
                </a:solidFill>
              </a:rPr>
              <a:t>HST </a:t>
            </a:r>
            <a:r>
              <a:rPr lang="en-AU" sz="2800" b="1" dirty="0" smtClean="0">
                <a:solidFill>
                  <a:schemeClr val="bg1"/>
                </a:solidFill>
              </a:rPr>
              <a:t>NIR/Optical/UV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209800" y="1320800"/>
            <a:ext cx="1981200" cy="394732"/>
            <a:chOff x="2209800" y="1320800"/>
            <a:chExt cx="1981200" cy="394732"/>
          </a:xfrm>
        </p:grpSpPr>
        <p:sp>
          <p:nvSpPr>
            <p:cNvPr id="24" name="Smiley Face 23"/>
            <p:cNvSpPr/>
            <p:nvPr/>
          </p:nvSpPr>
          <p:spPr>
            <a:xfrm>
              <a:off x="2209800" y="1320800"/>
              <a:ext cx="381000" cy="381000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43200" y="1346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HLX-1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Radio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" name="Picture 17" descr="atc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9378"/>
            <a:ext cx="9144000" cy="45286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1447800"/>
            <a:ext cx="74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Obtained ATCA 3cm + 6cm radio observation following re-brightening in Sept</a:t>
            </a:r>
          </a:p>
          <a:p>
            <a:pPr>
              <a:buFont typeface="Arial"/>
              <a:buChar char="•"/>
            </a:pPr>
            <a:endParaRPr lang="en-US" sz="1600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ym typeface="Wingdings"/>
              </a:rPr>
              <a:t> ~45 </a:t>
            </a:r>
            <a:r>
              <a:rPr lang="en-US" sz="1600" dirty="0" err="1" smtClean="0">
                <a:sym typeface="Wingdings"/>
              </a:rPr>
              <a:t>μJy</a:t>
            </a:r>
            <a:r>
              <a:rPr lang="en-US" sz="1600" dirty="0" smtClean="0">
                <a:sym typeface="Wingdings"/>
              </a:rPr>
              <a:t> (4σ) source detected at HLX-1 position. Flaring from jet ejection?</a:t>
            </a:r>
          </a:p>
        </p:txBody>
      </p:sp>
      <p:sp>
        <p:nvSpPr>
          <p:cNvPr id="22" name="Oval 21"/>
          <p:cNvSpPr/>
          <p:nvPr/>
        </p:nvSpPr>
        <p:spPr>
          <a:xfrm>
            <a:off x="3098800" y="3276600"/>
            <a:ext cx="457200" cy="457200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" y="6400800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Webb et al. in prep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2743200"/>
            <a:ext cx="83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HLX-1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Radio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" y="6400800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Webb et al. in prep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186637" y="3360392"/>
            <a:ext cx="470160" cy="470160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7677" y="2811873"/>
            <a:ext cx="86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HLX-1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19186"/>
              <a:stretch>
                <a:fillRect/>
              </a:stretch>
            </p:blipFill>
          </mc:Choice>
          <mc:Fallback>
            <p:blipFill>
              <a:blip r:embed="rId5"/>
              <a:srcRect r="19186"/>
              <a:stretch>
                <a:fillRect/>
              </a:stretch>
            </p:blipFill>
          </mc:Fallback>
        </mc:AlternateContent>
        <p:spPr>
          <a:xfrm>
            <a:off x="0" y="1705835"/>
            <a:ext cx="6781800" cy="5152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347144">
            <a:off x="486167" y="5143434"/>
            <a:ext cx="1645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</a:t>
            </a:r>
            <a:r>
              <a:rPr lang="en-US" sz="1200" baseline="30000" dirty="0" smtClean="0"/>
              <a:t>6</a:t>
            </a:r>
            <a:r>
              <a:rPr lang="en-US" sz="1200" dirty="0" smtClean="0"/>
              <a:t> </a:t>
            </a:r>
            <a:r>
              <a:rPr lang="en-US" sz="1200" dirty="0" err="1" smtClean="0"/>
              <a:t>M</a:t>
            </a:r>
            <a:r>
              <a:rPr lang="en-US" sz="1200" baseline="-25000" dirty="0" err="1" smtClean="0"/>
              <a:t>sun</a:t>
            </a:r>
            <a:endParaRPr lang="en-US" sz="1200" baseline="-25000" dirty="0"/>
          </a:p>
        </p:txBody>
      </p:sp>
      <p:sp>
        <p:nvSpPr>
          <p:cNvPr id="16" name="TextBox 15"/>
          <p:cNvSpPr txBox="1"/>
          <p:nvPr/>
        </p:nvSpPr>
        <p:spPr>
          <a:xfrm rot="20347144">
            <a:off x="486168" y="3458120"/>
            <a:ext cx="1645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 </a:t>
            </a:r>
            <a:r>
              <a:rPr lang="en-US" sz="1200" dirty="0" err="1" smtClean="0"/>
              <a:t>M</a:t>
            </a:r>
            <a:r>
              <a:rPr lang="en-US" sz="1200" baseline="-25000" dirty="0" err="1" smtClean="0"/>
              <a:t>sun</a:t>
            </a:r>
            <a:endParaRPr lang="en-US" sz="1200" baseline="-25000" dirty="0"/>
          </a:p>
        </p:txBody>
      </p:sp>
      <p:sp>
        <p:nvSpPr>
          <p:cNvPr id="17" name="TextBox 16"/>
          <p:cNvSpPr txBox="1"/>
          <p:nvPr/>
        </p:nvSpPr>
        <p:spPr>
          <a:xfrm rot="20347144">
            <a:off x="492714" y="3814507"/>
            <a:ext cx="1645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</a:t>
            </a:r>
            <a:r>
              <a:rPr lang="en-US" sz="1200" dirty="0" err="1" smtClean="0"/>
              <a:t>M</a:t>
            </a:r>
            <a:r>
              <a:rPr lang="en-US" sz="1200" baseline="-25000" dirty="0" err="1" smtClean="0"/>
              <a:t>sun</a:t>
            </a:r>
            <a:endParaRPr lang="en-US" sz="1200" baseline="-25000" dirty="0"/>
          </a:p>
        </p:txBody>
      </p:sp>
      <p:sp>
        <p:nvSpPr>
          <p:cNvPr id="20" name="TextBox 19"/>
          <p:cNvSpPr txBox="1"/>
          <p:nvPr/>
        </p:nvSpPr>
        <p:spPr>
          <a:xfrm rot="20347144">
            <a:off x="486168" y="4163360"/>
            <a:ext cx="1645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 </a:t>
            </a:r>
            <a:r>
              <a:rPr lang="en-US" sz="1200" dirty="0" err="1" smtClean="0"/>
              <a:t>M</a:t>
            </a:r>
            <a:r>
              <a:rPr lang="en-US" sz="1200" baseline="-25000" dirty="0" err="1" smtClean="0"/>
              <a:t>sun</a:t>
            </a:r>
            <a:endParaRPr lang="en-US" sz="1200" baseline="-25000" dirty="0"/>
          </a:p>
        </p:txBody>
      </p:sp>
      <p:sp>
        <p:nvSpPr>
          <p:cNvPr id="21" name="TextBox 20"/>
          <p:cNvSpPr txBox="1"/>
          <p:nvPr/>
        </p:nvSpPr>
        <p:spPr>
          <a:xfrm rot="20347144">
            <a:off x="486168" y="4467507"/>
            <a:ext cx="1645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</a:t>
            </a:r>
            <a:r>
              <a:rPr lang="en-US" sz="1200" baseline="30000" dirty="0" smtClean="0"/>
              <a:t>4</a:t>
            </a:r>
            <a:r>
              <a:rPr lang="en-US" sz="1200" dirty="0" smtClean="0"/>
              <a:t> </a:t>
            </a:r>
            <a:r>
              <a:rPr lang="en-US" sz="1200" dirty="0" err="1" smtClean="0"/>
              <a:t>M</a:t>
            </a:r>
            <a:r>
              <a:rPr lang="en-US" sz="1200" baseline="-25000" dirty="0" err="1" smtClean="0"/>
              <a:t>sun</a:t>
            </a:r>
            <a:endParaRPr lang="en-US" sz="1200" baseline="-25000" dirty="0"/>
          </a:p>
        </p:txBody>
      </p:sp>
      <p:sp>
        <p:nvSpPr>
          <p:cNvPr id="24" name="TextBox 23"/>
          <p:cNvSpPr txBox="1"/>
          <p:nvPr/>
        </p:nvSpPr>
        <p:spPr>
          <a:xfrm rot="20347144">
            <a:off x="486168" y="4848859"/>
            <a:ext cx="1645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</a:t>
            </a:r>
            <a:r>
              <a:rPr lang="en-US" sz="1200" baseline="30000" dirty="0" smtClean="0"/>
              <a:t>5</a:t>
            </a:r>
            <a:r>
              <a:rPr lang="en-US" sz="1200" dirty="0" smtClean="0"/>
              <a:t> </a:t>
            </a:r>
            <a:r>
              <a:rPr lang="en-US" sz="1200" dirty="0" err="1" smtClean="0"/>
              <a:t>M</a:t>
            </a:r>
            <a:r>
              <a:rPr lang="en-US" sz="1200" baseline="-25000" dirty="0" err="1" smtClean="0"/>
              <a:t>sun</a:t>
            </a:r>
            <a:endParaRPr lang="en-US" sz="1200" baseline="-25000" dirty="0"/>
          </a:p>
        </p:txBody>
      </p:sp>
      <p:sp>
        <p:nvSpPr>
          <p:cNvPr id="25" name="TextBox 24"/>
          <p:cNvSpPr txBox="1"/>
          <p:nvPr/>
        </p:nvSpPr>
        <p:spPr>
          <a:xfrm rot="20347144">
            <a:off x="3522923" y="3623259"/>
            <a:ext cx="1645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HLX-1</a:t>
            </a:r>
            <a:endParaRPr lang="en-US" sz="1200" baseline="-250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133600" y="5424029"/>
          <a:ext cx="4312117" cy="267122"/>
        </p:xfrm>
        <a:graphic>
          <a:graphicData uri="http://schemas.openxmlformats.org/presentationml/2006/ole">
            <p:oleObj spid="_x0000_s67588" name="Equation" r:id="rId6" imgW="2870200" imgH="1778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629400" y="2743200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 </a:t>
            </a:r>
            <a:r>
              <a:rPr lang="en-US" sz="1400" dirty="0" err="1" smtClean="0"/>
              <a:t>GBHBs</a:t>
            </a:r>
            <a:r>
              <a:rPr lang="en-US" sz="1400" dirty="0" smtClean="0"/>
              <a:t> emit radio flares </a:t>
            </a:r>
            <a:br>
              <a:rPr lang="en-US" sz="1400" dirty="0" smtClean="0"/>
            </a:br>
            <a:r>
              <a:rPr lang="en-US" sz="1400" dirty="0" smtClean="0"/>
              <a:t>   during transition from </a:t>
            </a:r>
            <a:br>
              <a:rPr lang="en-US" sz="1400" dirty="0" smtClean="0"/>
            </a:br>
            <a:r>
              <a:rPr lang="en-US" sz="1400" dirty="0" smtClean="0"/>
              <a:t>   L/H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H/S (Fender+2009)</a:t>
            </a:r>
          </a:p>
          <a:p>
            <a:pPr>
              <a:buFont typeface="Arial"/>
              <a:buChar char="•"/>
            </a:pPr>
            <a:endParaRPr lang="en-US" sz="1400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sym typeface="Wingdings"/>
              </a:rPr>
              <a:t> Flare L</a:t>
            </a:r>
            <a:r>
              <a:rPr lang="en-US" sz="1400" baseline="-25000" dirty="0" smtClean="0">
                <a:sym typeface="Wingdings"/>
              </a:rPr>
              <a:t>R</a:t>
            </a:r>
            <a:r>
              <a:rPr lang="en-US" sz="1400" dirty="0" smtClean="0">
                <a:sym typeface="Wingdings"/>
              </a:rPr>
              <a:t> can be ~10 times </a:t>
            </a:r>
            <a:br>
              <a:rPr lang="en-US" sz="1400" dirty="0" smtClean="0">
                <a:sym typeface="Wingdings"/>
              </a:rPr>
            </a:br>
            <a:r>
              <a:rPr lang="en-US" sz="1400" dirty="0" smtClean="0">
                <a:sym typeface="Wingdings"/>
              </a:rPr>
              <a:t>  brighter than non-flare </a:t>
            </a:r>
            <a:br>
              <a:rPr lang="en-US" sz="1400" dirty="0" smtClean="0">
                <a:sym typeface="Wingdings"/>
              </a:rPr>
            </a:br>
            <a:r>
              <a:rPr lang="en-US" sz="1400" dirty="0" smtClean="0">
                <a:sym typeface="Wingdings"/>
              </a:rPr>
              <a:t>  emission</a:t>
            </a:r>
          </a:p>
          <a:p>
            <a:pPr>
              <a:buFont typeface="Arial"/>
              <a:buChar char="•"/>
            </a:pPr>
            <a:endParaRPr lang="en-US" sz="1400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sym typeface="Wingdings"/>
              </a:rPr>
              <a:t> Mass estimate of ~200,000 </a:t>
            </a:r>
            <a:br>
              <a:rPr lang="en-US" sz="1400" dirty="0" smtClean="0">
                <a:sym typeface="Wingdings"/>
              </a:rPr>
            </a:br>
            <a:r>
              <a:rPr lang="en-US" sz="1400" dirty="0" smtClean="0">
                <a:sym typeface="Wingdings"/>
              </a:rPr>
              <a:t>  </a:t>
            </a:r>
            <a:r>
              <a:rPr lang="en-US" sz="1400" dirty="0" err="1" smtClean="0">
                <a:sym typeface="Wingdings"/>
              </a:rPr>
              <a:t>M</a:t>
            </a:r>
            <a:r>
              <a:rPr lang="en-US" sz="1400" baseline="-25000" dirty="0" err="1" smtClean="0">
                <a:sym typeface="Wingdings"/>
              </a:rPr>
              <a:t>sun</a:t>
            </a:r>
            <a:r>
              <a:rPr lang="en-US" sz="1400" dirty="0" smtClean="0">
                <a:sym typeface="Wingdings"/>
              </a:rPr>
              <a:t> therefore an upper limit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990600" y="1629635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Black Hole Fundamental Plane Relationship (e.g. </a:t>
            </a:r>
            <a:r>
              <a:rPr lang="en-US" sz="1400" dirty="0" err="1" smtClean="0"/>
              <a:t>Körding</a:t>
            </a:r>
            <a:r>
              <a:rPr lang="en-US" sz="1400" dirty="0" smtClean="0"/>
              <a:t> et al. 2006)</a:t>
            </a:r>
            <a:endParaRPr lang="en-US" sz="1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169114" y="3560765"/>
            <a:ext cx="2098087" cy="487756"/>
            <a:chOff x="2169114" y="3560765"/>
            <a:chExt cx="2098087" cy="487756"/>
          </a:xfrm>
        </p:grpSpPr>
        <p:sp>
          <p:nvSpPr>
            <p:cNvPr id="30" name="Oval 29"/>
            <p:cNvSpPr/>
            <p:nvPr/>
          </p:nvSpPr>
          <p:spPr>
            <a:xfrm>
              <a:off x="2971800" y="3859789"/>
              <a:ext cx="188732" cy="1887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3186638" y="3960811"/>
              <a:ext cx="108056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20347144">
              <a:off x="2169114" y="3560765"/>
              <a:ext cx="1645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HLX-1?</a:t>
              </a:r>
              <a:endParaRPr lang="en-US" sz="12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27"/>
          <p:cNvSpPr txBox="1">
            <a:spLocks noChangeArrowheads="1"/>
          </p:cNvSpPr>
          <p:nvPr/>
        </p:nvSpPr>
        <p:spPr bwMode="auto">
          <a:xfrm>
            <a:off x="6659563" y="404813"/>
            <a:ext cx="176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800" b="1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1749425" y="1447800"/>
            <a:ext cx="66770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AU" sz="2800" u="sng" dirty="0" smtClean="0"/>
              <a:t>Overview</a:t>
            </a:r>
            <a:endParaRPr lang="en-AU" dirty="0" smtClean="0"/>
          </a:p>
          <a:p>
            <a:r>
              <a:rPr lang="en-AU" dirty="0" smtClean="0"/>
              <a:t> </a:t>
            </a:r>
          </a:p>
          <a:p>
            <a:pPr>
              <a:buFontTx/>
              <a:buChar char="•"/>
            </a:pPr>
            <a:r>
              <a:rPr lang="en-AU" dirty="0" smtClean="0"/>
              <a:t> Discovery of ESO 243-49 HLX-1</a:t>
            </a:r>
          </a:p>
          <a:p>
            <a:endParaRPr lang="en-AU" dirty="0" smtClean="0"/>
          </a:p>
          <a:p>
            <a:pPr>
              <a:buFontTx/>
              <a:buChar char="•"/>
            </a:pPr>
            <a:r>
              <a:rPr lang="en-AU" dirty="0" smtClean="0"/>
              <a:t> X-ray properties:</a:t>
            </a:r>
          </a:p>
          <a:p>
            <a:pPr lvl="2">
              <a:buFont typeface="Lucida Grande"/>
              <a:buChar char="-"/>
            </a:pPr>
            <a:r>
              <a:rPr lang="en-AU" dirty="0" smtClean="0"/>
              <a:t> Energy spectrum </a:t>
            </a:r>
          </a:p>
          <a:p>
            <a:pPr lvl="2">
              <a:buFont typeface="Lucida Grande"/>
              <a:buChar char="-"/>
            </a:pPr>
            <a:r>
              <a:rPr lang="en-AU" dirty="0" smtClean="0"/>
              <a:t> Long-term variability</a:t>
            </a:r>
          </a:p>
          <a:p>
            <a:endParaRPr lang="en-AU" dirty="0" smtClean="0"/>
          </a:p>
          <a:p>
            <a:pPr>
              <a:buFontTx/>
              <a:buChar char="•"/>
            </a:pPr>
            <a:r>
              <a:rPr lang="en-AU" dirty="0" smtClean="0"/>
              <a:t> Multi-wavelength studies:</a:t>
            </a:r>
          </a:p>
          <a:p>
            <a:pPr lvl="2">
              <a:buFont typeface="Lucida Grande"/>
              <a:buChar char="-"/>
            </a:pPr>
            <a:r>
              <a:rPr lang="en-AU" dirty="0" smtClean="0"/>
              <a:t> Optical spectroscopy (VLT)</a:t>
            </a:r>
          </a:p>
          <a:p>
            <a:pPr lvl="2">
              <a:buFont typeface="Lucida Grande"/>
              <a:buChar char="-"/>
            </a:pPr>
            <a:r>
              <a:rPr lang="en-AU" i="1" dirty="0" smtClean="0"/>
              <a:t> </a:t>
            </a:r>
            <a:r>
              <a:rPr lang="en-AU" dirty="0" smtClean="0"/>
              <a:t>Low-resolution UV imaging (</a:t>
            </a:r>
            <a:r>
              <a:rPr lang="en-AU" i="1" dirty="0" smtClean="0"/>
              <a:t>GALEX</a:t>
            </a:r>
            <a:r>
              <a:rPr lang="en-AU" dirty="0" smtClean="0"/>
              <a:t>, </a:t>
            </a:r>
            <a:r>
              <a:rPr lang="en-AU" i="1" dirty="0" smtClean="0"/>
              <a:t>Swift</a:t>
            </a:r>
            <a:r>
              <a:rPr lang="en-AU" dirty="0" smtClean="0"/>
              <a:t>) </a:t>
            </a:r>
          </a:p>
          <a:p>
            <a:pPr lvl="2">
              <a:buFont typeface="Lucida Grande"/>
              <a:buChar char="-"/>
            </a:pPr>
            <a:r>
              <a:rPr lang="en-AU" dirty="0" smtClean="0"/>
              <a:t> High-resolution NIR/optical/UV imaging (</a:t>
            </a:r>
            <a:r>
              <a:rPr lang="en-AU" i="1" dirty="0" smtClean="0"/>
              <a:t>HST</a:t>
            </a:r>
            <a:r>
              <a:rPr lang="en-AU" dirty="0" smtClean="0"/>
              <a:t>)</a:t>
            </a:r>
          </a:p>
          <a:p>
            <a:pPr lvl="2">
              <a:buFont typeface="Lucida Grande"/>
              <a:buChar char="-"/>
            </a:pPr>
            <a:r>
              <a:rPr lang="en-AU" dirty="0" smtClean="0"/>
              <a:t> Radio observations (ATCA)</a:t>
            </a:r>
          </a:p>
          <a:p>
            <a:pPr>
              <a:buFontTx/>
              <a:buChar char="•"/>
            </a:pPr>
            <a:endParaRPr lang="en-AU" dirty="0" smtClean="0"/>
          </a:p>
          <a:p>
            <a:pPr>
              <a:buFontTx/>
              <a:buChar char="•"/>
            </a:pPr>
            <a:r>
              <a:rPr lang="en-AU" dirty="0" smtClean="0"/>
              <a:t> Conclusions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685800" y="1676400"/>
            <a:ext cx="8228013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AU" dirty="0" smtClean="0"/>
              <a:t> Redshift of Hα line consistent with ESO 243-49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definitely in galaxy!</a:t>
            </a:r>
          </a:p>
          <a:p>
            <a:pPr>
              <a:buFont typeface="Arial" charset="0"/>
              <a:buChar char="•"/>
            </a:pPr>
            <a:endParaRPr lang="en-GB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sym typeface="Wingdings"/>
              </a:rPr>
              <a:t> Appears to follow hysteresis curve, but orders of </a:t>
            </a:r>
            <a:r>
              <a:rPr lang="en-GB" dirty="0" err="1" smtClean="0">
                <a:sym typeface="Wingdings"/>
              </a:rPr>
              <a:t>mag</a:t>
            </a:r>
            <a:r>
              <a:rPr lang="en-GB" dirty="0" smtClean="0">
                <a:sym typeface="Wingdings"/>
              </a:rPr>
              <a:t> brighter than </a:t>
            </a:r>
            <a:r>
              <a:rPr lang="en-GB" dirty="0" err="1" smtClean="0">
                <a:sym typeface="Wingdings"/>
              </a:rPr>
              <a:t>GBHBs</a:t>
            </a:r>
            <a:endParaRPr lang="en-GB" dirty="0" smtClean="0">
              <a:sym typeface="Wingdings"/>
            </a:endParaRPr>
          </a:p>
          <a:p>
            <a:endParaRPr lang="en-GB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sym typeface="Wingdings" charset="2"/>
              </a:rPr>
              <a:t> Continuum fitting of disc suggests mass ~10,000 – 60,000 </a:t>
            </a:r>
            <a:r>
              <a:rPr lang="en-GB" dirty="0" err="1" smtClean="0">
                <a:sym typeface="Wingdings" charset="2"/>
              </a:rPr>
              <a:t>M</a:t>
            </a:r>
            <a:r>
              <a:rPr lang="en-GB" baseline="-25000" dirty="0" err="1" smtClean="0">
                <a:sym typeface="Wingdings" charset="2"/>
              </a:rPr>
              <a:t>sun</a:t>
            </a:r>
            <a:endParaRPr lang="en-GB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GB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sym typeface="Wingdings" charset="2"/>
              </a:rPr>
              <a:t> Detection of radio counterpart implies upper limit of ~200,000 </a:t>
            </a:r>
            <a:r>
              <a:rPr lang="en-GB" dirty="0" err="1" smtClean="0">
                <a:sym typeface="Wingdings" charset="2"/>
              </a:rPr>
              <a:t>M</a:t>
            </a:r>
            <a:r>
              <a:rPr lang="en-GB" baseline="-25000" dirty="0" err="1" smtClean="0">
                <a:sym typeface="Wingdings" charset="2"/>
              </a:rPr>
              <a:t>sun</a:t>
            </a:r>
            <a:r>
              <a:rPr lang="en-GB" dirty="0" smtClean="0">
                <a:sym typeface="Wingdings" charset="2"/>
              </a:rPr>
              <a:t> for mass </a:t>
            </a:r>
            <a:br>
              <a:rPr lang="en-GB" dirty="0" smtClean="0">
                <a:sym typeface="Wingdings" charset="2"/>
              </a:rPr>
            </a:br>
            <a:r>
              <a:rPr lang="en-GB" dirty="0" smtClean="0">
                <a:sym typeface="Wingdings" charset="2"/>
              </a:rPr>
              <a:t>  (need additional data to confirm flaring behaviour)</a:t>
            </a:r>
          </a:p>
          <a:p>
            <a:pPr>
              <a:buFont typeface="Arial" charset="0"/>
              <a:buChar char="•"/>
            </a:pPr>
            <a:endParaRPr lang="en-GB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sym typeface="Wingdings" charset="2"/>
              </a:rPr>
              <a:t> BH fundamental plane relation suggests its too faint to be super-massive, too </a:t>
            </a:r>
            <a:br>
              <a:rPr lang="en-GB" dirty="0" smtClean="0">
                <a:sym typeface="Wingdings" charset="2"/>
              </a:rPr>
            </a:br>
            <a:r>
              <a:rPr lang="en-GB" dirty="0" smtClean="0">
                <a:sym typeface="Wingdings" charset="2"/>
              </a:rPr>
              <a:t>  bright to be stellar mass (if radio emission </a:t>
            </a:r>
            <a:r>
              <a:rPr lang="en-GB" smtClean="0">
                <a:sym typeface="Wingdings" charset="2"/>
              </a:rPr>
              <a:t>from jets)</a:t>
            </a:r>
            <a:br>
              <a:rPr lang="en-GB" smtClean="0">
                <a:sym typeface="Wingdings" charset="2"/>
              </a:rPr>
            </a:br>
            <a:endParaRPr lang="en-GB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sym typeface="Wingdings" charset="2"/>
              </a:rPr>
              <a:t> Preliminary analysis of </a:t>
            </a:r>
            <a:r>
              <a:rPr lang="en-GB" i="1" dirty="0" smtClean="0">
                <a:sym typeface="Wingdings" charset="2"/>
              </a:rPr>
              <a:t>HST </a:t>
            </a:r>
            <a:r>
              <a:rPr lang="en-GB" dirty="0" smtClean="0">
                <a:sym typeface="Wingdings" charset="2"/>
              </a:rPr>
              <a:t>data indicates emission consistent with very large </a:t>
            </a:r>
            <a:br>
              <a:rPr lang="en-GB" dirty="0" smtClean="0">
                <a:sym typeface="Wingdings" charset="2"/>
              </a:rPr>
            </a:br>
            <a:r>
              <a:rPr lang="en-GB" dirty="0" smtClean="0">
                <a:sym typeface="Wingdings" charset="2"/>
              </a:rPr>
              <a:t>  disc around massive BH</a:t>
            </a:r>
          </a:p>
          <a:p>
            <a:pPr>
              <a:buFont typeface="Arial" charset="0"/>
              <a:buChar char="•"/>
            </a:pPr>
            <a:endParaRPr lang="en-GB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sym typeface="Wingdings" charset="2"/>
              </a:rPr>
              <a:t> Data continues to suggest BH &gt; 500 </a:t>
            </a:r>
            <a:r>
              <a:rPr lang="en-GB" dirty="0" err="1" smtClean="0">
                <a:sym typeface="Wingdings" charset="2"/>
              </a:rPr>
              <a:t>M</a:t>
            </a:r>
            <a:r>
              <a:rPr lang="en-GB" baseline="-25000" dirty="0" err="1" smtClean="0">
                <a:sym typeface="Wingdings" charset="2"/>
              </a:rPr>
              <a:t>sun</a:t>
            </a:r>
            <a:r>
              <a:rPr lang="en-GB" dirty="0" smtClean="0">
                <a:sym typeface="Wingdings" charset="2"/>
              </a:rPr>
              <a:t> (probably more like ~10,000 </a:t>
            </a:r>
            <a:r>
              <a:rPr lang="en-GB" dirty="0" err="1" smtClean="0">
                <a:sym typeface="Wingdings" charset="2"/>
              </a:rPr>
              <a:t>M</a:t>
            </a:r>
            <a:r>
              <a:rPr lang="en-GB" baseline="-25000" dirty="0" err="1" smtClean="0">
                <a:sym typeface="Wingdings" charset="2"/>
              </a:rPr>
              <a:t>sun</a:t>
            </a:r>
            <a:r>
              <a:rPr lang="en-GB" dirty="0" smtClean="0">
                <a:sym typeface="Wingdings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533400" y="1676400"/>
            <a:ext cx="838041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endParaRPr lang="en-AU" dirty="0" smtClean="0"/>
          </a:p>
          <a:p>
            <a:pPr>
              <a:buFont typeface="Arial" charset="0"/>
              <a:buChar char="•"/>
            </a:pPr>
            <a:r>
              <a:rPr lang="en-AU" dirty="0" smtClean="0"/>
              <a:t> HLX-1 discovered serendipitously in 2XMM catalogue (Farrell+ 2009)</a:t>
            </a:r>
          </a:p>
          <a:p>
            <a:pPr>
              <a:buFont typeface="Arial" charset="0"/>
              <a:buChar char="•"/>
            </a:pPr>
            <a:endParaRPr lang="en-AU" dirty="0" smtClean="0"/>
          </a:p>
          <a:p>
            <a:pPr>
              <a:buFont typeface="Arial" charset="0"/>
              <a:buChar char="•"/>
            </a:pPr>
            <a:r>
              <a:rPr lang="en-AU" dirty="0" smtClean="0"/>
              <a:t> Coincident with edge-on S0a spiral galaxy ESO 243-49 at ~100 Mpc </a:t>
            </a:r>
          </a:p>
          <a:p>
            <a:pPr>
              <a:buFont typeface="Arial" charset="0"/>
              <a:buChar char="•"/>
            </a:pPr>
            <a:endParaRPr lang="en-AU" dirty="0"/>
          </a:p>
          <a:p>
            <a:pPr>
              <a:buFont typeface="Arial" charset="0"/>
              <a:buChar char="•"/>
            </a:pPr>
            <a:r>
              <a:rPr lang="en-AU" dirty="0" smtClean="0"/>
              <a:t> At galaxy distance, unabsorbed L</a:t>
            </a:r>
            <a:r>
              <a:rPr lang="en-AU" baseline="-25000" dirty="0" smtClean="0"/>
              <a:t>x</a:t>
            </a:r>
            <a:r>
              <a:rPr lang="en-AU" dirty="0" smtClean="0"/>
              <a:t> ~ 10</a:t>
            </a:r>
            <a:r>
              <a:rPr lang="en-AU" baseline="30000" dirty="0" smtClean="0"/>
              <a:t>42</a:t>
            </a:r>
            <a:r>
              <a:rPr lang="en-AU" dirty="0" smtClean="0"/>
              <a:t> erg/</a:t>
            </a:r>
            <a:r>
              <a:rPr lang="en-AU" dirty="0" err="1" smtClean="0"/>
              <a:t>s</a:t>
            </a:r>
            <a:r>
              <a:rPr lang="en-AU" dirty="0" smtClean="0"/>
              <a:t> in 0.2 – 10 keV band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Brightest ULXs prior to this discovery had </a:t>
            </a:r>
            <a:r>
              <a:rPr lang="en-AU" dirty="0" smtClean="0"/>
              <a:t>L</a:t>
            </a:r>
            <a:r>
              <a:rPr lang="en-AU" baseline="-25000" dirty="0" smtClean="0"/>
              <a:t>x</a:t>
            </a:r>
            <a:r>
              <a:rPr lang="en-AU" dirty="0" smtClean="0"/>
              <a:t> ~ 1 </a:t>
            </a:r>
            <a:r>
              <a:rPr lang="en-AU" dirty="0" err="1" smtClean="0"/>
              <a:t>x</a:t>
            </a:r>
            <a:r>
              <a:rPr lang="en-AU" dirty="0" smtClean="0"/>
              <a:t> 10</a:t>
            </a:r>
            <a:r>
              <a:rPr lang="en-AU" baseline="30000" dirty="0" smtClean="0"/>
              <a:t>41</a:t>
            </a:r>
            <a:r>
              <a:rPr lang="en-AU" dirty="0" smtClean="0"/>
              <a:t> erg/</a:t>
            </a:r>
            <a:r>
              <a:rPr lang="en-AU" dirty="0" err="1" smtClean="0"/>
              <a:t>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  (e.g. Cartwheel, M 82, NGC 2276 hyper-ULXs)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Observed luminosity ~400 times greater than Eddington limit for 20 </a:t>
            </a:r>
            <a:r>
              <a:rPr lang="en-AU" dirty="0" err="1" smtClean="0">
                <a:sym typeface="Wingdings" charset="2"/>
              </a:rPr>
              <a:t>M</a:t>
            </a:r>
            <a:r>
              <a:rPr lang="en-AU" baseline="-25000" dirty="0" err="1" smtClean="0">
                <a:sym typeface="Wingdings" charset="2"/>
              </a:rPr>
              <a:t>sun</a:t>
            </a:r>
            <a:r>
              <a:rPr lang="en-AU" dirty="0" smtClean="0">
                <a:sym typeface="Wingdings" charset="2"/>
              </a:rPr>
              <a:t> BH</a:t>
            </a:r>
          </a:p>
          <a:p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</p:txBody>
      </p: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Discovery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Discovery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ulx_workshop_img.jpg"/>
          <p:cNvPicPr>
            <a:picLocks noChangeAspect="1"/>
          </p:cNvPicPr>
          <p:nvPr/>
        </p:nvPicPr>
        <p:blipFill>
          <a:blip r:embed="rId3"/>
          <a:srcRect b="9464"/>
          <a:stretch>
            <a:fillRect/>
          </a:stretch>
        </p:blipFill>
        <p:spPr>
          <a:xfrm>
            <a:off x="0" y="1371600"/>
            <a:ext cx="9144000" cy="527588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77444" y="2002789"/>
            <a:ext cx="4323556" cy="1207532"/>
            <a:chOff x="3677444" y="2002789"/>
            <a:chExt cx="4323556" cy="1207532"/>
          </a:xfrm>
        </p:grpSpPr>
        <p:cxnSp>
          <p:nvCxnSpPr>
            <p:cNvPr id="8" name="Straight Arrow Connector 7"/>
            <p:cNvCxnSpPr>
              <a:stCxn id="9" idx="2"/>
            </p:cNvCxnSpPr>
            <p:nvPr/>
          </p:nvCxnSpPr>
          <p:spPr>
            <a:xfrm rot="5400000">
              <a:off x="4414133" y="1604654"/>
              <a:ext cx="868978" cy="23423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038600" y="2002789"/>
              <a:ext cx="3962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Chandra </a:t>
              </a:r>
              <a:r>
                <a:rPr lang="en-US" sz="1600" dirty="0" smtClean="0"/>
                <a:t>position of HLX-1, error ~ 0.3”</a:t>
              </a:r>
              <a:endParaRPr 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617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Magellan J-band image of ESO 243-49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533400" y="1676400"/>
            <a:ext cx="8380413" cy="56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AU" dirty="0" smtClean="0"/>
              <a:t> Observed with </a:t>
            </a:r>
            <a:r>
              <a:rPr lang="en-AU" i="1" dirty="0" smtClean="0"/>
              <a:t>XMM-Newton</a:t>
            </a:r>
            <a:r>
              <a:rPr lang="en-AU" dirty="0" smtClean="0"/>
              <a:t> on 3 occasions so far (2004, 2008, 2010)</a:t>
            </a:r>
          </a:p>
          <a:p>
            <a:pPr>
              <a:buFont typeface="Arial" charset="0"/>
              <a:buChar char="•"/>
            </a:pPr>
            <a:endParaRPr lang="en-AU" dirty="0"/>
          </a:p>
          <a:p>
            <a:pPr>
              <a:buFont typeface="Arial" charset="0"/>
              <a:buChar char="•"/>
            </a:pPr>
            <a:r>
              <a:rPr lang="en-AU" dirty="0" smtClean="0"/>
              <a:t> Spectral shape and luminosity highly variable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Best fit spectral models…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r>
              <a:rPr lang="en-AU" dirty="0" smtClean="0">
                <a:sym typeface="Wingdings" charset="2"/>
              </a:rPr>
              <a:t>XMM1: simple absorbed power law, </a:t>
            </a:r>
            <a:r>
              <a:rPr lang="en-AU" dirty="0" err="1" smtClean="0">
                <a:sym typeface="Wingdings" charset="2"/>
              </a:rPr>
              <a:t>Γ</a:t>
            </a:r>
            <a:r>
              <a:rPr lang="en-AU" dirty="0" smtClean="0">
                <a:sym typeface="Wingdings" charset="2"/>
              </a:rPr>
              <a:t> = 3.4 +/- 0.3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r>
              <a:rPr lang="en-AU" dirty="0" smtClean="0">
                <a:sym typeface="Wingdings" charset="2"/>
              </a:rPr>
              <a:t>XMM2: power law + DBB, </a:t>
            </a:r>
            <a:r>
              <a:rPr lang="en-AU" dirty="0" err="1" smtClean="0">
                <a:sym typeface="Wingdings" charset="2"/>
              </a:rPr>
              <a:t>Γ</a:t>
            </a:r>
            <a:r>
              <a:rPr lang="en-AU" dirty="0" smtClean="0">
                <a:sym typeface="Wingdings" charset="2"/>
              </a:rPr>
              <a:t> = 2.2 +/- 0.3, </a:t>
            </a:r>
            <a:r>
              <a:rPr lang="en-AU" dirty="0" err="1" smtClean="0">
                <a:sym typeface="Wingdings" charset="2"/>
              </a:rPr>
              <a:t>kT</a:t>
            </a:r>
            <a:r>
              <a:rPr lang="en-AU" dirty="0" smtClean="0">
                <a:sym typeface="Wingdings" charset="2"/>
              </a:rPr>
              <a:t> = 0.18 keV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r>
              <a:rPr lang="en-AU" dirty="0" smtClean="0">
                <a:sym typeface="Wingdings" charset="2"/>
              </a:rPr>
              <a:t>XMM3: simple absorbed power law,</a:t>
            </a:r>
          </a:p>
          <a:p>
            <a:endParaRPr lang="en-AU" dirty="0" smtClean="0">
              <a:sym typeface="Wingdings" charset="2"/>
            </a:endParaRPr>
          </a:p>
          <a:p>
            <a:pPr>
              <a:buFont typeface="Arial"/>
              <a:buChar char="•"/>
            </a:pPr>
            <a:r>
              <a:rPr lang="en-AU" dirty="0" smtClean="0">
                <a:sym typeface="Wingdings" charset="2"/>
              </a:rPr>
              <a:t> Very recent </a:t>
            </a:r>
            <a:r>
              <a:rPr lang="en-AU" i="1" dirty="0" smtClean="0">
                <a:sym typeface="Wingdings" charset="2"/>
              </a:rPr>
              <a:t>Chandra</a:t>
            </a:r>
            <a:r>
              <a:rPr lang="en-AU" dirty="0" smtClean="0">
                <a:sym typeface="Wingdings" charset="2"/>
              </a:rPr>
              <a:t> ACIS-S observation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AU" dirty="0" smtClean="0">
                <a:sym typeface="Wingdings" charset="2"/>
              </a:rPr>
              <a:t>purely thermal spectrum </a:t>
            </a:r>
            <a:br>
              <a:rPr lang="en-AU" dirty="0" smtClean="0">
                <a:sym typeface="Wingdings" charset="2"/>
              </a:rPr>
            </a:br>
            <a:r>
              <a:rPr lang="en-AU" dirty="0" smtClean="0">
                <a:sym typeface="Wingdings" charset="2"/>
              </a:rPr>
              <a:t>  (</a:t>
            </a:r>
            <a:r>
              <a:rPr lang="en-AU" dirty="0" err="1" smtClean="0">
                <a:sym typeface="Wingdings" charset="2"/>
              </a:rPr>
              <a:t>kT</a:t>
            </a:r>
            <a:r>
              <a:rPr lang="en-AU" dirty="0" smtClean="0">
                <a:sym typeface="Wingdings" charset="2"/>
              </a:rPr>
              <a:t> ~ 0.25 keV, L</a:t>
            </a:r>
            <a:r>
              <a:rPr lang="en-AU" baseline="-25000" dirty="0" smtClean="0">
                <a:sym typeface="Wingdings" charset="2"/>
              </a:rPr>
              <a:t>x</a:t>
            </a:r>
            <a:r>
              <a:rPr lang="en-AU" dirty="0" smtClean="0">
                <a:sym typeface="Wingdings" charset="2"/>
              </a:rPr>
              <a:t> ~8 </a:t>
            </a:r>
            <a:r>
              <a:rPr lang="en-AU" dirty="0" err="1" smtClean="0">
                <a:sym typeface="Wingdings" charset="2"/>
              </a:rPr>
              <a:t>x</a:t>
            </a:r>
            <a:r>
              <a:rPr lang="en-AU" dirty="0" smtClean="0">
                <a:sym typeface="Wingdings" charset="2"/>
              </a:rPr>
              <a:t> 10</a:t>
            </a:r>
            <a:r>
              <a:rPr lang="en-AU" baseline="30000" dirty="0" smtClean="0">
                <a:sym typeface="Wingdings" charset="2"/>
              </a:rPr>
              <a:t>41</a:t>
            </a:r>
            <a:r>
              <a:rPr lang="en-AU" dirty="0" smtClean="0">
                <a:sym typeface="Wingdings" charset="2"/>
              </a:rPr>
              <a:t> erg s</a:t>
            </a:r>
            <a:r>
              <a:rPr lang="en-AU" baseline="30000" dirty="0" smtClean="0">
                <a:sym typeface="Wingdings" charset="2"/>
              </a:rPr>
              <a:t>-1</a:t>
            </a:r>
            <a:r>
              <a:rPr lang="en-AU" dirty="0" smtClean="0">
                <a:sym typeface="Wingdings" charset="2"/>
              </a:rPr>
              <a:t>) 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endParaRPr lang="en-AU" dirty="0" smtClean="0">
              <a:sym typeface="Wingdings" charset="2"/>
            </a:endParaRPr>
          </a:p>
          <a:p>
            <a:r>
              <a:rPr lang="en-AU" dirty="0" smtClean="0">
                <a:sym typeface="Wingdings" charset="2"/>
              </a:rPr>
              <a:t> 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</p:txBody>
      </p: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X-ray Properties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388100" y="3352800"/>
          <a:ext cx="2679700" cy="355600"/>
        </p:xfrm>
        <a:graphic>
          <a:graphicData uri="http://schemas.openxmlformats.org/presentationml/2006/ole">
            <p:oleObj spid="_x0000_s49154" name="Equation" r:id="rId4" imgW="1536700" imgH="203200" progId="Equation.3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6410325" y="3886200"/>
          <a:ext cx="2657475" cy="355600"/>
        </p:xfrm>
        <a:graphic>
          <a:graphicData uri="http://schemas.openxmlformats.org/presentationml/2006/ole">
            <p:oleObj spid="_x0000_s49155" name="Equation" r:id="rId5" imgW="1524000" imgH="203200" progId="Equation.3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410325" y="4421188"/>
          <a:ext cx="2657475" cy="355600"/>
        </p:xfrm>
        <a:graphic>
          <a:graphicData uri="http://schemas.openxmlformats.org/presentationml/2006/ole">
            <p:oleObj spid="_x0000_s49156" name="Equation" r:id="rId6" imgW="1524000" imgH="203200" progId="Equation.3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4267200" y="4421188"/>
          <a:ext cx="1106487" cy="355600"/>
        </p:xfrm>
        <a:graphic>
          <a:graphicData uri="http://schemas.openxmlformats.org/presentationml/2006/ole">
            <p:oleObj spid="_x0000_s49157" name="Equation" r:id="rId7" imgW="6350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543003" y="1398883"/>
            <a:ext cx="3305597" cy="2743962"/>
            <a:chOff x="4267201" y="1953488"/>
            <a:chExt cx="4648199" cy="3858449"/>
          </a:xfrm>
        </p:grpSpPr>
        <p:pic>
          <p:nvPicPr>
            <p:cNvPr id="7" name="Picture 6" descr="xmm2.jpg"/>
            <p:cNvPicPr>
              <a:picLocks noChangeAspect="1"/>
            </p:cNvPicPr>
            <p:nvPr/>
          </p:nvPicPr>
          <p:blipFill>
            <a:blip r:embed="rId3"/>
            <a:srcRect t="3634" r="10294"/>
            <a:stretch>
              <a:fillRect/>
            </a:stretch>
          </p:blipFill>
          <p:spPr>
            <a:xfrm>
              <a:off x="4267201" y="1953488"/>
              <a:ext cx="4648199" cy="385844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684852" y="2431870"/>
              <a:ext cx="1102469" cy="302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2008-11-28</a:t>
              </a:r>
              <a:endParaRPr lang="en-US" sz="800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1143000" y="1398883"/>
            <a:ext cx="3305598" cy="2743961"/>
            <a:chOff x="0" y="1953488"/>
            <a:chExt cx="4648200" cy="3858448"/>
          </a:xfrm>
        </p:grpSpPr>
        <p:pic>
          <p:nvPicPr>
            <p:cNvPr id="10" name="Picture 9" descr="xmm1.jpg"/>
            <p:cNvPicPr>
              <a:picLocks noChangeAspect="1"/>
            </p:cNvPicPr>
            <p:nvPr/>
          </p:nvPicPr>
          <p:blipFill>
            <a:blip r:embed="rId4"/>
            <a:srcRect t="3634" r="10294"/>
            <a:stretch>
              <a:fillRect/>
            </a:stretch>
          </p:blipFill>
          <p:spPr>
            <a:xfrm>
              <a:off x="0" y="1953488"/>
              <a:ext cx="4648200" cy="38584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7651" y="2431868"/>
              <a:ext cx="1102469" cy="302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2004-11-23</a:t>
              </a:r>
              <a:endParaRPr lang="en-US" sz="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05737" y="4117280"/>
            <a:ext cx="3684926" cy="2740720"/>
            <a:chOff x="1295402" y="1643909"/>
            <a:chExt cx="7010398" cy="5214091"/>
          </a:xfrm>
        </p:grpSpPr>
        <p:pic>
          <p:nvPicPr>
            <p:cNvPr id="14" name="Picture 13" descr="xmm3.jpg"/>
            <p:cNvPicPr>
              <a:picLocks noChangeAspect="1"/>
            </p:cNvPicPr>
            <p:nvPr/>
          </p:nvPicPr>
          <p:blipFill>
            <a:blip r:embed="rId5">
              <a:alphaModFix/>
            </a:blip>
            <a:srcRect t="3748"/>
            <a:stretch>
              <a:fillRect/>
            </a:stretch>
          </p:blipFill>
          <p:spPr>
            <a:xfrm>
              <a:off x="1295402" y="1643909"/>
              <a:ext cx="7010398" cy="521409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791201" y="2283023"/>
              <a:ext cx="1524000" cy="40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2010-05-14</a:t>
              </a:r>
              <a:endParaRPr lang="en-US" sz="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06550" y="1930400"/>
            <a:ext cx="6168603" cy="3733800"/>
            <a:chOff x="1606550" y="1930400"/>
            <a:chExt cx="6168603" cy="3733800"/>
          </a:xfrm>
        </p:grpSpPr>
        <p:sp>
          <p:nvSpPr>
            <p:cNvPr id="21" name="Freeform 20"/>
            <p:cNvSpPr/>
            <p:nvPr/>
          </p:nvSpPr>
          <p:spPr>
            <a:xfrm>
              <a:off x="1606550" y="1930400"/>
              <a:ext cx="2768600" cy="1117600"/>
            </a:xfrm>
            <a:custGeom>
              <a:avLst/>
              <a:gdLst>
                <a:gd name="connsiteX0" fmla="*/ 0 w 2768600"/>
                <a:gd name="connsiteY0" fmla="*/ 0 h 1117600"/>
                <a:gd name="connsiteX1" fmla="*/ 400050 w 2768600"/>
                <a:gd name="connsiteY1" fmla="*/ 57150 h 1117600"/>
                <a:gd name="connsiteX2" fmla="*/ 1028700 w 2768600"/>
                <a:gd name="connsiteY2" fmla="*/ 298450 h 1117600"/>
                <a:gd name="connsiteX3" fmla="*/ 2190750 w 2768600"/>
                <a:gd name="connsiteY3" fmla="*/ 844550 h 1117600"/>
                <a:gd name="connsiteX4" fmla="*/ 2768600 w 2768600"/>
                <a:gd name="connsiteY4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600" h="1117600">
                  <a:moveTo>
                    <a:pt x="0" y="0"/>
                  </a:moveTo>
                  <a:cubicBezTo>
                    <a:pt x="114300" y="3704"/>
                    <a:pt x="228600" y="7408"/>
                    <a:pt x="400050" y="57150"/>
                  </a:cubicBezTo>
                  <a:cubicBezTo>
                    <a:pt x="571500" y="106892"/>
                    <a:pt x="730250" y="167217"/>
                    <a:pt x="1028700" y="298450"/>
                  </a:cubicBezTo>
                  <a:cubicBezTo>
                    <a:pt x="1327150" y="429683"/>
                    <a:pt x="2190750" y="844550"/>
                    <a:pt x="2190750" y="844550"/>
                  </a:cubicBezTo>
                  <a:lnTo>
                    <a:pt x="2768600" y="1117600"/>
                  </a:ln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006553" y="2138680"/>
              <a:ext cx="2768600" cy="1117600"/>
            </a:xfrm>
            <a:custGeom>
              <a:avLst/>
              <a:gdLst>
                <a:gd name="connsiteX0" fmla="*/ 0 w 2768600"/>
                <a:gd name="connsiteY0" fmla="*/ 0 h 1117600"/>
                <a:gd name="connsiteX1" fmla="*/ 400050 w 2768600"/>
                <a:gd name="connsiteY1" fmla="*/ 57150 h 1117600"/>
                <a:gd name="connsiteX2" fmla="*/ 1028700 w 2768600"/>
                <a:gd name="connsiteY2" fmla="*/ 298450 h 1117600"/>
                <a:gd name="connsiteX3" fmla="*/ 2190750 w 2768600"/>
                <a:gd name="connsiteY3" fmla="*/ 844550 h 1117600"/>
                <a:gd name="connsiteX4" fmla="*/ 2768600 w 2768600"/>
                <a:gd name="connsiteY4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600" h="1117600">
                  <a:moveTo>
                    <a:pt x="0" y="0"/>
                  </a:moveTo>
                  <a:cubicBezTo>
                    <a:pt x="114300" y="3704"/>
                    <a:pt x="228600" y="7408"/>
                    <a:pt x="400050" y="57150"/>
                  </a:cubicBezTo>
                  <a:cubicBezTo>
                    <a:pt x="571500" y="106892"/>
                    <a:pt x="730250" y="167217"/>
                    <a:pt x="1028700" y="298450"/>
                  </a:cubicBezTo>
                  <a:cubicBezTo>
                    <a:pt x="1327150" y="429683"/>
                    <a:pt x="2190750" y="844550"/>
                    <a:pt x="2190750" y="844550"/>
                  </a:cubicBezTo>
                  <a:lnTo>
                    <a:pt x="2768600" y="1117600"/>
                  </a:ln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263900" y="4546600"/>
              <a:ext cx="2768600" cy="1117600"/>
            </a:xfrm>
            <a:custGeom>
              <a:avLst/>
              <a:gdLst>
                <a:gd name="connsiteX0" fmla="*/ 0 w 2768600"/>
                <a:gd name="connsiteY0" fmla="*/ 0 h 1117600"/>
                <a:gd name="connsiteX1" fmla="*/ 400050 w 2768600"/>
                <a:gd name="connsiteY1" fmla="*/ 57150 h 1117600"/>
                <a:gd name="connsiteX2" fmla="*/ 1028700 w 2768600"/>
                <a:gd name="connsiteY2" fmla="*/ 298450 h 1117600"/>
                <a:gd name="connsiteX3" fmla="*/ 2190750 w 2768600"/>
                <a:gd name="connsiteY3" fmla="*/ 844550 h 1117600"/>
                <a:gd name="connsiteX4" fmla="*/ 2768600 w 2768600"/>
                <a:gd name="connsiteY4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600" h="1117600">
                  <a:moveTo>
                    <a:pt x="0" y="0"/>
                  </a:moveTo>
                  <a:cubicBezTo>
                    <a:pt x="114300" y="3704"/>
                    <a:pt x="228600" y="7408"/>
                    <a:pt x="400050" y="57150"/>
                  </a:cubicBezTo>
                  <a:cubicBezTo>
                    <a:pt x="571500" y="106892"/>
                    <a:pt x="730250" y="167217"/>
                    <a:pt x="1028700" y="298450"/>
                  </a:cubicBezTo>
                  <a:cubicBezTo>
                    <a:pt x="1327150" y="429683"/>
                    <a:pt x="2190750" y="844550"/>
                    <a:pt x="2190750" y="844550"/>
                  </a:cubicBezTo>
                  <a:lnTo>
                    <a:pt x="2768600" y="1117600"/>
                  </a:ln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X-ray Properties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X-ray Properties</a:t>
            </a:r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19" descr="chandra3.jpg"/>
          <p:cNvPicPr>
            <a:picLocks noChangeAspect="1"/>
          </p:cNvPicPr>
          <p:nvPr/>
        </p:nvPicPr>
        <p:blipFill>
          <a:blip r:embed="rId3"/>
          <a:srcRect l="5354" t="10000" r="9646" b="8889"/>
          <a:stretch>
            <a:fillRect/>
          </a:stretch>
        </p:blipFill>
        <p:spPr>
          <a:xfrm>
            <a:off x="1143000" y="1520152"/>
            <a:ext cx="6934200" cy="51130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24600" y="16865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Chandra</a:t>
            </a:r>
            <a:r>
              <a:rPr lang="en-US" sz="1400" dirty="0" smtClean="0"/>
              <a:t> ACIS-S</a:t>
            </a:r>
          </a:p>
          <a:p>
            <a:r>
              <a:rPr lang="en-US" sz="1400" dirty="0" smtClean="0"/>
              <a:t>06-Sept-2010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8550" y="5715000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Fits to XMM2 spectrum using Kerr black hole disc black body models gives masses between ~10,000 – 60,000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sun</a:t>
            </a:r>
            <a:endParaRPr lang="en-US" sz="1600" baseline="-25000" dirty="0"/>
          </a:p>
        </p:txBody>
      </p:sp>
      <p:pic>
        <p:nvPicPr>
          <p:cNvPr id="8" name="Picture 7" descr="Mvsi.jpg"/>
          <p:cNvPicPr>
            <a:picLocks noChangeAspect="1"/>
          </p:cNvPicPr>
          <p:nvPr/>
        </p:nvPicPr>
        <p:blipFill>
          <a:blip r:embed="rId3"/>
          <a:srcRect l="4167" t="7621" r="7847"/>
          <a:stretch>
            <a:fillRect/>
          </a:stretch>
        </p:blipFill>
        <p:spPr>
          <a:xfrm>
            <a:off x="1098550" y="1447800"/>
            <a:ext cx="7131050" cy="4093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97827" y="3124200"/>
            <a:ext cx="588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= 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097827" y="1905000"/>
            <a:ext cx="838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= 0.99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098550" y="3098800"/>
            <a:ext cx="234950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052900" y="2973000"/>
            <a:ext cx="33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X-ray Properties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29404"/>
          </a:xfrm>
          <a:prstGeom prst="rect">
            <a:avLst/>
          </a:prstGeom>
        </p:spPr>
      </p:pic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58674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Blue points from </a:t>
            </a:r>
            <a:r>
              <a:rPr lang="en-US" sz="1400" dirty="0" err="1" smtClean="0"/>
              <a:t>Kajava</a:t>
            </a:r>
            <a:r>
              <a:rPr lang="en-US" sz="1400" dirty="0" smtClean="0"/>
              <a:t> &amp; </a:t>
            </a:r>
            <a:r>
              <a:rPr lang="en-US" sz="1400" dirty="0" err="1" smtClean="0"/>
              <a:t>Poutanen</a:t>
            </a:r>
            <a:r>
              <a:rPr lang="en-US" sz="1400" dirty="0" smtClean="0"/>
              <a:t> (2009)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83555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XMM2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1835553"/>
            <a:ext cx="18288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091663" y="1669142"/>
            <a:ext cx="4760237" cy="3817258"/>
            <a:chOff x="4091663" y="1669142"/>
            <a:chExt cx="4760237" cy="3817258"/>
          </a:xfrm>
        </p:grpSpPr>
        <p:pic>
          <p:nvPicPr>
            <p:cNvPr id="10" name="Picture 9" descr="hlx1_tin_vs_l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1663" y="1669142"/>
              <a:ext cx="4760237" cy="38172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5067300" y="2311400"/>
              <a:ext cx="2476500" cy="24511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48200" y="1835553"/>
              <a:ext cx="1219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HLX-1</a:t>
              </a: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T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in</a:t>
              </a:r>
              <a:r>
                <a:rPr lang="en-US" sz="1400" dirty="0" smtClean="0">
                  <a:solidFill>
                    <a:srgbClr val="FF0000"/>
                  </a:solidFill>
                </a:rPr>
                <a:t> ~ L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d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3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X-ray Properties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6281</TotalTime>
  <Words>1276</Words>
  <Application>Microsoft Macintosh PowerPoint</Application>
  <PresentationFormat>On-screen Show (4:3)</PresentationFormat>
  <Paragraphs>226</Paragraphs>
  <Slides>20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Technic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University of Leicester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 ULX</dc:title>
  <dc:creator>Sean Farrell</dc:creator>
  <cp:lastModifiedBy>Sean Farrell</cp:lastModifiedBy>
  <cp:revision>285</cp:revision>
  <dcterms:created xsi:type="dcterms:W3CDTF">2010-10-14T11:34:22Z</dcterms:created>
  <dcterms:modified xsi:type="dcterms:W3CDTF">2010-10-14T11:56:20Z</dcterms:modified>
</cp:coreProperties>
</file>