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avi"/>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11.jpg" ContentType="image/png"/>
  <Override PartName="/ppt/media/image12.jp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260" r:id="rId2"/>
    <p:sldId id="584" r:id="rId3"/>
    <p:sldId id="421" r:id="rId4"/>
    <p:sldId id="422" r:id="rId5"/>
    <p:sldId id="370" r:id="rId6"/>
    <p:sldId id="544" r:id="rId7"/>
    <p:sldId id="580" r:id="rId8"/>
    <p:sldId id="553" r:id="rId9"/>
    <p:sldId id="403" r:id="rId10"/>
    <p:sldId id="563" r:id="rId11"/>
    <p:sldId id="562" r:id="rId12"/>
    <p:sldId id="556" r:id="rId13"/>
    <p:sldId id="557" r:id="rId14"/>
    <p:sldId id="558" r:id="rId15"/>
    <p:sldId id="559" r:id="rId16"/>
    <p:sldId id="540" r:id="rId17"/>
    <p:sldId id="541" r:id="rId18"/>
    <p:sldId id="543" r:id="rId19"/>
    <p:sldId id="491" r:id="rId20"/>
    <p:sldId id="459" r:id="rId21"/>
    <p:sldId id="570" r:id="rId22"/>
    <p:sldId id="564" r:id="rId23"/>
    <p:sldId id="585" r:id="rId24"/>
    <p:sldId id="583" r:id="rId25"/>
    <p:sldId id="552" r:id="rId26"/>
    <p:sldId id="561" r:id="rId27"/>
    <p:sldId id="568" r:id="rId28"/>
    <p:sldId id="569" r:id="rId29"/>
    <p:sldId id="571" r:id="rId30"/>
    <p:sldId id="492" r:id="rId31"/>
    <p:sldId id="532" r:id="rId32"/>
    <p:sldId id="581" r:id="rId33"/>
    <p:sldId id="582" r:id="rId34"/>
    <p:sldId id="521" r:id="rId35"/>
    <p:sldId id="498" r:id="rId36"/>
    <p:sldId id="499" r:id="rId37"/>
    <p:sldId id="574" r:id="rId38"/>
    <p:sldId id="575" r:id="rId39"/>
    <p:sldId id="576" r:id="rId40"/>
    <p:sldId id="577" r:id="rId41"/>
    <p:sldId id="578" r:id="rId42"/>
    <p:sldId id="579" r:id="rId43"/>
    <p:sldId id="515" r:id="rId44"/>
    <p:sldId id="518" r:id="rId45"/>
    <p:sldId id="517" r:id="rId46"/>
    <p:sldId id="516" r:id="rId47"/>
    <p:sldId id="549" r:id="rId48"/>
    <p:sldId id="587" r:id="rId49"/>
  </p:sldIdLst>
  <p:sldSz cx="9144000" cy="6858000" type="screen4x3"/>
  <p:notesSz cx="6743700" cy="9880600"/>
  <p:defaultTextStyle>
    <a:defPPr>
      <a:defRPr lang="en-GB"/>
    </a:defPPr>
    <a:lvl1pPr algn="ctr" rtl="0" fontAlgn="base">
      <a:spcBef>
        <a:spcPct val="0"/>
      </a:spcBef>
      <a:spcAft>
        <a:spcPct val="0"/>
      </a:spcAft>
      <a:defRPr sz="2400" kern="1200">
        <a:solidFill>
          <a:schemeClr val="tx1"/>
        </a:solidFill>
        <a:latin typeface="Times New Roman" pitchFamily="18" charset="0"/>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99CC"/>
    <a:srgbClr val="CC6600"/>
    <a:srgbClr val="993366"/>
    <a:srgbClr val="FFCC00"/>
    <a:srgbClr val="00FFFF"/>
    <a:srgbClr val="CCCCFF"/>
    <a:srgbClr val="CC00CC"/>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43" autoAdjust="0"/>
    <p:restoredTop sz="94660"/>
  </p:normalViewPr>
  <p:slideViewPr>
    <p:cSldViewPr snapToGrid="0">
      <p:cViewPr>
        <p:scale>
          <a:sx n="50" d="100"/>
          <a:sy n="50" d="100"/>
        </p:scale>
        <p:origin x="-474" y="-96"/>
      </p:cViewPr>
      <p:guideLst>
        <p:guide orient="horz" pos="4319"/>
        <p:guide pos="2432"/>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Lst>
  </p:outlineViewPr>
  <p:notesTextViewPr>
    <p:cViewPr>
      <p:scale>
        <a:sx n="100" d="100"/>
        <a:sy n="100" d="100"/>
      </p:scale>
      <p:origin x="0" y="0"/>
    </p:cViewPr>
  </p:notesTextViewPr>
  <p:sorterViewPr>
    <p:cViewPr>
      <p:scale>
        <a:sx n="66" d="100"/>
        <a:sy n="66" d="100"/>
      </p:scale>
      <p:origin x="0" y="301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8" Type="http://schemas.openxmlformats.org/officeDocument/2006/relationships/slide" Target="slides/slide11.xml"/><Relationship Id="rId13" Type="http://schemas.openxmlformats.org/officeDocument/2006/relationships/slide" Target="slides/slide23.xml"/><Relationship Id="rId18" Type="http://schemas.openxmlformats.org/officeDocument/2006/relationships/slide" Target="slides/slide35.xml"/><Relationship Id="rId3" Type="http://schemas.openxmlformats.org/officeDocument/2006/relationships/slide" Target="slides/slide5.xml"/><Relationship Id="rId7" Type="http://schemas.openxmlformats.org/officeDocument/2006/relationships/slide" Target="slides/slide10.xml"/><Relationship Id="rId12" Type="http://schemas.openxmlformats.org/officeDocument/2006/relationships/slide" Target="slides/slide22.xml"/><Relationship Id="rId17" Type="http://schemas.openxmlformats.org/officeDocument/2006/relationships/slide" Target="slides/slide29.xml"/><Relationship Id="rId2" Type="http://schemas.openxmlformats.org/officeDocument/2006/relationships/slide" Target="slides/slide3.xml"/><Relationship Id="rId16" Type="http://schemas.openxmlformats.org/officeDocument/2006/relationships/slide" Target="slides/slide28.xml"/><Relationship Id="rId1" Type="http://schemas.openxmlformats.org/officeDocument/2006/relationships/slide" Target="slides/slide1.xml"/><Relationship Id="rId6" Type="http://schemas.openxmlformats.org/officeDocument/2006/relationships/slide" Target="slides/slide9.xml"/><Relationship Id="rId11" Type="http://schemas.openxmlformats.org/officeDocument/2006/relationships/slide" Target="slides/slide21.xml"/><Relationship Id="rId5" Type="http://schemas.openxmlformats.org/officeDocument/2006/relationships/slide" Target="slides/slide8.xml"/><Relationship Id="rId15" Type="http://schemas.openxmlformats.org/officeDocument/2006/relationships/slide" Target="slides/slide27.xml"/><Relationship Id="rId10" Type="http://schemas.openxmlformats.org/officeDocument/2006/relationships/slide" Target="slides/slide20.xml"/><Relationship Id="rId19" Type="http://schemas.openxmlformats.org/officeDocument/2006/relationships/slide" Target="slides/slide36.xml"/><Relationship Id="rId4" Type="http://schemas.openxmlformats.org/officeDocument/2006/relationships/slide" Target="slides/slide6.xml"/><Relationship Id="rId9" Type="http://schemas.openxmlformats.org/officeDocument/2006/relationships/slide" Target="slides/slide19.xml"/><Relationship Id="rId14" Type="http://schemas.openxmlformats.org/officeDocument/2006/relationships/slide" Target="slides/slide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22588"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en-GB"/>
          </a:p>
        </p:txBody>
      </p:sp>
      <p:sp>
        <p:nvSpPr>
          <p:cNvPr id="16387" name="Rectangle 3"/>
          <p:cNvSpPr>
            <a:spLocks noGrp="1" noChangeArrowheads="1"/>
          </p:cNvSpPr>
          <p:nvPr>
            <p:ph type="dt" sz="quarter" idx="1"/>
          </p:nvPr>
        </p:nvSpPr>
        <p:spPr bwMode="auto">
          <a:xfrm>
            <a:off x="3821113" y="0"/>
            <a:ext cx="2922587"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GB"/>
          </a:p>
        </p:txBody>
      </p:sp>
      <p:sp>
        <p:nvSpPr>
          <p:cNvPr id="16388" name="Rectangle 4"/>
          <p:cNvSpPr>
            <a:spLocks noGrp="1" noChangeArrowheads="1"/>
          </p:cNvSpPr>
          <p:nvPr>
            <p:ph type="ftr" sz="quarter" idx="2"/>
          </p:nvPr>
        </p:nvSpPr>
        <p:spPr bwMode="auto">
          <a:xfrm>
            <a:off x="0" y="9386888"/>
            <a:ext cx="2922588"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en-GB"/>
          </a:p>
        </p:txBody>
      </p:sp>
      <p:sp>
        <p:nvSpPr>
          <p:cNvPr id="16389" name="Rectangle 5"/>
          <p:cNvSpPr>
            <a:spLocks noGrp="1" noChangeArrowheads="1"/>
          </p:cNvSpPr>
          <p:nvPr>
            <p:ph type="sldNum" sz="quarter" idx="3"/>
          </p:nvPr>
        </p:nvSpPr>
        <p:spPr bwMode="auto">
          <a:xfrm>
            <a:off x="3821113" y="9386888"/>
            <a:ext cx="2922587"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EC1AC6FB-A0E0-4D26-832C-103DCDCA5E0B}" type="slidenum">
              <a:rPr lang="en-GB"/>
              <a:pPr>
                <a:defRPr/>
              </a:pPr>
              <a:t>‹#›</a:t>
            </a:fld>
            <a:endParaRPr lang="en-GB"/>
          </a:p>
        </p:txBody>
      </p:sp>
    </p:spTree>
    <p:extLst>
      <p:ext uri="{BB962C8B-B14F-4D97-AF65-F5344CB8AC3E}">
        <p14:creationId xmlns:p14="http://schemas.microsoft.com/office/powerpoint/2010/main" val="12181977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0" y="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smtClean="0">
                <a:latin typeface="Verdana" pitchFamily="34" charset="0"/>
              </a:defRPr>
            </a:lvl1pPr>
          </a:lstStyle>
          <a:p>
            <a:pPr>
              <a:defRPr/>
            </a:pPr>
            <a:endParaRPr lang="en-GB"/>
          </a:p>
        </p:txBody>
      </p:sp>
      <p:sp>
        <p:nvSpPr>
          <p:cNvPr id="65539" name="Rectangle 3"/>
          <p:cNvSpPr>
            <a:spLocks noGrp="1" noChangeArrowheads="1"/>
          </p:cNvSpPr>
          <p:nvPr>
            <p:ph type="dt" idx="1"/>
          </p:nvPr>
        </p:nvSpPr>
        <p:spPr bwMode="auto">
          <a:xfrm>
            <a:off x="3810000" y="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atin typeface="Verdana" pitchFamily="34" charset="0"/>
              </a:defRPr>
            </a:lvl1pPr>
          </a:lstStyle>
          <a:p>
            <a:pPr>
              <a:defRPr/>
            </a:pPr>
            <a:endParaRPr lang="en-GB"/>
          </a:p>
        </p:txBody>
      </p:sp>
      <p:sp>
        <p:nvSpPr>
          <p:cNvPr id="63492" name="Rectangle 4"/>
          <p:cNvSpPr>
            <a:spLocks noGrp="1" noRot="1" noChangeAspect="1" noChangeArrowheads="1" noTextEdit="1"/>
          </p:cNvSpPr>
          <p:nvPr>
            <p:ph type="sldImg" idx="2"/>
          </p:nvPr>
        </p:nvSpPr>
        <p:spPr bwMode="auto">
          <a:xfrm>
            <a:off x="952500" y="762000"/>
            <a:ext cx="4876800" cy="36576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5541" name="Rectangle 5"/>
          <p:cNvSpPr>
            <a:spLocks noGrp="1" noChangeArrowheads="1"/>
          </p:cNvSpPr>
          <p:nvPr>
            <p:ph type="body" sz="quarter" idx="3"/>
          </p:nvPr>
        </p:nvSpPr>
        <p:spPr bwMode="auto">
          <a:xfrm>
            <a:off x="914400" y="4724400"/>
            <a:ext cx="49530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65542" name="Rectangle 6"/>
          <p:cNvSpPr>
            <a:spLocks noGrp="1" noChangeArrowheads="1"/>
          </p:cNvSpPr>
          <p:nvPr>
            <p:ph type="ftr" sz="quarter" idx="4"/>
          </p:nvPr>
        </p:nvSpPr>
        <p:spPr bwMode="auto">
          <a:xfrm>
            <a:off x="0" y="93726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smtClean="0">
                <a:latin typeface="Verdana" pitchFamily="34" charset="0"/>
              </a:defRPr>
            </a:lvl1pPr>
          </a:lstStyle>
          <a:p>
            <a:pPr>
              <a:defRPr/>
            </a:pPr>
            <a:endParaRPr lang="en-GB"/>
          </a:p>
        </p:txBody>
      </p:sp>
      <p:sp>
        <p:nvSpPr>
          <p:cNvPr id="65543" name="Rectangle 7"/>
          <p:cNvSpPr>
            <a:spLocks noGrp="1" noChangeArrowheads="1"/>
          </p:cNvSpPr>
          <p:nvPr>
            <p:ph type="sldNum" sz="quarter" idx="5"/>
          </p:nvPr>
        </p:nvSpPr>
        <p:spPr bwMode="auto">
          <a:xfrm>
            <a:off x="3810000" y="93726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atin typeface="Verdana" pitchFamily="34" charset="0"/>
              </a:defRPr>
            </a:lvl1pPr>
          </a:lstStyle>
          <a:p>
            <a:pPr>
              <a:defRPr/>
            </a:pPr>
            <a:fld id="{FD32242C-2346-4980-A442-2245B2C4D79D}" type="slidenum">
              <a:rPr lang="en-GB"/>
              <a:pPr>
                <a:defRPr/>
              </a:pPr>
              <a:t>‹#›</a:t>
            </a:fld>
            <a:endParaRPr lang="en-GB"/>
          </a:p>
        </p:txBody>
      </p:sp>
    </p:spTree>
    <p:extLst>
      <p:ext uri="{BB962C8B-B14F-4D97-AF65-F5344CB8AC3E}">
        <p14:creationId xmlns:p14="http://schemas.microsoft.com/office/powerpoint/2010/main" val="29446417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D32242C-2346-4980-A442-2245B2C4D79D}" type="slidenum">
              <a:rPr lang="en-GB" smtClean="0"/>
              <a:pPr>
                <a:defRPr/>
              </a:pPr>
              <a:t>6</a:t>
            </a:fld>
            <a:endParaRPr lang="en-GB"/>
          </a:p>
        </p:txBody>
      </p:sp>
    </p:spTree>
    <p:extLst>
      <p:ext uri="{BB962C8B-B14F-4D97-AF65-F5344CB8AC3E}">
        <p14:creationId xmlns:p14="http://schemas.microsoft.com/office/powerpoint/2010/main" val="1228221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4D00AB28-22BE-4C17-B214-D993D50A5EDC}" type="slidenum">
              <a:rPr lang="en-GB" sz="1200">
                <a:latin typeface="Verdana" pitchFamily="34" charset="0"/>
              </a:rPr>
              <a:pPr eaLnBrk="1" hangingPunct="1"/>
              <a:t>46</a:t>
            </a:fld>
            <a:endParaRPr lang="en-GB" sz="1200">
              <a:latin typeface="Verdana"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r>
              <a:rPr lang="en-GB" smtClean="0"/>
              <a:t>The disc models assumed that the emission thermalised. That’s not necessarily true at low L/Ledd where the flow is not very dense. If its not thermalising then its not cooling as efficiently so the flow heats up. This can lead to a hot, optically thin, geometrically thick inner flow replacing the inner disc. The hot electrons in this flow can compton upscatter any low energy photons from a residual outer disc, but there are not many of these, so the spectrum is hard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D531E591-D231-47CD-9CED-0F541BFF8AB8}" type="slidenum">
              <a:rPr lang="en-GB" sz="1200">
                <a:latin typeface="Verdana" pitchFamily="34" charset="0"/>
              </a:rPr>
              <a:pPr eaLnBrk="1" hangingPunct="1"/>
              <a:t>47</a:t>
            </a:fld>
            <a:endParaRPr lang="en-GB" sz="1200">
              <a:latin typeface="Verdana" pitchFamily="34"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r>
              <a:rPr lang="en-GB" smtClean="0"/>
              <a:t>The disc models assumed that the emission thermalised. That’s not necessarily true at low L/Ledd where the flow is not very dense. If its not thermalising then its not cooling as efficiently so the flow heats up. This can lead to a hot, optically thin, geometrically thick inner flow replacing the inner disc. The hot electrons in this flow can compton upscatter any low energy photons from a residual outer disc, but there are not many of these, so the spectrum is hard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97605768-1C70-499F-8439-A42C70B8EF67}" type="slidenum">
              <a:rPr lang="en-GB" sz="1200">
                <a:latin typeface="Verdana" pitchFamily="34" charset="0"/>
              </a:rPr>
              <a:pPr eaLnBrk="1" hangingPunct="1"/>
              <a:t>48</a:t>
            </a:fld>
            <a:endParaRPr lang="en-GB" sz="1200">
              <a:latin typeface="Verdana" pitchFamily="34"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r>
              <a:rPr lang="en-GB" smtClean="0"/>
              <a:t>Fabulous time, both in terms of data available and for me personally. For the first time there is enough data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9BCF1FEB-FFB5-48D6-B321-C52C4C4E6361}" type="slidenum">
              <a:rPr lang="en-GB" sz="1200">
                <a:latin typeface="Verdana" pitchFamily="34" charset="0"/>
              </a:rPr>
              <a:pPr eaLnBrk="1" hangingPunct="1"/>
              <a:t>9</a:t>
            </a:fld>
            <a:endParaRPr lang="en-GB" sz="1200">
              <a:latin typeface="Verdana" pitchFamily="34"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r>
              <a:rPr lang="en-GB" smtClean="0"/>
              <a:t>Scaling these models  up to the supermassive black holes in quasars, the only change should be that the disc emission is in the UV rather than X-ray region. The problem is knowing how far to scale them for an individual qso, knowing the BH mass. This has only recently become possible with the discovery of the relationships between the BH mass and the properties of the galaxy as a whole. Big BH live in big galaxies, little BH live in small ones. Also, only recently that enough high s/n data has become available to test these models – xmm-newton database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D32242C-2346-4980-A442-2245B2C4D79D}" type="slidenum">
              <a:rPr lang="en-GB" smtClean="0"/>
              <a:pPr>
                <a:defRPr/>
              </a:pPr>
              <a:t>10</a:t>
            </a:fld>
            <a:endParaRPr lang="en-GB"/>
          </a:p>
        </p:txBody>
      </p:sp>
    </p:spTree>
    <p:extLst>
      <p:ext uri="{BB962C8B-B14F-4D97-AF65-F5344CB8AC3E}">
        <p14:creationId xmlns:p14="http://schemas.microsoft.com/office/powerpoint/2010/main" val="1228221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D32242C-2346-4980-A442-2245B2C4D79D}" type="slidenum">
              <a:rPr lang="en-GB" smtClean="0"/>
              <a:pPr>
                <a:defRPr/>
              </a:pPr>
              <a:t>11</a:t>
            </a:fld>
            <a:endParaRPr lang="en-GB"/>
          </a:p>
        </p:txBody>
      </p:sp>
    </p:spTree>
    <p:extLst>
      <p:ext uri="{BB962C8B-B14F-4D97-AF65-F5344CB8AC3E}">
        <p14:creationId xmlns:p14="http://schemas.microsoft.com/office/powerpoint/2010/main" val="1228221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F5335739-DE34-47C4-B000-C35F9A3001F4}" type="slidenum">
              <a:rPr lang="en-GB" sz="1200">
                <a:latin typeface="Verdana" pitchFamily="34" charset="0"/>
              </a:rPr>
              <a:pPr eaLnBrk="1" hangingPunct="1"/>
              <a:t>12</a:t>
            </a:fld>
            <a:endParaRPr lang="en-GB" sz="1200">
              <a:latin typeface="Verdana"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r>
              <a:rPr lang="en-GB" smtClean="0"/>
              <a:t>The disc models assumed that the emission thermalised. That’s not necessarily true at low L/Ledd where the flow is not very dense. If its not thermalising then its not cooling as efficiently so the flow heats up. This can lead to a hot, optically thin, geometrically thick inner flow replacing the inner disc. The hot electrons in this flow can compton upscatter any low energy photons from a residual outer disc, but there are not many of these, so the spectrum is hard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4F2ED344-530C-4DE5-B437-DCC792C13A1E}" type="slidenum">
              <a:rPr lang="en-GB" sz="1200">
                <a:latin typeface="Verdana" pitchFamily="34" charset="0"/>
              </a:rPr>
              <a:pPr eaLnBrk="1" hangingPunct="1"/>
              <a:t>13</a:t>
            </a:fld>
            <a:endParaRPr lang="en-GB" sz="1200">
              <a:latin typeface="Verdana" pitchFamily="34"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r>
              <a:rPr lang="en-GB" smtClean="0"/>
              <a:t>The disc models assumed that the emission thermalised. That’s not necessarily true at low L/Ledd where the flow is not very dense. If its not thermalising then its not cooling as efficiently so the flow heats up. This can lead to a hot, optically thin, geometrically thick inner flow replacing the inner disc. The hot electrons in this flow can compton upscatter any low energy photons from a residual outer disc, but there are not many of these, so the spectrum is hard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CCE54989-E2EC-4A18-86DF-D72883623B57}" type="slidenum">
              <a:rPr lang="en-GB" sz="1200">
                <a:latin typeface="Verdana" pitchFamily="34" charset="0"/>
              </a:rPr>
              <a:pPr eaLnBrk="1" hangingPunct="1"/>
              <a:t>14</a:t>
            </a:fld>
            <a:endParaRPr lang="en-GB" sz="1200">
              <a:latin typeface="Verdana" pitchFamily="34"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r>
              <a:rPr lang="en-GB" smtClean="0"/>
              <a:t>The disc models assumed that the emission thermalised. That’s not necessarily true at low L/Ledd where the flow is not very dense. If its not thermalising then its not cooling as efficiently so the flow heats up. This can lead to a hot, optically thin, geometrically thick inner flow replacing the inner disc. The hot electrons in this flow can compton upscatter any low energy photons from a residual outer disc, but there are not many of these, so the spectrum is hard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2990DE1C-3AB1-4D8D-9E61-1AFCEC0FC821}" type="slidenum">
              <a:rPr lang="en-GB" sz="1200">
                <a:latin typeface="Verdana" pitchFamily="34" charset="0"/>
              </a:rPr>
              <a:pPr eaLnBrk="1" hangingPunct="1"/>
              <a:t>15</a:t>
            </a:fld>
            <a:endParaRPr lang="en-GB" sz="1200">
              <a:latin typeface="Verdana"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r>
              <a:rPr lang="en-GB" smtClean="0"/>
              <a:t>The disc models assumed that the emission thermalised. That’s not necessarily true at low L/Ledd where the flow is not very dense. If its not thermalising then its not cooling as efficiently so the flow heats up. This can lead to a hot, optically thin, geometrically thick inner flow replacing the inner disc. The hot electrons in this flow can compton upscatter any low energy photons from a residual outer disc, but there are not many of these, so the spectrum is hard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6DCEBF42-10AF-4876-BCCE-7A6E67D3996B}" type="slidenum">
              <a:rPr lang="en-GB" sz="1200">
                <a:latin typeface="Verdana" pitchFamily="34" charset="0"/>
              </a:rPr>
              <a:pPr eaLnBrk="1" hangingPunct="1"/>
              <a:t>43</a:t>
            </a:fld>
            <a:endParaRPr lang="en-GB" sz="1200">
              <a:latin typeface="Verdana" pitchFamily="34"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r>
              <a:rPr lang="en-GB" smtClean="0"/>
              <a:t>The disc models assumed that the emission thermalised. That’s not necessarily true at low L/Ledd where the flow is not very dense. If its not thermalising then its not cooling as efficiently so the flow heats up. This can lead to a hot, optically thin, geometrically thick inner flow replacing the inner disc. The hot electrons in this flow can compton upscatter any low energy photons from a residual outer disc, but there are not many of these, so the spectrum is hard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CA23023-5D48-411C-BC7C-AF2A1E453F30}" type="slidenum">
              <a:rPr lang="en-GB"/>
              <a:pPr>
                <a:defRPr/>
              </a:pPr>
              <a:t>‹#›</a:t>
            </a:fld>
            <a:endParaRPr lang="en-GB"/>
          </a:p>
        </p:txBody>
      </p:sp>
    </p:spTree>
    <p:extLst>
      <p:ext uri="{BB962C8B-B14F-4D97-AF65-F5344CB8AC3E}">
        <p14:creationId xmlns:p14="http://schemas.microsoft.com/office/powerpoint/2010/main" val="547449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718AC9F-991A-4CD2-B205-4385AC769756}" type="slidenum">
              <a:rPr lang="en-GB"/>
              <a:pPr>
                <a:defRPr/>
              </a:pPr>
              <a:t>‹#›</a:t>
            </a:fld>
            <a:endParaRPr lang="en-GB"/>
          </a:p>
        </p:txBody>
      </p:sp>
    </p:spTree>
    <p:extLst>
      <p:ext uri="{BB962C8B-B14F-4D97-AF65-F5344CB8AC3E}">
        <p14:creationId xmlns:p14="http://schemas.microsoft.com/office/powerpoint/2010/main" val="256633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A877ECB-BF9F-4114-BC96-B62622105F86}" type="slidenum">
              <a:rPr lang="en-GB"/>
              <a:pPr>
                <a:defRPr/>
              </a:pPr>
              <a:t>‹#›</a:t>
            </a:fld>
            <a:endParaRPr lang="en-GB"/>
          </a:p>
        </p:txBody>
      </p:sp>
    </p:spTree>
    <p:extLst>
      <p:ext uri="{BB962C8B-B14F-4D97-AF65-F5344CB8AC3E}">
        <p14:creationId xmlns:p14="http://schemas.microsoft.com/office/powerpoint/2010/main" val="1798410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lipArt Placeholder 3"/>
          <p:cNvSpPr>
            <a:spLocks noGrp="1"/>
          </p:cNvSpPr>
          <p:nvPr>
            <p:ph type="clipArt" sz="half" idx="2"/>
          </p:nvPr>
        </p:nvSpPr>
        <p:spPr>
          <a:xfrm>
            <a:off x="4648200" y="1981200"/>
            <a:ext cx="3810000" cy="4114800"/>
          </a:xfrm>
        </p:spPr>
        <p:txBody>
          <a:bodyPr/>
          <a:lstStyle/>
          <a:p>
            <a:pPr lvl="0"/>
            <a:endParaRPr lang="en-GB"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CA1E8160-6AE4-49E2-8D7D-89CAFB85CD0F}" type="slidenum">
              <a:rPr lang="en-GB"/>
              <a:pPr>
                <a:defRPr/>
              </a:pPr>
              <a:t>‹#›</a:t>
            </a:fld>
            <a:endParaRPr lang="en-GB"/>
          </a:p>
        </p:txBody>
      </p:sp>
    </p:spTree>
    <p:extLst>
      <p:ext uri="{BB962C8B-B14F-4D97-AF65-F5344CB8AC3E}">
        <p14:creationId xmlns:p14="http://schemas.microsoft.com/office/powerpoint/2010/main" val="691442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08285F36-D730-4B7F-9A5D-14DA34282659}" type="slidenum">
              <a:rPr lang="en-GB"/>
              <a:pPr>
                <a:defRPr/>
              </a:pPr>
              <a:t>‹#›</a:t>
            </a:fld>
            <a:endParaRPr lang="en-GB"/>
          </a:p>
        </p:txBody>
      </p:sp>
    </p:spTree>
    <p:extLst>
      <p:ext uri="{BB962C8B-B14F-4D97-AF65-F5344CB8AC3E}">
        <p14:creationId xmlns:p14="http://schemas.microsoft.com/office/powerpoint/2010/main" val="4224865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A086475-EB7D-4FA4-AB59-3C78E7ABB124}" type="slidenum">
              <a:rPr lang="en-GB"/>
              <a:pPr>
                <a:defRPr/>
              </a:pPr>
              <a:t>‹#›</a:t>
            </a:fld>
            <a:endParaRPr lang="en-GB"/>
          </a:p>
        </p:txBody>
      </p:sp>
    </p:spTree>
    <p:extLst>
      <p:ext uri="{BB962C8B-B14F-4D97-AF65-F5344CB8AC3E}">
        <p14:creationId xmlns:p14="http://schemas.microsoft.com/office/powerpoint/2010/main" val="3681412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5D5FB3E-6167-46F8-A5BD-01878C4B9212}" type="slidenum">
              <a:rPr lang="en-GB"/>
              <a:pPr>
                <a:defRPr/>
              </a:pPr>
              <a:t>‹#›</a:t>
            </a:fld>
            <a:endParaRPr lang="en-GB"/>
          </a:p>
        </p:txBody>
      </p:sp>
    </p:spTree>
    <p:extLst>
      <p:ext uri="{BB962C8B-B14F-4D97-AF65-F5344CB8AC3E}">
        <p14:creationId xmlns:p14="http://schemas.microsoft.com/office/powerpoint/2010/main" val="3651018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DE68FCAE-B06D-4DFE-B7CA-444CCC300EE0}" type="slidenum">
              <a:rPr lang="en-GB"/>
              <a:pPr>
                <a:defRPr/>
              </a:pPr>
              <a:t>‹#›</a:t>
            </a:fld>
            <a:endParaRPr lang="en-GB"/>
          </a:p>
        </p:txBody>
      </p:sp>
    </p:spTree>
    <p:extLst>
      <p:ext uri="{BB962C8B-B14F-4D97-AF65-F5344CB8AC3E}">
        <p14:creationId xmlns:p14="http://schemas.microsoft.com/office/powerpoint/2010/main" val="2001380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7A2EB5F2-CE02-4C03-AA6D-60104C4E7DEA}" type="slidenum">
              <a:rPr lang="en-GB"/>
              <a:pPr>
                <a:defRPr/>
              </a:pPr>
              <a:t>‹#›</a:t>
            </a:fld>
            <a:endParaRPr lang="en-GB"/>
          </a:p>
        </p:txBody>
      </p:sp>
    </p:spTree>
    <p:extLst>
      <p:ext uri="{BB962C8B-B14F-4D97-AF65-F5344CB8AC3E}">
        <p14:creationId xmlns:p14="http://schemas.microsoft.com/office/powerpoint/2010/main" val="4130094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0545B367-3DA8-417B-9F3E-DFDD65C91E7C}" type="slidenum">
              <a:rPr lang="en-GB"/>
              <a:pPr>
                <a:defRPr/>
              </a:pPr>
              <a:t>‹#›</a:t>
            </a:fld>
            <a:endParaRPr lang="en-GB"/>
          </a:p>
        </p:txBody>
      </p:sp>
    </p:spTree>
    <p:extLst>
      <p:ext uri="{BB962C8B-B14F-4D97-AF65-F5344CB8AC3E}">
        <p14:creationId xmlns:p14="http://schemas.microsoft.com/office/powerpoint/2010/main" val="2071188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84872D0B-55AD-4081-9DCD-FAF051296841}" type="slidenum">
              <a:rPr lang="en-GB"/>
              <a:pPr>
                <a:defRPr/>
              </a:pPr>
              <a:t>‹#›</a:t>
            </a:fld>
            <a:endParaRPr lang="en-GB"/>
          </a:p>
        </p:txBody>
      </p:sp>
    </p:spTree>
    <p:extLst>
      <p:ext uri="{BB962C8B-B14F-4D97-AF65-F5344CB8AC3E}">
        <p14:creationId xmlns:p14="http://schemas.microsoft.com/office/powerpoint/2010/main" val="1374126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8A403078-DDA2-409C-ACCE-059D549B1444}" type="slidenum">
              <a:rPr lang="en-GB"/>
              <a:pPr>
                <a:defRPr/>
              </a:pPr>
              <a:t>‹#›</a:t>
            </a:fld>
            <a:endParaRPr lang="en-GB"/>
          </a:p>
        </p:txBody>
      </p:sp>
    </p:spTree>
    <p:extLst>
      <p:ext uri="{BB962C8B-B14F-4D97-AF65-F5344CB8AC3E}">
        <p14:creationId xmlns:p14="http://schemas.microsoft.com/office/powerpoint/2010/main" val="1861081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CAD68C56-E27B-4E26-91BE-384429F8DBF2}" type="slidenum">
              <a:rPr lang="en-GB"/>
              <a:pPr>
                <a:defRPr/>
              </a:pPr>
              <a:t>‹#›</a:t>
            </a:fld>
            <a:endParaRPr lang="en-GB"/>
          </a:p>
        </p:txBody>
      </p:sp>
    </p:spTree>
    <p:extLst>
      <p:ext uri="{BB962C8B-B14F-4D97-AF65-F5344CB8AC3E}">
        <p14:creationId xmlns:p14="http://schemas.microsoft.com/office/powerpoint/2010/main" val="2684948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smtClean="0"/>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EAE40E70-A50C-4B10-976F-D914F642203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2.jp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5.png"/><Relationship Id="rId11" Type="http://schemas.openxmlformats.org/officeDocument/2006/relationships/image" Target="../media/image30.jpe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5.png"/><Relationship Id="rId11" Type="http://schemas.openxmlformats.org/officeDocument/2006/relationships/image" Target="../media/image30.jpe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2.xml"/><Relationship Id="rId6" Type="http://schemas.openxmlformats.org/officeDocument/2006/relationships/image" Target="../media/image37.jpeg"/><Relationship Id="rId5" Type="http://schemas.openxmlformats.org/officeDocument/2006/relationships/image" Target="../media/image31.pn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5.png"/><Relationship Id="rId11" Type="http://schemas.openxmlformats.org/officeDocument/2006/relationships/image" Target="../media/image30.jpe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6.xml"/><Relationship Id="rId1" Type="http://schemas.openxmlformats.org/officeDocument/2006/relationships/video" Target="file:///C:\Documents%20and%20Settings\chris\My%20Documents\talks\gifs\KD0hra3D.mpe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5" Type="http://schemas.openxmlformats.org/officeDocument/2006/relationships/image" Target="../media/image50.jpe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43234"/>
          <a:stretch/>
        </p:blipFill>
        <p:spPr>
          <a:xfrm>
            <a:off x="-10237" y="3289111"/>
            <a:ext cx="9280479" cy="3721290"/>
          </a:xfrm>
          <a:prstGeom prst="rect">
            <a:avLst/>
          </a:prstGeom>
          <a:effectLst>
            <a:softEdge rad="0"/>
          </a:effectLst>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84215"/>
          <a:stretch/>
        </p:blipFill>
        <p:spPr>
          <a:xfrm>
            <a:off x="851" y="-171450"/>
            <a:ext cx="9269391" cy="3517711"/>
          </a:xfrm>
          <a:prstGeom prst="rect">
            <a:avLst/>
          </a:prstGeom>
        </p:spPr>
      </p:pic>
      <p:sp>
        <p:nvSpPr>
          <p:cNvPr id="2050" name="Rectangle 2"/>
          <p:cNvSpPr>
            <a:spLocks noGrp="1" noChangeArrowheads="1"/>
          </p:cNvSpPr>
          <p:nvPr>
            <p:ph type="title"/>
          </p:nvPr>
        </p:nvSpPr>
        <p:spPr>
          <a:xfrm>
            <a:off x="685800" y="759725"/>
            <a:ext cx="8077200" cy="2317750"/>
          </a:xfrm>
        </p:spPr>
        <p:txBody>
          <a:bodyPr/>
          <a:lstStyle/>
          <a:p>
            <a:pPr eaLnBrk="1" hangingPunct="1"/>
            <a:r>
              <a:rPr lang="en-GB" b="1" dirty="0" smtClean="0">
                <a:solidFill>
                  <a:schemeClr val="tx1"/>
                </a:solidFill>
              </a:rPr>
              <a:t>Spectra and variability properties of accretion flows</a:t>
            </a:r>
            <a:r>
              <a:rPr lang="en-GB" b="1" dirty="0" smtClean="0">
                <a:solidFill>
                  <a:srgbClr val="FFCC00"/>
                </a:solidFill>
              </a:rPr>
              <a:t> </a:t>
            </a:r>
            <a:r>
              <a:rPr lang="en-GB" b="1" dirty="0" smtClean="0">
                <a:solidFill>
                  <a:srgbClr val="FFFFFF"/>
                </a:solidFill>
              </a:rPr>
              <a:t/>
            </a:r>
            <a:br>
              <a:rPr lang="en-GB" b="1" dirty="0" smtClean="0">
                <a:solidFill>
                  <a:srgbClr val="FFFFFF"/>
                </a:solidFill>
              </a:rPr>
            </a:br>
            <a:endParaRPr lang="en-GB" b="1" dirty="0" smtClean="0">
              <a:solidFill>
                <a:srgbClr val="FFCC00"/>
              </a:solidFill>
            </a:endParaRPr>
          </a:p>
        </p:txBody>
      </p:sp>
      <p:sp>
        <p:nvSpPr>
          <p:cNvPr id="2051" name="Rectangle 12"/>
          <p:cNvSpPr>
            <a:spLocks noChangeArrowheads="1"/>
          </p:cNvSpPr>
          <p:nvPr/>
        </p:nvSpPr>
        <p:spPr bwMode="auto">
          <a:xfrm>
            <a:off x="685800" y="2717611"/>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3200" b="1" dirty="0"/>
              <a:t>Chris Done</a:t>
            </a:r>
          </a:p>
          <a:p>
            <a:r>
              <a:rPr lang="en-GB" sz="3200" b="1" dirty="0"/>
              <a:t>University of Durham</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ChangeArrowheads="1"/>
          </p:cNvSpPr>
          <p:nvPr/>
        </p:nvSpPr>
        <p:spPr bwMode="auto">
          <a:xfrm>
            <a:off x="709613" y="11906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FFCC00"/>
                </a:solidFill>
              </a:rPr>
              <a:t>Observed disc variability</a:t>
            </a:r>
          </a:p>
        </p:txBody>
      </p:sp>
      <p:sp>
        <p:nvSpPr>
          <p:cNvPr id="21509" name="Rectangle 16"/>
          <p:cNvSpPr>
            <a:spLocks noGrp="1" noChangeArrowheads="1"/>
          </p:cNvSpPr>
          <p:nvPr>
            <p:ph type="body" sz="half" idx="1"/>
          </p:nvPr>
        </p:nvSpPr>
        <p:spPr>
          <a:xfrm>
            <a:off x="303853" y="1023938"/>
            <a:ext cx="5021831" cy="3350486"/>
          </a:xfrm>
          <a:noFill/>
        </p:spPr>
        <p:txBody>
          <a:bodyPr/>
          <a:lstStyle/>
          <a:p>
            <a:pPr eaLnBrk="1" hangingPunct="1">
              <a:lnSpc>
                <a:spcPct val="90000"/>
              </a:lnSpc>
            </a:pPr>
            <a:r>
              <a:rPr lang="en-GB" sz="2400" dirty="0" smtClean="0">
                <a:solidFill>
                  <a:srgbClr val="FFFF99"/>
                </a:solidFill>
              </a:rPr>
              <a:t>Accretion rate through disc changes on timescales of days</a:t>
            </a:r>
          </a:p>
          <a:p>
            <a:pPr eaLnBrk="1" hangingPunct="1">
              <a:lnSpc>
                <a:spcPct val="90000"/>
              </a:lnSpc>
            </a:pPr>
            <a:r>
              <a:rPr lang="en-GB" sz="2400" dirty="0" err="1" smtClean="0">
                <a:solidFill>
                  <a:srgbClr val="FFFF99"/>
                </a:solidFill>
              </a:rPr>
              <a:t>tvisc</a:t>
            </a:r>
            <a:r>
              <a:rPr lang="en-GB" sz="2400" dirty="0" smtClean="0">
                <a:solidFill>
                  <a:srgbClr val="FFFF99"/>
                </a:solidFill>
              </a:rPr>
              <a:t>= </a:t>
            </a:r>
            <a:r>
              <a:rPr lang="en-GB" sz="2400" dirty="0" smtClean="0">
                <a:solidFill>
                  <a:srgbClr val="FFFF99"/>
                </a:solidFill>
                <a:latin typeface="Symbol" pitchFamily="18" charset="2"/>
              </a:rPr>
              <a:t>a</a:t>
            </a:r>
            <a:r>
              <a:rPr lang="en-GB" sz="2400" baseline="30000" dirty="0" smtClean="0">
                <a:solidFill>
                  <a:srgbClr val="FFFF99"/>
                </a:solidFill>
              </a:rPr>
              <a:t>-1</a:t>
            </a:r>
            <a:r>
              <a:rPr lang="en-GB" sz="2400" dirty="0" smtClean="0">
                <a:solidFill>
                  <a:srgbClr val="FFFF99"/>
                </a:solidFill>
              </a:rPr>
              <a:t> (H/R)</a:t>
            </a:r>
            <a:r>
              <a:rPr lang="en-GB" sz="2400" baseline="30000" dirty="0" smtClean="0">
                <a:solidFill>
                  <a:srgbClr val="FFFF99"/>
                </a:solidFill>
              </a:rPr>
              <a:t>-2</a:t>
            </a:r>
            <a:r>
              <a:rPr lang="en-GB" sz="2400" dirty="0" smtClean="0">
                <a:solidFill>
                  <a:srgbClr val="FFFF99"/>
                </a:solidFill>
              </a:rPr>
              <a:t> </a:t>
            </a:r>
            <a:r>
              <a:rPr lang="en-GB" sz="2400" dirty="0" err="1" smtClean="0">
                <a:solidFill>
                  <a:srgbClr val="FFFF99"/>
                </a:solidFill>
              </a:rPr>
              <a:t>tdyn</a:t>
            </a:r>
            <a:r>
              <a:rPr lang="en-GB" sz="2400" dirty="0" smtClean="0">
                <a:solidFill>
                  <a:srgbClr val="FFFF99"/>
                </a:solidFill>
              </a:rPr>
              <a:t> = 5 </a:t>
            </a:r>
            <a:r>
              <a:rPr lang="en-GB" sz="2400" dirty="0" smtClean="0">
                <a:solidFill>
                  <a:srgbClr val="FFFF99"/>
                </a:solidFill>
                <a:latin typeface="Symbol" pitchFamily="18" charset="2"/>
              </a:rPr>
              <a:t>a</a:t>
            </a:r>
            <a:r>
              <a:rPr lang="en-GB" sz="2400" baseline="30000" dirty="0" smtClean="0">
                <a:solidFill>
                  <a:srgbClr val="FFFF99"/>
                </a:solidFill>
              </a:rPr>
              <a:t>-1</a:t>
            </a:r>
            <a:r>
              <a:rPr lang="en-GB" sz="2400" dirty="0" smtClean="0">
                <a:solidFill>
                  <a:srgbClr val="FFFF99"/>
                </a:solidFill>
              </a:rPr>
              <a:t> (H/R)</a:t>
            </a:r>
            <a:r>
              <a:rPr lang="en-GB" sz="2400" baseline="30000" dirty="0" smtClean="0">
                <a:solidFill>
                  <a:srgbClr val="FFFF99"/>
                </a:solidFill>
              </a:rPr>
              <a:t>-2</a:t>
            </a:r>
            <a:r>
              <a:rPr lang="en-GB" sz="2400" dirty="0" smtClean="0">
                <a:solidFill>
                  <a:srgbClr val="FFFF99"/>
                </a:solidFill>
              </a:rPr>
              <a:t> (r/6) </a:t>
            </a:r>
            <a:r>
              <a:rPr lang="en-GB" sz="2400" baseline="30000" dirty="0" smtClean="0">
                <a:solidFill>
                  <a:srgbClr val="FFFF99"/>
                </a:solidFill>
              </a:rPr>
              <a:t>-3/2</a:t>
            </a:r>
            <a:r>
              <a:rPr lang="en-GB" sz="2400" dirty="0" smtClean="0">
                <a:solidFill>
                  <a:srgbClr val="FFFF99"/>
                </a:solidFill>
              </a:rPr>
              <a:t> </a:t>
            </a:r>
            <a:r>
              <a:rPr lang="en-GB" sz="2400" dirty="0" err="1" smtClean="0">
                <a:solidFill>
                  <a:srgbClr val="FFFF99"/>
                </a:solidFill>
              </a:rPr>
              <a:t>ms</a:t>
            </a:r>
            <a:r>
              <a:rPr lang="en-GB" sz="2400" dirty="0" smtClean="0">
                <a:solidFill>
                  <a:srgbClr val="FFFF99"/>
                </a:solidFill>
              </a:rPr>
              <a:t>  ~ 500s even at </a:t>
            </a:r>
          </a:p>
          <a:p>
            <a:pPr eaLnBrk="1" hangingPunct="1">
              <a:lnSpc>
                <a:spcPct val="90000"/>
              </a:lnSpc>
            </a:pPr>
            <a:r>
              <a:rPr lang="en-GB" sz="2400" dirty="0" smtClean="0">
                <a:solidFill>
                  <a:srgbClr val="FFFF99"/>
                </a:solidFill>
              </a:rPr>
              <a:t>But low/hard </a:t>
            </a:r>
            <a:r>
              <a:rPr lang="en-GB" sz="2400" dirty="0" err="1" smtClean="0">
                <a:solidFill>
                  <a:srgbClr val="FFFF99"/>
                </a:solidFill>
              </a:rPr>
              <a:t>compton</a:t>
            </a:r>
            <a:r>
              <a:rPr lang="en-GB" sz="2400" dirty="0" smtClean="0">
                <a:solidFill>
                  <a:srgbClr val="FFFF99"/>
                </a:solidFill>
              </a:rPr>
              <a:t> tail very variable on short timescales (0.05s)</a:t>
            </a:r>
          </a:p>
          <a:p>
            <a:pPr eaLnBrk="1" hangingPunct="1">
              <a:lnSpc>
                <a:spcPct val="90000"/>
              </a:lnSpc>
            </a:pPr>
            <a:r>
              <a:rPr lang="en-GB" sz="2400" dirty="0" smtClean="0">
                <a:solidFill>
                  <a:srgbClr val="FFFF99"/>
                </a:solidFill>
              </a:rPr>
              <a:t>If viscous timescale then H/R~1</a:t>
            </a:r>
          </a:p>
          <a:p>
            <a:pPr eaLnBrk="1" hangingPunct="1">
              <a:lnSpc>
                <a:spcPct val="90000"/>
              </a:lnSpc>
              <a:buFontTx/>
              <a:buNone/>
            </a:pPr>
            <a:endParaRPr lang="en-GB" sz="2400" dirty="0" smtClean="0">
              <a:solidFill>
                <a:srgbClr val="FFFF99"/>
              </a:solidFill>
              <a:cs typeface="Times New Roman" pitchFamily="18"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57143" b="7514"/>
          <a:stretch/>
        </p:blipFill>
        <p:spPr>
          <a:xfrm>
            <a:off x="480029" y="4374424"/>
            <a:ext cx="4845655" cy="2423887"/>
          </a:xfrm>
          <a:prstGeom prst="rect">
            <a:avLst/>
          </a:prstGeom>
        </p:spPr>
      </p:pic>
      <p:pic>
        <p:nvPicPr>
          <p:cNvPr id="8" name="Picture 7"/>
          <p:cNvPicPr preferRelativeResize="0">
            <a:picLocks/>
          </p:cNvPicPr>
          <p:nvPr/>
        </p:nvPicPr>
        <p:blipFill rotWithShape="1">
          <a:blip r:embed="rId4" cstate="print">
            <a:extLst>
              <a:ext uri="{28A0092B-C50C-407E-A947-70E740481C1C}">
                <a14:useLocalDpi xmlns:a14="http://schemas.microsoft.com/office/drawing/2010/main" val="0"/>
              </a:ext>
            </a:extLst>
          </a:blip>
          <a:srcRect l="3273" t="59047" r="69769" b="17249"/>
          <a:stretch/>
        </p:blipFill>
        <p:spPr>
          <a:xfrm>
            <a:off x="5441951" y="2135961"/>
            <a:ext cx="3626194" cy="4657284"/>
          </a:xfrm>
          <a:prstGeom prst="rect">
            <a:avLst/>
          </a:prstGeom>
        </p:spPr>
      </p:pic>
      <p:pic>
        <p:nvPicPr>
          <p:cNvPr id="6" name="Picture 5"/>
          <p:cNvPicPr preferRelativeResize="0">
            <a:picLocks/>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8897" t="59635" r="70698" b="21078"/>
          <a:stretch/>
        </p:blipFill>
        <p:spPr>
          <a:xfrm>
            <a:off x="6226629" y="2264228"/>
            <a:ext cx="2714171" cy="3788229"/>
          </a:xfrm>
          <a:prstGeom prst="rect">
            <a:avLst/>
          </a:prstGeom>
          <a:solidFill>
            <a:schemeClr val="bg1"/>
          </a:solidFill>
        </p:spPr>
      </p:pic>
      <p:sp>
        <p:nvSpPr>
          <p:cNvPr id="9" name="TextBox 8"/>
          <p:cNvSpPr txBox="1"/>
          <p:nvPr/>
        </p:nvSpPr>
        <p:spPr>
          <a:xfrm rot="16200000">
            <a:off x="-318637" y="5379859"/>
            <a:ext cx="2292178" cy="461665"/>
          </a:xfrm>
          <a:prstGeom prst="rect">
            <a:avLst/>
          </a:prstGeom>
          <a:solidFill>
            <a:schemeClr val="bg1"/>
          </a:solidFill>
          <a:scene3d>
            <a:camera prst="orthographicFront">
              <a:rot lat="300000" lon="0" rev="0"/>
            </a:camera>
            <a:lightRig rig="threePt" dir="t"/>
          </a:scene3d>
        </p:spPr>
        <p:txBody>
          <a:bodyPr wrap="square" rtlCol="0">
            <a:spAutoFit/>
          </a:bodyPr>
          <a:lstStyle/>
          <a:p>
            <a:pPr algn="l"/>
            <a:r>
              <a:rPr lang="en-GB" dirty="0" smtClean="0"/>
              <a:t> </a:t>
            </a:r>
            <a:r>
              <a:rPr lang="en-GB" sz="1800" dirty="0" smtClean="0"/>
              <a:t>0.5       1.0             2.0</a:t>
            </a:r>
            <a:endParaRPr lang="en-GB" sz="1800" dirty="0"/>
          </a:p>
        </p:txBody>
      </p:sp>
    </p:spTree>
    <p:extLst>
      <p:ext uri="{BB962C8B-B14F-4D97-AF65-F5344CB8AC3E}">
        <p14:creationId xmlns:p14="http://schemas.microsoft.com/office/powerpoint/2010/main" val="2869724754"/>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referRelativeResize="0">
            <a:picLocks/>
          </p:cNvPicPr>
          <p:nvPr/>
        </p:nvPicPr>
        <p:blipFill rotWithShape="1">
          <a:blip r:embed="rId3" cstate="print">
            <a:extLst>
              <a:ext uri="{28A0092B-C50C-407E-A947-70E740481C1C}">
                <a14:useLocalDpi xmlns:a14="http://schemas.microsoft.com/office/drawing/2010/main" val="0"/>
              </a:ext>
            </a:extLst>
          </a:blip>
          <a:srcRect l="3273" t="59047" r="69769" b="17249"/>
          <a:stretch/>
        </p:blipFill>
        <p:spPr>
          <a:xfrm>
            <a:off x="5441951" y="2135961"/>
            <a:ext cx="3626194" cy="4657284"/>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56932" b="7301"/>
          <a:stretch/>
        </p:blipFill>
        <p:spPr>
          <a:xfrm>
            <a:off x="480029" y="4345397"/>
            <a:ext cx="4845655" cy="2452914"/>
          </a:xfrm>
          <a:prstGeom prst="rect">
            <a:avLst/>
          </a:prstGeom>
        </p:spPr>
      </p:pic>
      <p:sp>
        <p:nvSpPr>
          <p:cNvPr id="21506" name="Rectangle 3"/>
          <p:cNvSpPr>
            <a:spLocks noChangeArrowheads="1"/>
          </p:cNvSpPr>
          <p:nvPr/>
        </p:nvSpPr>
        <p:spPr bwMode="auto">
          <a:xfrm>
            <a:off x="709613" y="11906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FFCC00"/>
                </a:solidFill>
              </a:rPr>
              <a:t>Low/hard state </a:t>
            </a:r>
            <a:r>
              <a:rPr lang="en-GB" sz="4400" b="1" dirty="0">
                <a:solidFill>
                  <a:srgbClr val="FFCC00"/>
                </a:solidFill>
              </a:rPr>
              <a:t>variability</a:t>
            </a:r>
          </a:p>
        </p:txBody>
      </p:sp>
      <p:sp>
        <p:nvSpPr>
          <p:cNvPr id="10" name="Rectangle 16"/>
          <p:cNvSpPr>
            <a:spLocks noGrp="1" noChangeArrowheads="1"/>
          </p:cNvSpPr>
          <p:nvPr>
            <p:ph type="body" sz="half" idx="1"/>
          </p:nvPr>
        </p:nvSpPr>
        <p:spPr>
          <a:xfrm>
            <a:off x="303853" y="1023938"/>
            <a:ext cx="5021831" cy="3350486"/>
          </a:xfrm>
          <a:noFill/>
        </p:spPr>
        <p:txBody>
          <a:bodyPr/>
          <a:lstStyle/>
          <a:p>
            <a:pPr eaLnBrk="1" hangingPunct="1">
              <a:lnSpc>
                <a:spcPct val="90000"/>
              </a:lnSpc>
            </a:pPr>
            <a:r>
              <a:rPr lang="en-GB" sz="2400" dirty="0" smtClean="0">
                <a:solidFill>
                  <a:srgbClr val="FFFF99"/>
                </a:solidFill>
              </a:rPr>
              <a:t>Hard X-rays show much more dramatic change on short timescales down to few </a:t>
            </a:r>
            <a:r>
              <a:rPr lang="en-GB" sz="2400" dirty="0" err="1" smtClean="0">
                <a:solidFill>
                  <a:srgbClr val="FFFF99"/>
                </a:solidFill>
              </a:rPr>
              <a:t>ms</a:t>
            </a:r>
            <a:endParaRPr lang="en-GB" sz="2400" dirty="0" smtClean="0">
              <a:solidFill>
                <a:srgbClr val="FFFF99"/>
              </a:solidFill>
            </a:endParaRPr>
          </a:p>
          <a:p>
            <a:pPr eaLnBrk="1" hangingPunct="1">
              <a:lnSpc>
                <a:spcPct val="90000"/>
              </a:lnSpc>
            </a:pPr>
            <a:r>
              <a:rPr lang="en-GB" sz="2400" dirty="0" err="1" smtClean="0">
                <a:solidFill>
                  <a:srgbClr val="FFFF99"/>
                </a:solidFill>
              </a:rPr>
              <a:t>tvisc</a:t>
            </a:r>
            <a:r>
              <a:rPr lang="en-GB" sz="2400" dirty="0" smtClean="0">
                <a:solidFill>
                  <a:srgbClr val="FFFF99"/>
                </a:solidFill>
              </a:rPr>
              <a:t>= </a:t>
            </a:r>
            <a:r>
              <a:rPr lang="en-GB" sz="2400" dirty="0" smtClean="0">
                <a:solidFill>
                  <a:srgbClr val="FFFF99"/>
                </a:solidFill>
                <a:latin typeface="Symbol" pitchFamily="18" charset="2"/>
              </a:rPr>
              <a:t>a</a:t>
            </a:r>
            <a:r>
              <a:rPr lang="en-GB" sz="2400" baseline="30000" dirty="0" smtClean="0">
                <a:solidFill>
                  <a:srgbClr val="FFFF99"/>
                </a:solidFill>
              </a:rPr>
              <a:t>-1</a:t>
            </a:r>
            <a:r>
              <a:rPr lang="en-GB" sz="2400" dirty="0" smtClean="0">
                <a:solidFill>
                  <a:srgbClr val="FFFF99"/>
                </a:solidFill>
              </a:rPr>
              <a:t> (H/R)</a:t>
            </a:r>
            <a:r>
              <a:rPr lang="en-GB" sz="2400" baseline="30000" dirty="0" smtClean="0">
                <a:solidFill>
                  <a:srgbClr val="FFFF99"/>
                </a:solidFill>
              </a:rPr>
              <a:t>-2</a:t>
            </a:r>
            <a:r>
              <a:rPr lang="en-GB" sz="2400" dirty="0" smtClean="0">
                <a:solidFill>
                  <a:srgbClr val="FFFF99"/>
                </a:solidFill>
              </a:rPr>
              <a:t> </a:t>
            </a:r>
            <a:r>
              <a:rPr lang="en-GB" sz="2400" dirty="0" err="1" smtClean="0">
                <a:solidFill>
                  <a:srgbClr val="FFFF99"/>
                </a:solidFill>
              </a:rPr>
              <a:t>tdyn</a:t>
            </a:r>
            <a:r>
              <a:rPr lang="en-GB" sz="2400" dirty="0" smtClean="0">
                <a:solidFill>
                  <a:srgbClr val="FFFF99"/>
                </a:solidFill>
              </a:rPr>
              <a:t> = 5 </a:t>
            </a:r>
            <a:r>
              <a:rPr lang="en-GB" sz="2400" dirty="0" smtClean="0">
                <a:solidFill>
                  <a:srgbClr val="FFFF99"/>
                </a:solidFill>
                <a:latin typeface="Symbol" pitchFamily="18" charset="2"/>
              </a:rPr>
              <a:t>a</a:t>
            </a:r>
            <a:r>
              <a:rPr lang="en-GB" sz="2400" baseline="30000" dirty="0" smtClean="0">
                <a:solidFill>
                  <a:srgbClr val="FFFF99"/>
                </a:solidFill>
              </a:rPr>
              <a:t>-1</a:t>
            </a:r>
            <a:r>
              <a:rPr lang="en-GB" sz="2400" dirty="0" smtClean="0">
                <a:solidFill>
                  <a:srgbClr val="FFFF99"/>
                </a:solidFill>
              </a:rPr>
              <a:t> (H/R)</a:t>
            </a:r>
            <a:r>
              <a:rPr lang="en-GB" sz="2400" baseline="30000" dirty="0" smtClean="0">
                <a:solidFill>
                  <a:srgbClr val="FFFF99"/>
                </a:solidFill>
              </a:rPr>
              <a:t>-2</a:t>
            </a:r>
            <a:r>
              <a:rPr lang="en-GB" sz="2400" dirty="0" smtClean="0">
                <a:solidFill>
                  <a:srgbClr val="FFFF99"/>
                </a:solidFill>
              </a:rPr>
              <a:t> (r/6) </a:t>
            </a:r>
            <a:r>
              <a:rPr lang="en-GB" sz="2400" baseline="30000" dirty="0" smtClean="0">
                <a:solidFill>
                  <a:srgbClr val="FFFF99"/>
                </a:solidFill>
              </a:rPr>
              <a:t>-3/2</a:t>
            </a:r>
            <a:r>
              <a:rPr lang="en-GB" sz="2400" dirty="0" smtClean="0">
                <a:solidFill>
                  <a:srgbClr val="FFFF99"/>
                </a:solidFill>
              </a:rPr>
              <a:t> </a:t>
            </a:r>
            <a:r>
              <a:rPr lang="en-GB" sz="2400" dirty="0" err="1" smtClean="0">
                <a:solidFill>
                  <a:srgbClr val="FFFF99"/>
                </a:solidFill>
              </a:rPr>
              <a:t>ms</a:t>
            </a:r>
            <a:r>
              <a:rPr lang="en-GB" sz="2400" dirty="0" smtClean="0">
                <a:solidFill>
                  <a:srgbClr val="FFFF99"/>
                </a:solidFill>
              </a:rPr>
              <a:t>  </a:t>
            </a:r>
            <a:endParaRPr lang="en-GB" sz="2400" dirty="0">
              <a:solidFill>
                <a:srgbClr val="FFFF99"/>
              </a:solidFill>
            </a:endParaRPr>
          </a:p>
          <a:p>
            <a:pPr eaLnBrk="1" hangingPunct="1">
              <a:lnSpc>
                <a:spcPct val="90000"/>
              </a:lnSpc>
            </a:pPr>
            <a:r>
              <a:rPr lang="en-GB" sz="2400" dirty="0" smtClean="0">
                <a:solidFill>
                  <a:srgbClr val="FFFF99"/>
                </a:solidFill>
              </a:rPr>
              <a:t>IF viscous timescale then H/R~1</a:t>
            </a:r>
          </a:p>
        </p:txBody>
      </p:sp>
      <p:sp>
        <p:nvSpPr>
          <p:cNvPr id="6" name="TextBox 5"/>
          <p:cNvSpPr txBox="1"/>
          <p:nvPr/>
        </p:nvSpPr>
        <p:spPr>
          <a:xfrm rot="16200000">
            <a:off x="-318637" y="5379859"/>
            <a:ext cx="2292178" cy="461665"/>
          </a:xfrm>
          <a:prstGeom prst="rect">
            <a:avLst/>
          </a:prstGeom>
          <a:solidFill>
            <a:schemeClr val="bg1"/>
          </a:solidFill>
          <a:scene3d>
            <a:camera prst="orthographicFront">
              <a:rot lat="300000" lon="0" rev="0"/>
            </a:camera>
            <a:lightRig rig="threePt" dir="t"/>
          </a:scene3d>
        </p:spPr>
        <p:txBody>
          <a:bodyPr wrap="square" rtlCol="0">
            <a:spAutoFit/>
          </a:bodyPr>
          <a:lstStyle/>
          <a:p>
            <a:pPr algn="l"/>
            <a:r>
              <a:rPr lang="en-GB" dirty="0" smtClean="0"/>
              <a:t> </a:t>
            </a:r>
            <a:r>
              <a:rPr lang="en-GB" sz="1800" dirty="0" smtClean="0"/>
              <a:t>0.5       1.0             2.0</a:t>
            </a:r>
            <a:endParaRPr lang="en-GB" sz="1800" dirty="0"/>
          </a:p>
        </p:txBody>
      </p:sp>
    </p:spTree>
    <p:extLst>
      <p:ext uri="{BB962C8B-B14F-4D97-AF65-F5344CB8AC3E}">
        <p14:creationId xmlns:p14="http://schemas.microsoft.com/office/powerpoint/2010/main" val="295901708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147638" y="1470025"/>
            <a:ext cx="4465637" cy="474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FontTx/>
              <a:buChar char="•"/>
            </a:pPr>
            <a:r>
              <a:rPr lang="en-GB" dirty="0">
                <a:solidFill>
                  <a:srgbClr val="FFFF99"/>
                </a:solidFill>
              </a:rPr>
              <a:t>Disc models assumed thermal plasma – not true at low </a:t>
            </a:r>
            <a:r>
              <a:rPr lang="en-GB" i="1" dirty="0">
                <a:solidFill>
                  <a:srgbClr val="FFFF99"/>
                </a:solidFill>
              </a:rPr>
              <a:t>L</a:t>
            </a:r>
            <a:r>
              <a:rPr lang="en-GB" dirty="0">
                <a:solidFill>
                  <a:srgbClr val="FFFF99"/>
                </a:solidFill>
              </a:rPr>
              <a:t>/</a:t>
            </a:r>
            <a:r>
              <a:rPr lang="en-GB" i="1" dirty="0" err="1">
                <a:solidFill>
                  <a:srgbClr val="FFFF99"/>
                </a:solidFill>
              </a:rPr>
              <a:t>L</a:t>
            </a:r>
            <a:r>
              <a:rPr lang="en-GB" baseline="-25000" dirty="0" err="1">
                <a:solidFill>
                  <a:srgbClr val="FFFF99"/>
                </a:solidFill>
              </a:rPr>
              <a:t>Edd</a:t>
            </a:r>
            <a:r>
              <a:rPr lang="en-GB" sz="2000" baseline="-25000" dirty="0">
                <a:solidFill>
                  <a:srgbClr val="006600"/>
                </a:solidFill>
              </a:rPr>
              <a:t> </a:t>
            </a:r>
            <a:endParaRPr lang="en-GB" dirty="0">
              <a:solidFill>
                <a:srgbClr val="FFFF99"/>
              </a:solidFill>
            </a:endParaRPr>
          </a:p>
          <a:p>
            <a:pPr marL="342900" indent="-342900" algn="l">
              <a:spcBef>
                <a:spcPct val="20000"/>
              </a:spcBef>
              <a:buFontTx/>
              <a:buChar char="•"/>
            </a:pPr>
            <a:r>
              <a:rPr lang="en-GB" dirty="0">
                <a:solidFill>
                  <a:srgbClr val="FFFF99"/>
                </a:solidFill>
              </a:rPr>
              <a:t>Instead: hot, optically thin, geometrically thick inner flow replacing the inner disc </a:t>
            </a:r>
            <a:r>
              <a:rPr lang="en-GB" sz="1600" dirty="0">
                <a:solidFill>
                  <a:srgbClr val="FFFF99"/>
                </a:solidFill>
                <a:cs typeface="Times New Roman" pitchFamily="18" charset="0"/>
              </a:rPr>
              <a:t>(Shapiro et al. 1976; Narayan &amp; Yi 1995)</a:t>
            </a:r>
            <a:endParaRPr lang="en-GB" dirty="0">
              <a:solidFill>
                <a:srgbClr val="FFFF99"/>
              </a:solidFill>
            </a:endParaRPr>
          </a:p>
          <a:p>
            <a:pPr marL="342900" indent="-342900" algn="l">
              <a:spcBef>
                <a:spcPct val="20000"/>
              </a:spcBef>
              <a:buFontTx/>
              <a:buChar char="•"/>
            </a:pPr>
            <a:r>
              <a:rPr lang="en-GB" dirty="0">
                <a:solidFill>
                  <a:srgbClr val="FFFF99"/>
                </a:solidFill>
              </a:rPr>
              <a:t>Hot electrons Compton </a:t>
            </a:r>
            <a:r>
              <a:rPr lang="en-GB" dirty="0" err="1">
                <a:solidFill>
                  <a:srgbClr val="FFFF99"/>
                </a:solidFill>
              </a:rPr>
              <a:t>upscatter</a:t>
            </a:r>
            <a:r>
              <a:rPr lang="en-GB" dirty="0">
                <a:solidFill>
                  <a:srgbClr val="FFFF99"/>
                </a:solidFill>
              </a:rPr>
              <a:t> photons from outer cool disc</a:t>
            </a:r>
          </a:p>
          <a:p>
            <a:pPr marL="342900" indent="-342900" algn="l">
              <a:spcBef>
                <a:spcPct val="20000"/>
              </a:spcBef>
              <a:buFontTx/>
              <a:buChar char="•"/>
            </a:pPr>
            <a:r>
              <a:rPr lang="en-GB" dirty="0">
                <a:solidFill>
                  <a:srgbClr val="FFFF99"/>
                </a:solidFill>
              </a:rPr>
              <a:t>Few seed photons, so spectrum is hard</a:t>
            </a:r>
          </a:p>
          <a:p>
            <a:pPr marL="342900" indent="-342900" algn="l">
              <a:spcBef>
                <a:spcPct val="20000"/>
              </a:spcBef>
              <a:buFontTx/>
              <a:buChar char="•"/>
            </a:pPr>
            <a:r>
              <a:rPr lang="en-GB" dirty="0">
                <a:solidFill>
                  <a:srgbClr val="FFFF99"/>
                </a:solidFill>
              </a:rPr>
              <a:t>Jet from large scale height </a:t>
            </a:r>
            <a:r>
              <a:rPr lang="en-GB" dirty="0" smtClean="0">
                <a:solidFill>
                  <a:srgbClr val="FFFF99"/>
                </a:solidFill>
              </a:rPr>
              <a:t>flow</a:t>
            </a:r>
            <a:endParaRPr lang="en-GB" dirty="0">
              <a:solidFill>
                <a:srgbClr val="FFFF99"/>
              </a:solidFill>
            </a:endParaRPr>
          </a:p>
        </p:txBody>
      </p:sp>
      <p:sp>
        <p:nvSpPr>
          <p:cNvPr id="14339" name="Rectangle 3"/>
          <p:cNvSpPr>
            <a:spLocks noChangeArrowheads="1"/>
          </p:cNvSpPr>
          <p:nvPr/>
        </p:nvSpPr>
        <p:spPr bwMode="auto">
          <a:xfrm>
            <a:off x="685800" y="1206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 Accretion flows without discs</a:t>
            </a:r>
          </a:p>
        </p:txBody>
      </p:sp>
      <p:sp>
        <p:nvSpPr>
          <p:cNvPr id="14340" name="Line 4"/>
          <p:cNvSpPr>
            <a:spLocks noChangeShapeType="1"/>
          </p:cNvSpPr>
          <p:nvPr/>
        </p:nvSpPr>
        <p:spPr bwMode="auto">
          <a:xfrm flipV="1">
            <a:off x="5624513" y="3962400"/>
            <a:ext cx="0" cy="16002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41" name="Line 5"/>
          <p:cNvSpPr>
            <a:spLocks noChangeShapeType="1"/>
          </p:cNvSpPr>
          <p:nvPr/>
        </p:nvSpPr>
        <p:spPr bwMode="auto">
          <a:xfrm>
            <a:off x="5624513" y="5562600"/>
            <a:ext cx="2362200"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42" name="Freeform 6"/>
          <p:cNvSpPr>
            <a:spLocks/>
          </p:cNvSpPr>
          <p:nvPr/>
        </p:nvSpPr>
        <p:spPr bwMode="auto">
          <a:xfrm>
            <a:off x="5776913" y="4343400"/>
            <a:ext cx="914400" cy="990600"/>
          </a:xfrm>
          <a:custGeom>
            <a:avLst/>
            <a:gdLst>
              <a:gd name="T0" fmla="*/ 0 w 576"/>
              <a:gd name="T1" fmla="*/ 990600 h 624"/>
              <a:gd name="T2" fmla="*/ 685800 w 576"/>
              <a:gd name="T3" fmla="*/ 0 h 624"/>
              <a:gd name="T4" fmla="*/ 914400 w 576"/>
              <a:gd name="T5" fmla="*/ 990600 h 624"/>
              <a:gd name="T6" fmla="*/ 0 60000 65536"/>
              <a:gd name="T7" fmla="*/ 0 60000 65536"/>
              <a:gd name="T8" fmla="*/ 0 60000 65536"/>
            </a:gdLst>
            <a:ahLst/>
            <a:cxnLst>
              <a:cxn ang="T6">
                <a:pos x="T0" y="T1"/>
              </a:cxn>
              <a:cxn ang="T7">
                <a:pos x="T2" y="T3"/>
              </a:cxn>
              <a:cxn ang="T8">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43" name="Freeform 7"/>
          <p:cNvSpPr>
            <a:spLocks/>
          </p:cNvSpPr>
          <p:nvPr/>
        </p:nvSpPr>
        <p:spPr bwMode="auto">
          <a:xfrm>
            <a:off x="6096000" y="4075113"/>
            <a:ext cx="2003425" cy="1236662"/>
          </a:xfrm>
          <a:custGeom>
            <a:avLst/>
            <a:gdLst>
              <a:gd name="T0" fmla="*/ 0 w 1262"/>
              <a:gd name="T1" fmla="*/ 1236662 h 779"/>
              <a:gd name="T2" fmla="*/ 347663 w 1262"/>
              <a:gd name="T3" fmla="*/ 641350 h 779"/>
              <a:gd name="T4" fmla="*/ 1495425 w 1262"/>
              <a:gd name="T5" fmla="*/ 61912 h 779"/>
              <a:gd name="T6" fmla="*/ 1800225 w 1262"/>
              <a:gd name="T7" fmla="*/ 265112 h 779"/>
              <a:gd name="T8" fmla="*/ 2003425 w 1262"/>
              <a:gd name="T9" fmla="*/ 1179512 h 7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62" h="779">
                <a:moveTo>
                  <a:pt x="0" y="779"/>
                </a:moveTo>
                <a:cubicBezTo>
                  <a:pt x="35" y="717"/>
                  <a:pt x="62" y="527"/>
                  <a:pt x="219" y="404"/>
                </a:cubicBezTo>
                <a:cubicBezTo>
                  <a:pt x="376" y="281"/>
                  <a:pt x="790" y="78"/>
                  <a:pt x="942" y="39"/>
                </a:cubicBezTo>
                <a:cubicBezTo>
                  <a:pt x="1094" y="0"/>
                  <a:pt x="1081" y="50"/>
                  <a:pt x="1134" y="167"/>
                </a:cubicBezTo>
                <a:cubicBezTo>
                  <a:pt x="1187" y="284"/>
                  <a:pt x="1235" y="623"/>
                  <a:pt x="1262" y="743"/>
                </a:cubicBezTo>
              </a:path>
            </a:pathLst>
          </a:custGeom>
          <a:noFill/>
          <a:ln w="38100">
            <a:solidFill>
              <a:srgbClr val="CC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44" name="Text Box 8"/>
          <p:cNvSpPr txBox="1">
            <a:spLocks noChangeArrowheads="1"/>
          </p:cNvSpPr>
          <p:nvPr/>
        </p:nvSpPr>
        <p:spPr bwMode="auto">
          <a:xfrm>
            <a:off x="5700713" y="5653088"/>
            <a:ext cx="2514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chemeClr val="bg1"/>
                </a:solidFill>
              </a:rPr>
              <a:t>Log </a:t>
            </a:r>
            <a:r>
              <a:rPr lang="en-GB" sz="1800">
                <a:solidFill>
                  <a:schemeClr val="bg1"/>
                </a:solidFill>
                <a:latin typeface="Symbol" pitchFamily="18" charset="2"/>
              </a:rPr>
              <a:t>n</a:t>
            </a:r>
          </a:p>
        </p:txBody>
      </p:sp>
      <p:sp>
        <p:nvSpPr>
          <p:cNvPr id="14345" name="Text Box 9"/>
          <p:cNvSpPr txBox="1">
            <a:spLocks noChangeArrowheads="1"/>
          </p:cNvSpPr>
          <p:nvPr/>
        </p:nvSpPr>
        <p:spPr bwMode="auto">
          <a:xfrm rot="-5400000">
            <a:off x="4031457" y="4426743"/>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chemeClr val="bg1"/>
                </a:solidFill>
              </a:rPr>
              <a:t>Log  </a:t>
            </a:r>
            <a:r>
              <a:rPr lang="en-GB" sz="1800">
                <a:solidFill>
                  <a:schemeClr val="bg1"/>
                </a:solidFill>
                <a:latin typeface="Symbol" pitchFamily="18" charset="2"/>
              </a:rPr>
              <a:t>n</a:t>
            </a:r>
            <a:r>
              <a:rPr lang="en-GB" sz="1800">
                <a:solidFill>
                  <a:schemeClr val="bg1"/>
                </a:solidFill>
              </a:rPr>
              <a:t> f(</a:t>
            </a:r>
            <a:r>
              <a:rPr lang="en-GB" sz="1800">
                <a:solidFill>
                  <a:schemeClr val="bg1"/>
                </a:solidFill>
                <a:latin typeface="Symbol" pitchFamily="18" charset="2"/>
              </a:rPr>
              <a:t>n) </a:t>
            </a:r>
          </a:p>
        </p:txBody>
      </p:sp>
      <p:sp>
        <p:nvSpPr>
          <p:cNvPr id="14346" name="AutoShape 10"/>
          <p:cNvSpPr>
            <a:spLocks noChangeArrowheads="1"/>
          </p:cNvSpPr>
          <p:nvPr/>
        </p:nvSpPr>
        <p:spPr bwMode="auto">
          <a:xfrm>
            <a:off x="4876800" y="1743075"/>
            <a:ext cx="3962400" cy="1143000"/>
          </a:xfrm>
          <a:custGeom>
            <a:avLst/>
            <a:gdLst>
              <a:gd name="T0" fmla="*/ 1981200 w 21600"/>
              <a:gd name="T1" fmla="*/ 0 h 21600"/>
              <a:gd name="T2" fmla="*/ 580235 w 21600"/>
              <a:gd name="T3" fmla="*/ 167375 h 21600"/>
              <a:gd name="T4" fmla="*/ 0 w 21600"/>
              <a:gd name="T5" fmla="*/ 571500 h 21600"/>
              <a:gd name="T6" fmla="*/ 580235 w 21600"/>
              <a:gd name="T7" fmla="*/ 975625 h 21600"/>
              <a:gd name="T8" fmla="*/ 1981200 w 21600"/>
              <a:gd name="T9" fmla="*/ 1143000 h 21600"/>
              <a:gd name="T10" fmla="*/ 3382165 w 21600"/>
              <a:gd name="T11" fmla="*/ 975625 h 21600"/>
              <a:gd name="T12" fmla="*/ 3962400 w 21600"/>
              <a:gd name="T13" fmla="*/ 571500 h 21600"/>
              <a:gd name="T14" fmla="*/ 3382165 w 21600"/>
              <a:gd name="T15" fmla="*/ 167375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4347" name="Group 11"/>
          <p:cNvGrpSpPr>
            <a:grpSpLocks/>
          </p:cNvGrpSpPr>
          <p:nvPr/>
        </p:nvGrpSpPr>
        <p:grpSpPr bwMode="auto">
          <a:xfrm>
            <a:off x="6992938" y="1441450"/>
            <a:ext cx="914400" cy="1638300"/>
            <a:chOff x="899" y="2296"/>
            <a:chExt cx="496" cy="1032"/>
          </a:xfrm>
        </p:grpSpPr>
        <p:grpSp>
          <p:nvGrpSpPr>
            <p:cNvPr id="14394" name="Group 12"/>
            <p:cNvGrpSpPr>
              <a:grpSpLocks/>
            </p:cNvGrpSpPr>
            <p:nvPr/>
          </p:nvGrpSpPr>
          <p:grpSpPr bwMode="auto">
            <a:xfrm>
              <a:off x="899" y="2512"/>
              <a:ext cx="216" cy="576"/>
              <a:chOff x="843" y="2880"/>
              <a:chExt cx="216" cy="576"/>
            </a:xfrm>
          </p:grpSpPr>
          <p:sp>
            <p:nvSpPr>
              <p:cNvPr id="14404" name="Freeform 13"/>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405" name="Freeform 14"/>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95" name="Group 15"/>
            <p:cNvGrpSpPr>
              <a:grpSpLocks/>
            </p:cNvGrpSpPr>
            <p:nvPr/>
          </p:nvGrpSpPr>
          <p:grpSpPr bwMode="auto">
            <a:xfrm>
              <a:off x="1035" y="2752"/>
              <a:ext cx="216" cy="576"/>
              <a:chOff x="843" y="2880"/>
              <a:chExt cx="216" cy="576"/>
            </a:xfrm>
          </p:grpSpPr>
          <p:sp>
            <p:nvSpPr>
              <p:cNvPr id="14402" name="Freeform 16"/>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403" name="Freeform 17"/>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96" name="Group 18"/>
            <p:cNvGrpSpPr>
              <a:grpSpLocks/>
            </p:cNvGrpSpPr>
            <p:nvPr/>
          </p:nvGrpSpPr>
          <p:grpSpPr bwMode="auto">
            <a:xfrm>
              <a:off x="1179" y="2520"/>
              <a:ext cx="216" cy="576"/>
              <a:chOff x="843" y="2880"/>
              <a:chExt cx="216" cy="576"/>
            </a:xfrm>
          </p:grpSpPr>
          <p:sp>
            <p:nvSpPr>
              <p:cNvPr id="14400" name="Freeform 19"/>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401" name="Freeform 20"/>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97" name="Group 21"/>
            <p:cNvGrpSpPr>
              <a:grpSpLocks/>
            </p:cNvGrpSpPr>
            <p:nvPr/>
          </p:nvGrpSpPr>
          <p:grpSpPr bwMode="auto">
            <a:xfrm>
              <a:off x="1035" y="2296"/>
              <a:ext cx="216" cy="576"/>
              <a:chOff x="843" y="2880"/>
              <a:chExt cx="216" cy="576"/>
            </a:xfrm>
          </p:grpSpPr>
          <p:sp>
            <p:nvSpPr>
              <p:cNvPr id="14398" name="Freeform 22"/>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99" name="Freeform 23"/>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4348" name="Group 24"/>
          <p:cNvGrpSpPr>
            <a:grpSpLocks/>
          </p:cNvGrpSpPr>
          <p:nvPr/>
        </p:nvGrpSpPr>
        <p:grpSpPr bwMode="auto">
          <a:xfrm>
            <a:off x="6834188" y="1898650"/>
            <a:ext cx="471487" cy="787400"/>
            <a:chOff x="899" y="2296"/>
            <a:chExt cx="496" cy="1032"/>
          </a:xfrm>
        </p:grpSpPr>
        <p:grpSp>
          <p:nvGrpSpPr>
            <p:cNvPr id="14382" name="Group 25"/>
            <p:cNvGrpSpPr>
              <a:grpSpLocks/>
            </p:cNvGrpSpPr>
            <p:nvPr/>
          </p:nvGrpSpPr>
          <p:grpSpPr bwMode="auto">
            <a:xfrm>
              <a:off x="899" y="2512"/>
              <a:ext cx="216" cy="576"/>
              <a:chOff x="843" y="2880"/>
              <a:chExt cx="216" cy="576"/>
            </a:xfrm>
          </p:grpSpPr>
          <p:sp>
            <p:nvSpPr>
              <p:cNvPr id="14392" name="Freeform 26"/>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93" name="Freeform 27"/>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83" name="Group 28"/>
            <p:cNvGrpSpPr>
              <a:grpSpLocks/>
            </p:cNvGrpSpPr>
            <p:nvPr/>
          </p:nvGrpSpPr>
          <p:grpSpPr bwMode="auto">
            <a:xfrm>
              <a:off x="1035" y="2752"/>
              <a:ext cx="216" cy="576"/>
              <a:chOff x="843" y="2880"/>
              <a:chExt cx="216" cy="576"/>
            </a:xfrm>
          </p:grpSpPr>
          <p:sp>
            <p:nvSpPr>
              <p:cNvPr id="14390" name="Freeform 29"/>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91" name="Freeform 30"/>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84" name="Group 31"/>
            <p:cNvGrpSpPr>
              <a:grpSpLocks/>
            </p:cNvGrpSpPr>
            <p:nvPr/>
          </p:nvGrpSpPr>
          <p:grpSpPr bwMode="auto">
            <a:xfrm>
              <a:off x="1179" y="2520"/>
              <a:ext cx="216" cy="576"/>
              <a:chOff x="843" y="2880"/>
              <a:chExt cx="216" cy="576"/>
            </a:xfrm>
          </p:grpSpPr>
          <p:sp>
            <p:nvSpPr>
              <p:cNvPr id="14388" name="Freeform 32"/>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89" name="Freeform 33"/>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85" name="Group 34"/>
            <p:cNvGrpSpPr>
              <a:grpSpLocks/>
            </p:cNvGrpSpPr>
            <p:nvPr/>
          </p:nvGrpSpPr>
          <p:grpSpPr bwMode="auto">
            <a:xfrm>
              <a:off x="1035" y="2296"/>
              <a:ext cx="216" cy="576"/>
              <a:chOff x="843" y="2880"/>
              <a:chExt cx="216" cy="576"/>
            </a:xfrm>
          </p:grpSpPr>
          <p:sp>
            <p:nvSpPr>
              <p:cNvPr id="14386" name="Freeform 35"/>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87" name="Freeform 36"/>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4349" name="Group 37"/>
          <p:cNvGrpSpPr>
            <a:grpSpLocks/>
          </p:cNvGrpSpPr>
          <p:nvPr/>
        </p:nvGrpSpPr>
        <p:grpSpPr bwMode="auto">
          <a:xfrm flipH="1">
            <a:off x="5648325" y="1431925"/>
            <a:ext cx="914400" cy="1638300"/>
            <a:chOff x="899" y="2296"/>
            <a:chExt cx="496" cy="1032"/>
          </a:xfrm>
        </p:grpSpPr>
        <p:grpSp>
          <p:nvGrpSpPr>
            <p:cNvPr id="14370" name="Group 38"/>
            <p:cNvGrpSpPr>
              <a:grpSpLocks/>
            </p:cNvGrpSpPr>
            <p:nvPr/>
          </p:nvGrpSpPr>
          <p:grpSpPr bwMode="auto">
            <a:xfrm>
              <a:off x="899" y="2512"/>
              <a:ext cx="216" cy="576"/>
              <a:chOff x="843" y="2880"/>
              <a:chExt cx="216" cy="576"/>
            </a:xfrm>
          </p:grpSpPr>
          <p:sp>
            <p:nvSpPr>
              <p:cNvPr id="14380" name="Freeform 39"/>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81" name="Freeform 40"/>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71" name="Group 41"/>
            <p:cNvGrpSpPr>
              <a:grpSpLocks/>
            </p:cNvGrpSpPr>
            <p:nvPr/>
          </p:nvGrpSpPr>
          <p:grpSpPr bwMode="auto">
            <a:xfrm>
              <a:off x="1035" y="2752"/>
              <a:ext cx="216" cy="576"/>
              <a:chOff x="843" y="2880"/>
              <a:chExt cx="216" cy="576"/>
            </a:xfrm>
          </p:grpSpPr>
          <p:sp>
            <p:nvSpPr>
              <p:cNvPr id="14378" name="Freeform 42"/>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79" name="Freeform 43"/>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72" name="Group 44"/>
            <p:cNvGrpSpPr>
              <a:grpSpLocks/>
            </p:cNvGrpSpPr>
            <p:nvPr/>
          </p:nvGrpSpPr>
          <p:grpSpPr bwMode="auto">
            <a:xfrm>
              <a:off x="1179" y="2520"/>
              <a:ext cx="216" cy="576"/>
              <a:chOff x="843" y="2880"/>
              <a:chExt cx="216" cy="576"/>
            </a:xfrm>
          </p:grpSpPr>
          <p:sp>
            <p:nvSpPr>
              <p:cNvPr id="14376" name="Freeform 45"/>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77" name="Freeform 46"/>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73" name="Group 47"/>
            <p:cNvGrpSpPr>
              <a:grpSpLocks/>
            </p:cNvGrpSpPr>
            <p:nvPr/>
          </p:nvGrpSpPr>
          <p:grpSpPr bwMode="auto">
            <a:xfrm>
              <a:off x="1035" y="2296"/>
              <a:ext cx="216" cy="576"/>
              <a:chOff x="843" y="2880"/>
              <a:chExt cx="216" cy="576"/>
            </a:xfrm>
          </p:grpSpPr>
          <p:sp>
            <p:nvSpPr>
              <p:cNvPr id="14374" name="Freeform 48"/>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75" name="Freeform 49"/>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4350" name="Group 50"/>
          <p:cNvGrpSpPr>
            <a:grpSpLocks/>
          </p:cNvGrpSpPr>
          <p:nvPr/>
        </p:nvGrpSpPr>
        <p:grpSpPr bwMode="auto">
          <a:xfrm flipH="1">
            <a:off x="6292850" y="1958975"/>
            <a:ext cx="471488" cy="787400"/>
            <a:chOff x="899" y="2296"/>
            <a:chExt cx="496" cy="1032"/>
          </a:xfrm>
        </p:grpSpPr>
        <p:grpSp>
          <p:nvGrpSpPr>
            <p:cNvPr id="14358" name="Group 51"/>
            <p:cNvGrpSpPr>
              <a:grpSpLocks/>
            </p:cNvGrpSpPr>
            <p:nvPr/>
          </p:nvGrpSpPr>
          <p:grpSpPr bwMode="auto">
            <a:xfrm>
              <a:off x="899" y="2512"/>
              <a:ext cx="216" cy="576"/>
              <a:chOff x="843" y="2880"/>
              <a:chExt cx="216" cy="576"/>
            </a:xfrm>
          </p:grpSpPr>
          <p:sp>
            <p:nvSpPr>
              <p:cNvPr id="14368" name="Freeform 52"/>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69" name="Freeform 53"/>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59" name="Group 54"/>
            <p:cNvGrpSpPr>
              <a:grpSpLocks/>
            </p:cNvGrpSpPr>
            <p:nvPr/>
          </p:nvGrpSpPr>
          <p:grpSpPr bwMode="auto">
            <a:xfrm>
              <a:off x="1035" y="2752"/>
              <a:ext cx="216" cy="576"/>
              <a:chOff x="843" y="2880"/>
              <a:chExt cx="216" cy="576"/>
            </a:xfrm>
          </p:grpSpPr>
          <p:sp>
            <p:nvSpPr>
              <p:cNvPr id="14366" name="Freeform 55"/>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67" name="Freeform 56"/>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60" name="Group 57"/>
            <p:cNvGrpSpPr>
              <a:grpSpLocks/>
            </p:cNvGrpSpPr>
            <p:nvPr/>
          </p:nvGrpSpPr>
          <p:grpSpPr bwMode="auto">
            <a:xfrm>
              <a:off x="1179" y="2520"/>
              <a:ext cx="216" cy="576"/>
              <a:chOff x="843" y="2880"/>
              <a:chExt cx="216" cy="576"/>
            </a:xfrm>
          </p:grpSpPr>
          <p:sp>
            <p:nvSpPr>
              <p:cNvPr id="14364" name="Freeform 58"/>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65" name="Freeform 59"/>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61" name="Group 60"/>
            <p:cNvGrpSpPr>
              <a:grpSpLocks/>
            </p:cNvGrpSpPr>
            <p:nvPr/>
          </p:nvGrpSpPr>
          <p:grpSpPr bwMode="auto">
            <a:xfrm>
              <a:off x="1035" y="2296"/>
              <a:ext cx="216" cy="576"/>
              <a:chOff x="843" y="2880"/>
              <a:chExt cx="216" cy="576"/>
            </a:xfrm>
          </p:grpSpPr>
          <p:sp>
            <p:nvSpPr>
              <p:cNvPr id="14362" name="Freeform 61"/>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63" name="Freeform 62"/>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sp>
        <p:nvSpPr>
          <p:cNvPr id="14351" name="AutoShape 63"/>
          <p:cNvSpPr>
            <a:spLocks noChangeArrowheads="1"/>
          </p:cNvSpPr>
          <p:nvPr/>
        </p:nvSpPr>
        <p:spPr bwMode="auto">
          <a:xfrm rot="16934371" flipV="1">
            <a:off x="6019006" y="1639094"/>
            <a:ext cx="468313" cy="1908175"/>
          </a:xfrm>
          <a:prstGeom prst="moon">
            <a:avLst>
              <a:gd name="adj" fmla="val 5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2" name="AutoShape 64"/>
          <p:cNvSpPr>
            <a:spLocks noChangeArrowheads="1"/>
          </p:cNvSpPr>
          <p:nvPr/>
        </p:nvSpPr>
        <p:spPr bwMode="auto">
          <a:xfrm rot="15516024" flipV="1">
            <a:off x="7217569" y="1661319"/>
            <a:ext cx="468313" cy="1908175"/>
          </a:xfrm>
          <a:prstGeom prst="moon">
            <a:avLst>
              <a:gd name="adj" fmla="val 5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3" name="AutoShape 65"/>
          <p:cNvSpPr>
            <a:spLocks noChangeArrowheads="1"/>
          </p:cNvSpPr>
          <p:nvPr/>
        </p:nvSpPr>
        <p:spPr bwMode="auto">
          <a:xfrm rot="16934371" flipV="1">
            <a:off x="5797551" y="1644650"/>
            <a:ext cx="385762" cy="1893887"/>
          </a:xfrm>
          <a:prstGeom prst="moon">
            <a:avLst>
              <a:gd name="adj" fmla="val 5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4" name="Oval 66"/>
          <p:cNvSpPr>
            <a:spLocks noChangeArrowheads="1"/>
          </p:cNvSpPr>
          <p:nvPr/>
        </p:nvSpPr>
        <p:spPr bwMode="auto">
          <a:xfrm>
            <a:off x="6675438" y="2192338"/>
            <a:ext cx="261937" cy="2428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5" name="Freeform 67"/>
          <p:cNvSpPr>
            <a:spLocks/>
          </p:cNvSpPr>
          <p:nvPr/>
        </p:nvSpPr>
        <p:spPr bwMode="auto">
          <a:xfrm>
            <a:off x="5867400" y="1160463"/>
            <a:ext cx="1770063" cy="1103312"/>
          </a:xfrm>
          <a:custGeom>
            <a:avLst/>
            <a:gdLst>
              <a:gd name="T0" fmla="*/ 0 w 1115"/>
              <a:gd name="T1" fmla="*/ 1103312 h 695"/>
              <a:gd name="T2" fmla="*/ 1724025 w 1115"/>
              <a:gd name="T3" fmla="*/ 755650 h 695"/>
              <a:gd name="T4" fmla="*/ 274638 w 1115"/>
              <a:gd name="T5" fmla="*/ 334962 h 695"/>
              <a:gd name="T6" fmla="*/ 1103313 w 1115"/>
              <a:gd name="T7" fmla="*/ 146050 h 695"/>
              <a:gd name="T8" fmla="*/ 1360488 w 1115"/>
              <a:gd name="T9" fmla="*/ 0 h 6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5" h="695">
                <a:moveTo>
                  <a:pt x="0" y="695"/>
                </a:moveTo>
                <a:cubicBezTo>
                  <a:pt x="181" y="659"/>
                  <a:pt x="1057" y="557"/>
                  <a:pt x="1086" y="476"/>
                </a:cubicBezTo>
                <a:cubicBezTo>
                  <a:pt x="1115" y="395"/>
                  <a:pt x="238" y="275"/>
                  <a:pt x="173" y="211"/>
                </a:cubicBezTo>
                <a:cubicBezTo>
                  <a:pt x="108" y="147"/>
                  <a:pt x="581" y="127"/>
                  <a:pt x="695" y="92"/>
                </a:cubicBezTo>
                <a:cubicBezTo>
                  <a:pt x="809" y="57"/>
                  <a:pt x="823" y="19"/>
                  <a:pt x="857" y="0"/>
                </a:cubicBezTo>
              </a:path>
            </a:pathLst>
          </a:custGeom>
          <a:noFill/>
          <a:ln w="38100" cap="flat" cmpd="sng">
            <a:solidFill>
              <a:srgbClr val="99CCFF"/>
            </a:solidFill>
            <a:prstDash val="solid"/>
            <a:round/>
            <a:headEnd type="none" w="med" len="med"/>
            <a:tailEnd type="none" w="med" len="me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14356" name="Freeform 68"/>
          <p:cNvSpPr>
            <a:spLocks/>
          </p:cNvSpPr>
          <p:nvPr/>
        </p:nvSpPr>
        <p:spPr bwMode="auto">
          <a:xfrm>
            <a:off x="6078538" y="1103313"/>
            <a:ext cx="1651000" cy="1155700"/>
          </a:xfrm>
          <a:custGeom>
            <a:avLst/>
            <a:gdLst>
              <a:gd name="T0" fmla="*/ 1651000 w 1040"/>
              <a:gd name="T1" fmla="*/ 1155700 h 728"/>
              <a:gd name="T2" fmla="*/ 46038 w 1040"/>
              <a:gd name="T3" fmla="*/ 841375 h 728"/>
              <a:gd name="T4" fmla="*/ 1376363 w 1040"/>
              <a:gd name="T5" fmla="*/ 387350 h 728"/>
              <a:gd name="T6" fmla="*/ 547688 w 1040"/>
              <a:gd name="T7" fmla="*/ 198438 h 728"/>
              <a:gd name="T8" fmla="*/ 206375 w 1040"/>
              <a:gd name="T9" fmla="*/ 0 h 7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0" h="728">
                <a:moveTo>
                  <a:pt x="1040" y="728"/>
                </a:moveTo>
                <a:cubicBezTo>
                  <a:pt x="872" y="695"/>
                  <a:pt x="58" y="611"/>
                  <a:pt x="29" y="530"/>
                </a:cubicBezTo>
                <a:cubicBezTo>
                  <a:pt x="0" y="449"/>
                  <a:pt x="814" y="311"/>
                  <a:pt x="867" y="244"/>
                </a:cubicBezTo>
                <a:cubicBezTo>
                  <a:pt x="920" y="177"/>
                  <a:pt x="468" y="166"/>
                  <a:pt x="345" y="125"/>
                </a:cubicBezTo>
                <a:cubicBezTo>
                  <a:pt x="222" y="84"/>
                  <a:pt x="175" y="26"/>
                  <a:pt x="130" y="0"/>
                </a:cubicBezTo>
              </a:path>
            </a:pathLst>
          </a:custGeom>
          <a:noFill/>
          <a:ln w="38100" cap="flat" cmpd="sng">
            <a:solidFill>
              <a:srgbClr val="99CCFF"/>
            </a:solidFill>
            <a:prstDash val="solid"/>
            <a:round/>
            <a:headEnd type="none" w="med" len="med"/>
            <a:tailEnd type="none" w="med" len="me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14357" name="Line 69"/>
          <p:cNvSpPr>
            <a:spLocks noChangeShapeType="1"/>
          </p:cNvSpPr>
          <p:nvPr/>
        </p:nvSpPr>
        <p:spPr bwMode="auto">
          <a:xfrm flipV="1">
            <a:off x="6835775" y="1030288"/>
            <a:ext cx="0" cy="406400"/>
          </a:xfrm>
          <a:prstGeom prst="line">
            <a:avLst/>
          </a:prstGeom>
          <a:noFill/>
          <a:ln w="38100">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47638" y="1470025"/>
            <a:ext cx="4465637" cy="474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FontTx/>
              <a:buChar char="•"/>
            </a:pPr>
            <a:r>
              <a:rPr lang="en-GB">
                <a:solidFill>
                  <a:srgbClr val="FFFF99"/>
                </a:solidFill>
              </a:rPr>
              <a:t>Disc models assumed thermal plasma – not true at low </a:t>
            </a:r>
            <a:r>
              <a:rPr lang="en-GB" i="1">
                <a:solidFill>
                  <a:srgbClr val="FFFF99"/>
                </a:solidFill>
              </a:rPr>
              <a:t>L</a:t>
            </a:r>
            <a:r>
              <a:rPr lang="en-GB">
                <a:solidFill>
                  <a:srgbClr val="FFFF99"/>
                </a:solidFill>
              </a:rPr>
              <a:t>/</a:t>
            </a:r>
            <a:r>
              <a:rPr lang="en-GB" i="1">
                <a:solidFill>
                  <a:srgbClr val="FFFF99"/>
                </a:solidFill>
              </a:rPr>
              <a:t>L</a:t>
            </a:r>
            <a:r>
              <a:rPr lang="en-GB" baseline="-25000">
                <a:solidFill>
                  <a:srgbClr val="FFFF99"/>
                </a:solidFill>
              </a:rPr>
              <a:t>Edd</a:t>
            </a:r>
            <a:r>
              <a:rPr lang="en-GB" sz="2000" baseline="-25000">
                <a:solidFill>
                  <a:srgbClr val="006600"/>
                </a:solidFill>
              </a:rPr>
              <a:t> </a:t>
            </a:r>
            <a:endParaRPr lang="en-GB">
              <a:solidFill>
                <a:srgbClr val="FFFF99"/>
              </a:solidFill>
            </a:endParaRPr>
          </a:p>
          <a:p>
            <a:pPr marL="342900" indent="-342900" algn="l">
              <a:spcBef>
                <a:spcPct val="20000"/>
              </a:spcBef>
              <a:buFontTx/>
              <a:buChar char="•"/>
            </a:pPr>
            <a:r>
              <a:rPr lang="en-GB">
                <a:solidFill>
                  <a:srgbClr val="FFFF99"/>
                </a:solidFill>
              </a:rPr>
              <a:t>Instead: hot, optically thin, geometrically thick inner flow replacing the inner disc </a:t>
            </a:r>
            <a:r>
              <a:rPr lang="en-GB" sz="1600">
                <a:solidFill>
                  <a:srgbClr val="FFFF99"/>
                </a:solidFill>
                <a:cs typeface="Times New Roman" pitchFamily="18" charset="0"/>
              </a:rPr>
              <a:t>(Shapiro et al. 1976; Narayan &amp; Yi 1995)</a:t>
            </a:r>
            <a:endParaRPr lang="en-GB">
              <a:solidFill>
                <a:srgbClr val="FFFF99"/>
              </a:solidFill>
            </a:endParaRPr>
          </a:p>
          <a:p>
            <a:pPr marL="342900" indent="-342900" algn="l">
              <a:spcBef>
                <a:spcPct val="20000"/>
              </a:spcBef>
              <a:buFontTx/>
              <a:buChar char="•"/>
            </a:pPr>
            <a:r>
              <a:rPr lang="en-GB">
                <a:solidFill>
                  <a:srgbClr val="FFFF99"/>
                </a:solidFill>
              </a:rPr>
              <a:t>Hot electrons Compton upscatter photons from outer cool disc</a:t>
            </a:r>
          </a:p>
          <a:p>
            <a:pPr marL="342900" indent="-342900" algn="l">
              <a:spcBef>
                <a:spcPct val="20000"/>
              </a:spcBef>
              <a:buFontTx/>
              <a:buChar char="•"/>
            </a:pPr>
            <a:r>
              <a:rPr lang="en-GB">
                <a:solidFill>
                  <a:srgbClr val="FFFF99"/>
                </a:solidFill>
              </a:rPr>
              <a:t>Few seed photons, so spectrum is hard</a:t>
            </a:r>
          </a:p>
          <a:p>
            <a:pPr marL="342900" indent="-342900" algn="l">
              <a:spcBef>
                <a:spcPct val="20000"/>
              </a:spcBef>
              <a:buFontTx/>
              <a:buChar char="•"/>
            </a:pPr>
            <a:r>
              <a:rPr lang="en-GB">
                <a:solidFill>
                  <a:srgbClr val="FFFF99"/>
                </a:solidFill>
              </a:rPr>
              <a:t>Jet from large scale height flow</a:t>
            </a:r>
          </a:p>
          <a:p>
            <a:pPr marL="342900" indent="-342900" algn="l">
              <a:spcBef>
                <a:spcPct val="20000"/>
              </a:spcBef>
              <a:buFontTx/>
              <a:buChar char="•"/>
            </a:pPr>
            <a:endParaRPr lang="en-GB">
              <a:solidFill>
                <a:srgbClr val="FFFF99"/>
              </a:solidFill>
            </a:endParaRPr>
          </a:p>
        </p:txBody>
      </p:sp>
      <p:sp>
        <p:nvSpPr>
          <p:cNvPr id="15363" name="Line 4"/>
          <p:cNvSpPr>
            <a:spLocks noChangeShapeType="1"/>
          </p:cNvSpPr>
          <p:nvPr/>
        </p:nvSpPr>
        <p:spPr bwMode="auto">
          <a:xfrm flipV="1">
            <a:off x="5624513" y="3962400"/>
            <a:ext cx="0" cy="16002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364" name="Line 5"/>
          <p:cNvSpPr>
            <a:spLocks noChangeShapeType="1"/>
          </p:cNvSpPr>
          <p:nvPr/>
        </p:nvSpPr>
        <p:spPr bwMode="auto">
          <a:xfrm>
            <a:off x="5624513" y="5562600"/>
            <a:ext cx="2362200"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365" name="Freeform 6"/>
          <p:cNvSpPr>
            <a:spLocks/>
          </p:cNvSpPr>
          <p:nvPr/>
        </p:nvSpPr>
        <p:spPr bwMode="auto">
          <a:xfrm>
            <a:off x="5776913" y="4164013"/>
            <a:ext cx="987425" cy="1169987"/>
          </a:xfrm>
          <a:custGeom>
            <a:avLst/>
            <a:gdLst>
              <a:gd name="T0" fmla="*/ 0 w 622"/>
              <a:gd name="T1" fmla="*/ 1169987 h 737"/>
              <a:gd name="T2" fmla="*/ 768350 w 622"/>
              <a:gd name="T3" fmla="*/ 1587 h 737"/>
              <a:gd name="T4" fmla="*/ 987425 w 622"/>
              <a:gd name="T5" fmla="*/ 1162050 h 737"/>
              <a:gd name="T6" fmla="*/ 0 60000 65536"/>
              <a:gd name="T7" fmla="*/ 0 60000 65536"/>
              <a:gd name="T8" fmla="*/ 0 60000 65536"/>
            </a:gdLst>
            <a:ahLst/>
            <a:cxnLst>
              <a:cxn ang="T6">
                <a:pos x="T0" y="T1"/>
              </a:cxn>
              <a:cxn ang="T7">
                <a:pos x="T2" y="T3"/>
              </a:cxn>
              <a:cxn ang="T8">
                <a:pos x="T4" y="T5"/>
              </a:cxn>
            </a:cxnLst>
            <a:rect l="0" t="0" r="r" b="b"/>
            <a:pathLst>
              <a:path w="622" h="737">
                <a:moveTo>
                  <a:pt x="0" y="737"/>
                </a:moveTo>
                <a:cubicBezTo>
                  <a:pt x="81" y="614"/>
                  <a:pt x="380" y="2"/>
                  <a:pt x="484" y="1"/>
                </a:cubicBezTo>
                <a:cubicBezTo>
                  <a:pt x="588" y="0"/>
                  <a:pt x="593" y="580"/>
                  <a:pt x="622" y="732"/>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366" name="Freeform 7"/>
          <p:cNvSpPr>
            <a:spLocks/>
          </p:cNvSpPr>
          <p:nvPr/>
        </p:nvSpPr>
        <p:spPr bwMode="auto">
          <a:xfrm>
            <a:off x="6096000" y="4156075"/>
            <a:ext cx="2003425" cy="1155700"/>
          </a:xfrm>
          <a:custGeom>
            <a:avLst/>
            <a:gdLst>
              <a:gd name="T0" fmla="*/ 0 w 1262"/>
              <a:gd name="T1" fmla="*/ 1155700 h 728"/>
              <a:gd name="T2" fmla="*/ 420688 w 1262"/>
              <a:gd name="T3" fmla="*/ 198438 h 728"/>
              <a:gd name="T4" fmla="*/ 1320800 w 1262"/>
              <a:gd name="T5" fmla="*/ 23813 h 728"/>
              <a:gd name="T6" fmla="*/ 1684338 w 1262"/>
              <a:gd name="T7" fmla="*/ 342900 h 728"/>
              <a:gd name="T8" fmla="*/ 2003425 w 1262"/>
              <a:gd name="T9" fmla="*/ 1098550 h 7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62" h="728">
                <a:moveTo>
                  <a:pt x="0" y="728"/>
                </a:moveTo>
                <a:cubicBezTo>
                  <a:pt x="44" y="628"/>
                  <a:pt x="126" y="244"/>
                  <a:pt x="265" y="125"/>
                </a:cubicBezTo>
                <a:cubicBezTo>
                  <a:pt x="404" y="6"/>
                  <a:pt x="699" y="0"/>
                  <a:pt x="832" y="15"/>
                </a:cubicBezTo>
                <a:cubicBezTo>
                  <a:pt x="965" y="30"/>
                  <a:pt x="989" y="103"/>
                  <a:pt x="1061" y="216"/>
                </a:cubicBezTo>
                <a:cubicBezTo>
                  <a:pt x="1133" y="329"/>
                  <a:pt x="1220" y="593"/>
                  <a:pt x="1262" y="692"/>
                </a:cubicBezTo>
              </a:path>
            </a:pathLst>
          </a:custGeom>
          <a:noFill/>
          <a:ln w="38100">
            <a:solidFill>
              <a:srgbClr val="CC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367" name="Text Box 8"/>
          <p:cNvSpPr txBox="1">
            <a:spLocks noChangeArrowheads="1"/>
          </p:cNvSpPr>
          <p:nvPr/>
        </p:nvSpPr>
        <p:spPr bwMode="auto">
          <a:xfrm>
            <a:off x="5700713" y="5653088"/>
            <a:ext cx="2514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chemeClr val="bg1"/>
                </a:solidFill>
              </a:rPr>
              <a:t>Log </a:t>
            </a:r>
            <a:r>
              <a:rPr lang="en-GB" sz="1800">
                <a:solidFill>
                  <a:schemeClr val="bg1"/>
                </a:solidFill>
                <a:latin typeface="Symbol" pitchFamily="18" charset="2"/>
              </a:rPr>
              <a:t>n</a:t>
            </a:r>
          </a:p>
        </p:txBody>
      </p:sp>
      <p:sp>
        <p:nvSpPr>
          <p:cNvPr id="15368" name="Text Box 9"/>
          <p:cNvSpPr txBox="1">
            <a:spLocks noChangeArrowheads="1"/>
          </p:cNvSpPr>
          <p:nvPr/>
        </p:nvSpPr>
        <p:spPr bwMode="auto">
          <a:xfrm rot="-5400000">
            <a:off x="4031457" y="4426743"/>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chemeClr val="bg1"/>
                </a:solidFill>
              </a:rPr>
              <a:t>Log  </a:t>
            </a:r>
            <a:r>
              <a:rPr lang="en-GB" sz="1800">
                <a:solidFill>
                  <a:schemeClr val="bg1"/>
                </a:solidFill>
                <a:latin typeface="Symbol" pitchFamily="18" charset="2"/>
              </a:rPr>
              <a:t>n</a:t>
            </a:r>
            <a:r>
              <a:rPr lang="en-GB" sz="1800">
                <a:solidFill>
                  <a:schemeClr val="bg1"/>
                </a:solidFill>
              </a:rPr>
              <a:t> f(</a:t>
            </a:r>
            <a:r>
              <a:rPr lang="en-GB" sz="1800">
                <a:solidFill>
                  <a:schemeClr val="bg1"/>
                </a:solidFill>
                <a:latin typeface="Symbol" pitchFamily="18" charset="2"/>
              </a:rPr>
              <a:t>n) </a:t>
            </a:r>
          </a:p>
        </p:txBody>
      </p:sp>
      <p:sp>
        <p:nvSpPr>
          <p:cNvPr id="15369" name="AutoShape 10"/>
          <p:cNvSpPr>
            <a:spLocks noChangeArrowheads="1"/>
          </p:cNvSpPr>
          <p:nvPr/>
        </p:nvSpPr>
        <p:spPr bwMode="auto">
          <a:xfrm>
            <a:off x="4876800" y="1743075"/>
            <a:ext cx="3962400" cy="1143000"/>
          </a:xfrm>
          <a:custGeom>
            <a:avLst/>
            <a:gdLst>
              <a:gd name="T0" fmla="*/ 1981200 w 21600"/>
              <a:gd name="T1" fmla="*/ 0 h 21600"/>
              <a:gd name="T2" fmla="*/ 580235 w 21600"/>
              <a:gd name="T3" fmla="*/ 167375 h 21600"/>
              <a:gd name="T4" fmla="*/ 0 w 21600"/>
              <a:gd name="T5" fmla="*/ 571500 h 21600"/>
              <a:gd name="T6" fmla="*/ 580235 w 21600"/>
              <a:gd name="T7" fmla="*/ 975625 h 21600"/>
              <a:gd name="T8" fmla="*/ 1981200 w 21600"/>
              <a:gd name="T9" fmla="*/ 1143000 h 21600"/>
              <a:gd name="T10" fmla="*/ 3382165 w 21600"/>
              <a:gd name="T11" fmla="*/ 975625 h 21600"/>
              <a:gd name="T12" fmla="*/ 3962400 w 21600"/>
              <a:gd name="T13" fmla="*/ 571500 h 21600"/>
              <a:gd name="T14" fmla="*/ 3382165 w 21600"/>
              <a:gd name="T15" fmla="*/ 167375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6508" y="10800"/>
                </a:moveTo>
                <a:cubicBezTo>
                  <a:pt x="6508" y="13170"/>
                  <a:pt x="8430" y="15092"/>
                  <a:pt x="10800" y="15092"/>
                </a:cubicBezTo>
                <a:cubicBezTo>
                  <a:pt x="13170" y="15092"/>
                  <a:pt x="15092" y="13170"/>
                  <a:pt x="15092" y="10800"/>
                </a:cubicBezTo>
                <a:cubicBezTo>
                  <a:pt x="15092" y="8430"/>
                  <a:pt x="13170" y="6508"/>
                  <a:pt x="10800" y="6508"/>
                </a:cubicBezTo>
                <a:cubicBezTo>
                  <a:pt x="8430" y="6508"/>
                  <a:pt x="6508" y="8430"/>
                  <a:pt x="6508" y="10800"/>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5370" name="Group 11"/>
          <p:cNvGrpSpPr>
            <a:grpSpLocks/>
          </p:cNvGrpSpPr>
          <p:nvPr/>
        </p:nvGrpSpPr>
        <p:grpSpPr bwMode="auto">
          <a:xfrm>
            <a:off x="6992938" y="1441450"/>
            <a:ext cx="914400" cy="1638300"/>
            <a:chOff x="899" y="2296"/>
            <a:chExt cx="496" cy="1032"/>
          </a:xfrm>
        </p:grpSpPr>
        <p:grpSp>
          <p:nvGrpSpPr>
            <p:cNvPr id="15418" name="Group 12"/>
            <p:cNvGrpSpPr>
              <a:grpSpLocks/>
            </p:cNvGrpSpPr>
            <p:nvPr/>
          </p:nvGrpSpPr>
          <p:grpSpPr bwMode="auto">
            <a:xfrm>
              <a:off x="899" y="2512"/>
              <a:ext cx="216" cy="576"/>
              <a:chOff x="843" y="2880"/>
              <a:chExt cx="216" cy="576"/>
            </a:xfrm>
          </p:grpSpPr>
          <p:sp>
            <p:nvSpPr>
              <p:cNvPr id="15428" name="Freeform 13"/>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429" name="Freeform 14"/>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5419" name="Group 15"/>
            <p:cNvGrpSpPr>
              <a:grpSpLocks/>
            </p:cNvGrpSpPr>
            <p:nvPr/>
          </p:nvGrpSpPr>
          <p:grpSpPr bwMode="auto">
            <a:xfrm>
              <a:off x="1035" y="2752"/>
              <a:ext cx="216" cy="576"/>
              <a:chOff x="843" y="2880"/>
              <a:chExt cx="216" cy="576"/>
            </a:xfrm>
          </p:grpSpPr>
          <p:sp>
            <p:nvSpPr>
              <p:cNvPr id="15426" name="Freeform 16"/>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427" name="Freeform 17"/>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5420" name="Group 18"/>
            <p:cNvGrpSpPr>
              <a:grpSpLocks/>
            </p:cNvGrpSpPr>
            <p:nvPr/>
          </p:nvGrpSpPr>
          <p:grpSpPr bwMode="auto">
            <a:xfrm>
              <a:off x="1179" y="2520"/>
              <a:ext cx="216" cy="576"/>
              <a:chOff x="843" y="2880"/>
              <a:chExt cx="216" cy="576"/>
            </a:xfrm>
          </p:grpSpPr>
          <p:sp>
            <p:nvSpPr>
              <p:cNvPr id="15424" name="Freeform 19"/>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425" name="Freeform 20"/>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5421" name="Group 21"/>
            <p:cNvGrpSpPr>
              <a:grpSpLocks/>
            </p:cNvGrpSpPr>
            <p:nvPr/>
          </p:nvGrpSpPr>
          <p:grpSpPr bwMode="auto">
            <a:xfrm>
              <a:off x="1035" y="2296"/>
              <a:ext cx="216" cy="576"/>
              <a:chOff x="843" y="2880"/>
              <a:chExt cx="216" cy="576"/>
            </a:xfrm>
          </p:grpSpPr>
          <p:sp>
            <p:nvSpPr>
              <p:cNvPr id="15422" name="Freeform 22"/>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423" name="Freeform 23"/>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5371" name="Group 24"/>
          <p:cNvGrpSpPr>
            <a:grpSpLocks/>
          </p:cNvGrpSpPr>
          <p:nvPr/>
        </p:nvGrpSpPr>
        <p:grpSpPr bwMode="auto">
          <a:xfrm>
            <a:off x="6834188" y="1898650"/>
            <a:ext cx="471487" cy="787400"/>
            <a:chOff x="899" y="2296"/>
            <a:chExt cx="496" cy="1032"/>
          </a:xfrm>
        </p:grpSpPr>
        <p:grpSp>
          <p:nvGrpSpPr>
            <p:cNvPr id="15406" name="Group 25"/>
            <p:cNvGrpSpPr>
              <a:grpSpLocks/>
            </p:cNvGrpSpPr>
            <p:nvPr/>
          </p:nvGrpSpPr>
          <p:grpSpPr bwMode="auto">
            <a:xfrm>
              <a:off x="899" y="2512"/>
              <a:ext cx="216" cy="576"/>
              <a:chOff x="843" y="2880"/>
              <a:chExt cx="216" cy="576"/>
            </a:xfrm>
          </p:grpSpPr>
          <p:sp>
            <p:nvSpPr>
              <p:cNvPr id="15416" name="Freeform 26"/>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417" name="Freeform 27"/>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5407" name="Group 28"/>
            <p:cNvGrpSpPr>
              <a:grpSpLocks/>
            </p:cNvGrpSpPr>
            <p:nvPr/>
          </p:nvGrpSpPr>
          <p:grpSpPr bwMode="auto">
            <a:xfrm>
              <a:off x="1035" y="2752"/>
              <a:ext cx="216" cy="576"/>
              <a:chOff x="843" y="2880"/>
              <a:chExt cx="216" cy="576"/>
            </a:xfrm>
          </p:grpSpPr>
          <p:sp>
            <p:nvSpPr>
              <p:cNvPr id="15414" name="Freeform 29"/>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415" name="Freeform 30"/>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5408" name="Group 31"/>
            <p:cNvGrpSpPr>
              <a:grpSpLocks/>
            </p:cNvGrpSpPr>
            <p:nvPr/>
          </p:nvGrpSpPr>
          <p:grpSpPr bwMode="auto">
            <a:xfrm>
              <a:off x="1179" y="2520"/>
              <a:ext cx="216" cy="576"/>
              <a:chOff x="843" y="2880"/>
              <a:chExt cx="216" cy="576"/>
            </a:xfrm>
          </p:grpSpPr>
          <p:sp>
            <p:nvSpPr>
              <p:cNvPr id="15412" name="Freeform 32"/>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413" name="Freeform 33"/>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5409" name="Group 34"/>
            <p:cNvGrpSpPr>
              <a:grpSpLocks/>
            </p:cNvGrpSpPr>
            <p:nvPr/>
          </p:nvGrpSpPr>
          <p:grpSpPr bwMode="auto">
            <a:xfrm>
              <a:off x="1035" y="2296"/>
              <a:ext cx="216" cy="576"/>
              <a:chOff x="843" y="2880"/>
              <a:chExt cx="216" cy="576"/>
            </a:xfrm>
          </p:grpSpPr>
          <p:sp>
            <p:nvSpPr>
              <p:cNvPr id="15410" name="Freeform 35"/>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411" name="Freeform 36"/>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5372" name="Group 37"/>
          <p:cNvGrpSpPr>
            <a:grpSpLocks/>
          </p:cNvGrpSpPr>
          <p:nvPr/>
        </p:nvGrpSpPr>
        <p:grpSpPr bwMode="auto">
          <a:xfrm flipH="1">
            <a:off x="5648325" y="1431925"/>
            <a:ext cx="914400" cy="1638300"/>
            <a:chOff x="899" y="2296"/>
            <a:chExt cx="496" cy="1032"/>
          </a:xfrm>
        </p:grpSpPr>
        <p:grpSp>
          <p:nvGrpSpPr>
            <p:cNvPr id="15394" name="Group 38"/>
            <p:cNvGrpSpPr>
              <a:grpSpLocks/>
            </p:cNvGrpSpPr>
            <p:nvPr/>
          </p:nvGrpSpPr>
          <p:grpSpPr bwMode="auto">
            <a:xfrm>
              <a:off x="899" y="2512"/>
              <a:ext cx="216" cy="576"/>
              <a:chOff x="843" y="2880"/>
              <a:chExt cx="216" cy="576"/>
            </a:xfrm>
          </p:grpSpPr>
          <p:sp>
            <p:nvSpPr>
              <p:cNvPr id="15404" name="Freeform 39"/>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405" name="Freeform 40"/>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5395" name="Group 41"/>
            <p:cNvGrpSpPr>
              <a:grpSpLocks/>
            </p:cNvGrpSpPr>
            <p:nvPr/>
          </p:nvGrpSpPr>
          <p:grpSpPr bwMode="auto">
            <a:xfrm>
              <a:off x="1035" y="2752"/>
              <a:ext cx="216" cy="576"/>
              <a:chOff x="843" y="2880"/>
              <a:chExt cx="216" cy="576"/>
            </a:xfrm>
          </p:grpSpPr>
          <p:sp>
            <p:nvSpPr>
              <p:cNvPr id="15402" name="Freeform 42"/>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403" name="Freeform 43"/>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5396" name="Group 44"/>
            <p:cNvGrpSpPr>
              <a:grpSpLocks/>
            </p:cNvGrpSpPr>
            <p:nvPr/>
          </p:nvGrpSpPr>
          <p:grpSpPr bwMode="auto">
            <a:xfrm>
              <a:off x="1179" y="2520"/>
              <a:ext cx="216" cy="576"/>
              <a:chOff x="843" y="2880"/>
              <a:chExt cx="216" cy="576"/>
            </a:xfrm>
          </p:grpSpPr>
          <p:sp>
            <p:nvSpPr>
              <p:cNvPr id="15400" name="Freeform 45"/>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401" name="Freeform 46"/>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5397" name="Group 47"/>
            <p:cNvGrpSpPr>
              <a:grpSpLocks/>
            </p:cNvGrpSpPr>
            <p:nvPr/>
          </p:nvGrpSpPr>
          <p:grpSpPr bwMode="auto">
            <a:xfrm>
              <a:off x="1035" y="2296"/>
              <a:ext cx="216" cy="576"/>
              <a:chOff x="843" y="2880"/>
              <a:chExt cx="216" cy="576"/>
            </a:xfrm>
          </p:grpSpPr>
          <p:sp>
            <p:nvSpPr>
              <p:cNvPr id="15398" name="Freeform 48"/>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399" name="Freeform 49"/>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5373" name="Group 50"/>
          <p:cNvGrpSpPr>
            <a:grpSpLocks/>
          </p:cNvGrpSpPr>
          <p:nvPr/>
        </p:nvGrpSpPr>
        <p:grpSpPr bwMode="auto">
          <a:xfrm flipH="1">
            <a:off x="6292850" y="1958975"/>
            <a:ext cx="471488" cy="787400"/>
            <a:chOff x="899" y="2296"/>
            <a:chExt cx="496" cy="1032"/>
          </a:xfrm>
        </p:grpSpPr>
        <p:grpSp>
          <p:nvGrpSpPr>
            <p:cNvPr id="15382" name="Group 51"/>
            <p:cNvGrpSpPr>
              <a:grpSpLocks/>
            </p:cNvGrpSpPr>
            <p:nvPr/>
          </p:nvGrpSpPr>
          <p:grpSpPr bwMode="auto">
            <a:xfrm>
              <a:off x="899" y="2512"/>
              <a:ext cx="216" cy="576"/>
              <a:chOff x="843" y="2880"/>
              <a:chExt cx="216" cy="576"/>
            </a:xfrm>
          </p:grpSpPr>
          <p:sp>
            <p:nvSpPr>
              <p:cNvPr id="15392" name="Freeform 52"/>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393" name="Freeform 53"/>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5383" name="Group 54"/>
            <p:cNvGrpSpPr>
              <a:grpSpLocks/>
            </p:cNvGrpSpPr>
            <p:nvPr/>
          </p:nvGrpSpPr>
          <p:grpSpPr bwMode="auto">
            <a:xfrm>
              <a:off x="1035" y="2752"/>
              <a:ext cx="216" cy="576"/>
              <a:chOff x="843" y="2880"/>
              <a:chExt cx="216" cy="576"/>
            </a:xfrm>
          </p:grpSpPr>
          <p:sp>
            <p:nvSpPr>
              <p:cNvPr id="15390" name="Freeform 55"/>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391" name="Freeform 56"/>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5384" name="Group 57"/>
            <p:cNvGrpSpPr>
              <a:grpSpLocks/>
            </p:cNvGrpSpPr>
            <p:nvPr/>
          </p:nvGrpSpPr>
          <p:grpSpPr bwMode="auto">
            <a:xfrm>
              <a:off x="1179" y="2520"/>
              <a:ext cx="216" cy="576"/>
              <a:chOff x="843" y="2880"/>
              <a:chExt cx="216" cy="576"/>
            </a:xfrm>
          </p:grpSpPr>
          <p:sp>
            <p:nvSpPr>
              <p:cNvPr id="15388" name="Freeform 58"/>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389" name="Freeform 59"/>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5385" name="Group 60"/>
            <p:cNvGrpSpPr>
              <a:grpSpLocks/>
            </p:cNvGrpSpPr>
            <p:nvPr/>
          </p:nvGrpSpPr>
          <p:grpSpPr bwMode="auto">
            <a:xfrm>
              <a:off x="1035" y="2296"/>
              <a:ext cx="216" cy="576"/>
              <a:chOff x="843" y="2880"/>
              <a:chExt cx="216" cy="576"/>
            </a:xfrm>
          </p:grpSpPr>
          <p:sp>
            <p:nvSpPr>
              <p:cNvPr id="15386" name="Freeform 61"/>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387" name="Freeform 62"/>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sp>
        <p:nvSpPr>
          <p:cNvPr id="15374" name="AutoShape 63"/>
          <p:cNvSpPr>
            <a:spLocks noChangeArrowheads="1"/>
          </p:cNvSpPr>
          <p:nvPr/>
        </p:nvSpPr>
        <p:spPr bwMode="auto">
          <a:xfrm rot="16934371" flipV="1">
            <a:off x="6019006" y="1639094"/>
            <a:ext cx="468313" cy="1908175"/>
          </a:xfrm>
          <a:prstGeom prst="moon">
            <a:avLst>
              <a:gd name="adj" fmla="val 5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75" name="AutoShape 64"/>
          <p:cNvSpPr>
            <a:spLocks noChangeArrowheads="1"/>
          </p:cNvSpPr>
          <p:nvPr/>
        </p:nvSpPr>
        <p:spPr bwMode="auto">
          <a:xfrm rot="15516024" flipV="1">
            <a:off x="7217569" y="1661319"/>
            <a:ext cx="468313" cy="1908175"/>
          </a:xfrm>
          <a:prstGeom prst="moon">
            <a:avLst>
              <a:gd name="adj" fmla="val 5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76" name="AutoShape 65"/>
          <p:cNvSpPr>
            <a:spLocks noChangeArrowheads="1"/>
          </p:cNvSpPr>
          <p:nvPr/>
        </p:nvSpPr>
        <p:spPr bwMode="auto">
          <a:xfrm rot="16934371" flipV="1">
            <a:off x="5797551" y="1644650"/>
            <a:ext cx="385762" cy="1893887"/>
          </a:xfrm>
          <a:prstGeom prst="moon">
            <a:avLst>
              <a:gd name="adj" fmla="val 5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77" name="Oval 66"/>
          <p:cNvSpPr>
            <a:spLocks noChangeArrowheads="1"/>
          </p:cNvSpPr>
          <p:nvPr/>
        </p:nvSpPr>
        <p:spPr bwMode="auto">
          <a:xfrm>
            <a:off x="6675438" y="2192338"/>
            <a:ext cx="261937" cy="2428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78" name="Freeform 69"/>
          <p:cNvSpPr>
            <a:spLocks/>
          </p:cNvSpPr>
          <p:nvPr/>
        </p:nvSpPr>
        <p:spPr bwMode="auto">
          <a:xfrm>
            <a:off x="6067425" y="1058863"/>
            <a:ext cx="1322388" cy="1204912"/>
          </a:xfrm>
          <a:custGeom>
            <a:avLst/>
            <a:gdLst>
              <a:gd name="T0" fmla="*/ 0 w 833"/>
              <a:gd name="T1" fmla="*/ 1204912 h 759"/>
              <a:gd name="T2" fmla="*/ 1276350 w 833"/>
              <a:gd name="T3" fmla="*/ 871537 h 759"/>
              <a:gd name="T4" fmla="*/ 274638 w 833"/>
              <a:gd name="T5" fmla="*/ 436562 h 759"/>
              <a:gd name="T6" fmla="*/ 1103313 w 833"/>
              <a:gd name="T7" fmla="*/ 247650 h 759"/>
              <a:gd name="T8" fmla="*/ 869950 w 833"/>
              <a:gd name="T9" fmla="*/ 0 h 7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3" h="759">
                <a:moveTo>
                  <a:pt x="0" y="759"/>
                </a:moveTo>
                <a:cubicBezTo>
                  <a:pt x="387" y="694"/>
                  <a:pt x="775" y="630"/>
                  <a:pt x="804" y="549"/>
                </a:cubicBezTo>
                <a:cubicBezTo>
                  <a:pt x="833" y="468"/>
                  <a:pt x="191" y="340"/>
                  <a:pt x="173" y="275"/>
                </a:cubicBezTo>
                <a:cubicBezTo>
                  <a:pt x="155" y="210"/>
                  <a:pt x="633" y="202"/>
                  <a:pt x="695" y="156"/>
                </a:cubicBezTo>
                <a:cubicBezTo>
                  <a:pt x="757" y="110"/>
                  <a:pt x="579" y="32"/>
                  <a:pt x="548" y="0"/>
                </a:cubicBezTo>
              </a:path>
            </a:pathLst>
          </a:custGeom>
          <a:noFill/>
          <a:ln w="38100" cap="flat" cmpd="sng">
            <a:solidFill>
              <a:srgbClr val="99CCFF"/>
            </a:solidFill>
            <a:prstDash val="solid"/>
            <a:round/>
            <a:headEnd type="none" w="med" len="med"/>
            <a:tailEnd type="none" w="med" len="me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15379" name="Freeform 70"/>
          <p:cNvSpPr>
            <a:spLocks/>
          </p:cNvSpPr>
          <p:nvPr/>
        </p:nvSpPr>
        <p:spPr bwMode="auto">
          <a:xfrm>
            <a:off x="6164263" y="1103313"/>
            <a:ext cx="1322387" cy="1155700"/>
          </a:xfrm>
          <a:custGeom>
            <a:avLst/>
            <a:gdLst>
              <a:gd name="T0" fmla="*/ 1322387 w 833"/>
              <a:gd name="T1" fmla="*/ 1155700 h 728"/>
              <a:gd name="T2" fmla="*/ 46037 w 833"/>
              <a:gd name="T3" fmla="*/ 822325 h 728"/>
              <a:gd name="T4" fmla="*/ 1047750 w 833"/>
              <a:gd name="T5" fmla="*/ 387350 h 728"/>
              <a:gd name="T6" fmla="*/ 219075 w 833"/>
              <a:gd name="T7" fmla="*/ 198438 h 728"/>
              <a:gd name="T8" fmla="*/ 482600 w 833"/>
              <a:gd name="T9" fmla="*/ 0 h 7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3" h="728">
                <a:moveTo>
                  <a:pt x="833" y="728"/>
                </a:moveTo>
                <a:cubicBezTo>
                  <a:pt x="446" y="663"/>
                  <a:pt x="58" y="599"/>
                  <a:pt x="29" y="518"/>
                </a:cubicBezTo>
                <a:cubicBezTo>
                  <a:pt x="0" y="437"/>
                  <a:pt x="642" y="309"/>
                  <a:pt x="660" y="244"/>
                </a:cubicBezTo>
                <a:cubicBezTo>
                  <a:pt x="678" y="179"/>
                  <a:pt x="197" y="166"/>
                  <a:pt x="138" y="125"/>
                </a:cubicBezTo>
                <a:cubicBezTo>
                  <a:pt x="79" y="84"/>
                  <a:pt x="270" y="26"/>
                  <a:pt x="304" y="0"/>
                </a:cubicBezTo>
              </a:path>
            </a:pathLst>
          </a:custGeom>
          <a:noFill/>
          <a:ln w="38100" cap="flat" cmpd="sng">
            <a:solidFill>
              <a:srgbClr val="99CCFF"/>
            </a:solidFill>
            <a:prstDash val="solid"/>
            <a:round/>
            <a:headEnd type="none" w="med" len="med"/>
            <a:tailEnd type="none" w="med" len="me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15380" name="Line 71"/>
          <p:cNvSpPr>
            <a:spLocks noChangeShapeType="1"/>
          </p:cNvSpPr>
          <p:nvPr/>
        </p:nvSpPr>
        <p:spPr bwMode="auto">
          <a:xfrm flipV="1">
            <a:off x="6835775" y="755650"/>
            <a:ext cx="0" cy="681038"/>
          </a:xfrm>
          <a:prstGeom prst="line">
            <a:avLst/>
          </a:prstGeom>
          <a:noFill/>
          <a:ln w="38100">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15381" name="Rectangle 72"/>
          <p:cNvSpPr>
            <a:spLocks noChangeArrowheads="1"/>
          </p:cNvSpPr>
          <p:nvPr/>
        </p:nvSpPr>
        <p:spPr bwMode="auto">
          <a:xfrm>
            <a:off x="685800" y="1206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 No inner disc</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147638" y="1470025"/>
            <a:ext cx="4465637" cy="474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FontTx/>
              <a:buChar char="•"/>
            </a:pPr>
            <a:r>
              <a:rPr lang="en-GB">
                <a:solidFill>
                  <a:srgbClr val="FFFF99"/>
                </a:solidFill>
              </a:rPr>
              <a:t>Disc models assumed thermal plasma – not true at low </a:t>
            </a:r>
            <a:r>
              <a:rPr lang="en-GB" i="1">
                <a:solidFill>
                  <a:srgbClr val="FFFF99"/>
                </a:solidFill>
              </a:rPr>
              <a:t>L</a:t>
            </a:r>
            <a:r>
              <a:rPr lang="en-GB">
                <a:solidFill>
                  <a:srgbClr val="FFFF99"/>
                </a:solidFill>
              </a:rPr>
              <a:t>/</a:t>
            </a:r>
            <a:r>
              <a:rPr lang="en-GB" i="1">
                <a:solidFill>
                  <a:srgbClr val="FFFF99"/>
                </a:solidFill>
              </a:rPr>
              <a:t>L</a:t>
            </a:r>
            <a:r>
              <a:rPr lang="en-GB" baseline="-25000">
                <a:solidFill>
                  <a:srgbClr val="FFFF99"/>
                </a:solidFill>
              </a:rPr>
              <a:t>Edd</a:t>
            </a:r>
            <a:r>
              <a:rPr lang="en-GB" sz="2000" baseline="-25000">
                <a:solidFill>
                  <a:srgbClr val="006600"/>
                </a:solidFill>
              </a:rPr>
              <a:t> </a:t>
            </a:r>
            <a:endParaRPr lang="en-GB">
              <a:solidFill>
                <a:srgbClr val="FFFF99"/>
              </a:solidFill>
            </a:endParaRPr>
          </a:p>
          <a:p>
            <a:pPr marL="342900" indent="-342900" algn="l">
              <a:spcBef>
                <a:spcPct val="20000"/>
              </a:spcBef>
              <a:buFontTx/>
              <a:buChar char="•"/>
            </a:pPr>
            <a:r>
              <a:rPr lang="en-GB">
                <a:solidFill>
                  <a:srgbClr val="FFFF99"/>
                </a:solidFill>
              </a:rPr>
              <a:t>Instead: hot, optically thin, geometrically thick inner flow replacing the inner disc </a:t>
            </a:r>
            <a:r>
              <a:rPr lang="en-GB" sz="1600">
                <a:solidFill>
                  <a:srgbClr val="FFFF99"/>
                </a:solidFill>
                <a:cs typeface="Times New Roman" pitchFamily="18" charset="0"/>
              </a:rPr>
              <a:t>(Shapiro et al. 1976; Narayan &amp; Yi 1995)</a:t>
            </a:r>
            <a:endParaRPr lang="en-GB">
              <a:solidFill>
                <a:srgbClr val="FFFF99"/>
              </a:solidFill>
            </a:endParaRPr>
          </a:p>
          <a:p>
            <a:pPr marL="342900" indent="-342900" algn="l">
              <a:spcBef>
                <a:spcPct val="20000"/>
              </a:spcBef>
              <a:buFontTx/>
              <a:buChar char="•"/>
            </a:pPr>
            <a:r>
              <a:rPr lang="en-GB">
                <a:solidFill>
                  <a:srgbClr val="FFFF99"/>
                </a:solidFill>
              </a:rPr>
              <a:t>Hot electrons Compton upscatter photons from outer cool disc</a:t>
            </a:r>
          </a:p>
          <a:p>
            <a:pPr marL="342900" indent="-342900" algn="l">
              <a:spcBef>
                <a:spcPct val="20000"/>
              </a:spcBef>
              <a:buFontTx/>
              <a:buChar char="•"/>
            </a:pPr>
            <a:r>
              <a:rPr lang="en-GB">
                <a:solidFill>
                  <a:srgbClr val="FFFF99"/>
                </a:solidFill>
              </a:rPr>
              <a:t>Few seed photons, so spectrum is hard</a:t>
            </a:r>
          </a:p>
          <a:p>
            <a:pPr marL="342900" indent="-342900" algn="l">
              <a:spcBef>
                <a:spcPct val="20000"/>
              </a:spcBef>
              <a:buFontTx/>
              <a:buChar char="•"/>
            </a:pPr>
            <a:r>
              <a:rPr lang="en-GB">
                <a:solidFill>
                  <a:srgbClr val="FFFF99"/>
                </a:solidFill>
              </a:rPr>
              <a:t>Jet from large scale height flow</a:t>
            </a:r>
          </a:p>
          <a:p>
            <a:pPr marL="342900" indent="-342900" algn="l">
              <a:spcBef>
                <a:spcPct val="20000"/>
              </a:spcBef>
              <a:buFontTx/>
              <a:buChar char="•"/>
            </a:pPr>
            <a:endParaRPr lang="en-GB">
              <a:solidFill>
                <a:srgbClr val="FFFF99"/>
              </a:solidFill>
            </a:endParaRPr>
          </a:p>
          <a:p>
            <a:pPr marL="342900" indent="-342900" algn="l">
              <a:spcBef>
                <a:spcPct val="20000"/>
              </a:spcBef>
              <a:buFontTx/>
              <a:buChar char="•"/>
            </a:pPr>
            <a:endParaRPr lang="en-GB">
              <a:solidFill>
                <a:srgbClr val="FFFF99"/>
              </a:solidFill>
            </a:endParaRPr>
          </a:p>
        </p:txBody>
      </p:sp>
      <p:sp>
        <p:nvSpPr>
          <p:cNvPr id="16387" name="Line 4"/>
          <p:cNvSpPr>
            <a:spLocks noChangeShapeType="1"/>
          </p:cNvSpPr>
          <p:nvPr/>
        </p:nvSpPr>
        <p:spPr bwMode="auto">
          <a:xfrm flipV="1">
            <a:off x="5624513" y="3962400"/>
            <a:ext cx="0" cy="16002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388" name="Line 5"/>
          <p:cNvSpPr>
            <a:spLocks noChangeShapeType="1"/>
          </p:cNvSpPr>
          <p:nvPr/>
        </p:nvSpPr>
        <p:spPr bwMode="auto">
          <a:xfrm>
            <a:off x="5624513" y="5562600"/>
            <a:ext cx="2362200"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389" name="Freeform 6"/>
          <p:cNvSpPr>
            <a:spLocks/>
          </p:cNvSpPr>
          <p:nvPr/>
        </p:nvSpPr>
        <p:spPr bwMode="auto">
          <a:xfrm>
            <a:off x="5776913" y="3829050"/>
            <a:ext cx="1262062" cy="1527175"/>
          </a:xfrm>
          <a:custGeom>
            <a:avLst/>
            <a:gdLst>
              <a:gd name="T0" fmla="*/ 0 w 795"/>
              <a:gd name="T1" fmla="*/ 1504950 h 962"/>
              <a:gd name="T2" fmla="*/ 1001712 w 795"/>
              <a:gd name="T3" fmla="*/ 3175 h 962"/>
              <a:gd name="T4" fmla="*/ 1262062 w 795"/>
              <a:gd name="T5" fmla="*/ 1527175 h 962"/>
              <a:gd name="T6" fmla="*/ 0 60000 65536"/>
              <a:gd name="T7" fmla="*/ 0 60000 65536"/>
              <a:gd name="T8" fmla="*/ 0 60000 65536"/>
            </a:gdLst>
            <a:ahLst/>
            <a:cxnLst>
              <a:cxn ang="T6">
                <a:pos x="T0" y="T1"/>
              </a:cxn>
              <a:cxn ang="T7">
                <a:pos x="T2" y="T3"/>
              </a:cxn>
              <a:cxn ang="T8">
                <a:pos x="T4" y="T5"/>
              </a:cxn>
            </a:cxnLst>
            <a:rect l="0" t="0" r="r" b="b"/>
            <a:pathLst>
              <a:path w="795" h="962">
                <a:moveTo>
                  <a:pt x="0" y="948"/>
                </a:moveTo>
                <a:cubicBezTo>
                  <a:pt x="105" y="790"/>
                  <a:pt x="499" y="0"/>
                  <a:pt x="631" y="2"/>
                </a:cubicBezTo>
                <a:cubicBezTo>
                  <a:pt x="763" y="4"/>
                  <a:pt x="761" y="762"/>
                  <a:pt x="795" y="962"/>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390" name="Freeform 7"/>
          <p:cNvSpPr>
            <a:spLocks/>
          </p:cNvSpPr>
          <p:nvPr/>
        </p:nvSpPr>
        <p:spPr bwMode="auto">
          <a:xfrm>
            <a:off x="6096000" y="4160838"/>
            <a:ext cx="1887538" cy="1409700"/>
          </a:xfrm>
          <a:custGeom>
            <a:avLst/>
            <a:gdLst>
              <a:gd name="T0" fmla="*/ 0 w 1189"/>
              <a:gd name="T1" fmla="*/ 1336675 h 888"/>
              <a:gd name="T2" fmla="*/ 550863 w 1189"/>
              <a:gd name="T3" fmla="*/ 176213 h 888"/>
              <a:gd name="T4" fmla="*/ 1262063 w 1189"/>
              <a:gd name="T5" fmla="*/ 277813 h 888"/>
              <a:gd name="T6" fmla="*/ 1625600 w 1189"/>
              <a:gd name="T7" fmla="*/ 698500 h 888"/>
              <a:gd name="T8" fmla="*/ 1887538 w 1189"/>
              <a:gd name="T9" fmla="*/ 1409700 h 8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9" h="888">
                <a:moveTo>
                  <a:pt x="0" y="842"/>
                </a:moveTo>
                <a:cubicBezTo>
                  <a:pt x="58" y="720"/>
                  <a:pt x="214" y="222"/>
                  <a:pt x="347" y="111"/>
                </a:cubicBezTo>
                <a:cubicBezTo>
                  <a:pt x="480" y="0"/>
                  <a:pt x="682" y="120"/>
                  <a:pt x="795" y="175"/>
                </a:cubicBezTo>
                <a:cubicBezTo>
                  <a:pt x="908" y="230"/>
                  <a:pt x="958" y="321"/>
                  <a:pt x="1024" y="440"/>
                </a:cubicBezTo>
                <a:cubicBezTo>
                  <a:pt x="1090" y="559"/>
                  <a:pt x="1155" y="795"/>
                  <a:pt x="1189" y="888"/>
                </a:cubicBezTo>
              </a:path>
            </a:pathLst>
          </a:custGeom>
          <a:noFill/>
          <a:ln w="38100">
            <a:solidFill>
              <a:srgbClr val="CC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391" name="Text Box 8"/>
          <p:cNvSpPr txBox="1">
            <a:spLocks noChangeArrowheads="1"/>
          </p:cNvSpPr>
          <p:nvPr/>
        </p:nvSpPr>
        <p:spPr bwMode="auto">
          <a:xfrm>
            <a:off x="5700713" y="5653088"/>
            <a:ext cx="2514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chemeClr val="bg1"/>
                </a:solidFill>
              </a:rPr>
              <a:t>Log </a:t>
            </a:r>
            <a:r>
              <a:rPr lang="en-GB" sz="1800">
                <a:solidFill>
                  <a:schemeClr val="bg1"/>
                </a:solidFill>
                <a:latin typeface="Symbol" pitchFamily="18" charset="2"/>
              </a:rPr>
              <a:t>n</a:t>
            </a:r>
          </a:p>
        </p:txBody>
      </p:sp>
      <p:sp>
        <p:nvSpPr>
          <p:cNvPr id="16392" name="Text Box 9"/>
          <p:cNvSpPr txBox="1">
            <a:spLocks noChangeArrowheads="1"/>
          </p:cNvSpPr>
          <p:nvPr/>
        </p:nvSpPr>
        <p:spPr bwMode="auto">
          <a:xfrm rot="-5400000">
            <a:off x="4031457" y="4426743"/>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chemeClr val="bg1"/>
                </a:solidFill>
              </a:rPr>
              <a:t>Log  </a:t>
            </a:r>
            <a:r>
              <a:rPr lang="en-GB" sz="1800">
                <a:solidFill>
                  <a:schemeClr val="bg1"/>
                </a:solidFill>
                <a:latin typeface="Symbol" pitchFamily="18" charset="2"/>
              </a:rPr>
              <a:t>n</a:t>
            </a:r>
            <a:r>
              <a:rPr lang="en-GB" sz="1800">
                <a:solidFill>
                  <a:schemeClr val="bg1"/>
                </a:solidFill>
              </a:rPr>
              <a:t> f(</a:t>
            </a:r>
            <a:r>
              <a:rPr lang="en-GB" sz="1800">
                <a:solidFill>
                  <a:schemeClr val="bg1"/>
                </a:solidFill>
                <a:latin typeface="Symbol" pitchFamily="18" charset="2"/>
              </a:rPr>
              <a:t>n) </a:t>
            </a:r>
          </a:p>
        </p:txBody>
      </p:sp>
      <p:sp>
        <p:nvSpPr>
          <p:cNvPr id="16393" name="AutoShape 10"/>
          <p:cNvSpPr>
            <a:spLocks noChangeArrowheads="1"/>
          </p:cNvSpPr>
          <p:nvPr/>
        </p:nvSpPr>
        <p:spPr bwMode="auto">
          <a:xfrm>
            <a:off x="4876800" y="1743075"/>
            <a:ext cx="3962400" cy="1143000"/>
          </a:xfrm>
          <a:custGeom>
            <a:avLst/>
            <a:gdLst>
              <a:gd name="T0" fmla="*/ 1981200 w 21600"/>
              <a:gd name="T1" fmla="*/ 0 h 21600"/>
              <a:gd name="T2" fmla="*/ 580235 w 21600"/>
              <a:gd name="T3" fmla="*/ 167375 h 21600"/>
              <a:gd name="T4" fmla="*/ 0 w 21600"/>
              <a:gd name="T5" fmla="*/ 571500 h 21600"/>
              <a:gd name="T6" fmla="*/ 580235 w 21600"/>
              <a:gd name="T7" fmla="*/ 975625 h 21600"/>
              <a:gd name="T8" fmla="*/ 1981200 w 21600"/>
              <a:gd name="T9" fmla="*/ 1143000 h 21600"/>
              <a:gd name="T10" fmla="*/ 3382165 w 21600"/>
              <a:gd name="T11" fmla="*/ 975625 h 21600"/>
              <a:gd name="T12" fmla="*/ 3962400 w 21600"/>
              <a:gd name="T13" fmla="*/ 571500 h 21600"/>
              <a:gd name="T14" fmla="*/ 3382165 w 21600"/>
              <a:gd name="T15" fmla="*/ 167375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69" y="10800"/>
                </a:moveTo>
                <a:cubicBezTo>
                  <a:pt x="8169" y="12253"/>
                  <a:pt x="9347" y="13431"/>
                  <a:pt x="10800" y="13431"/>
                </a:cubicBezTo>
                <a:cubicBezTo>
                  <a:pt x="12253" y="13431"/>
                  <a:pt x="13431" y="12253"/>
                  <a:pt x="13431" y="10800"/>
                </a:cubicBezTo>
                <a:cubicBezTo>
                  <a:pt x="13431" y="9347"/>
                  <a:pt x="12253" y="8169"/>
                  <a:pt x="10800" y="8169"/>
                </a:cubicBezTo>
                <a:cubicBezTo>
                  <a:pt x="9347" y="8169"/>
                  <a:pt x="8169" y="9347"/>
                  <a:pt x="8169" y="10800"/>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6394" name="Group 24"/>
          <p:cNvGrpSpPr>
            <a:grpSpLocks/>
          </p:cNvGrpSpPr>
          <p:nvPr/>
        </p:nvGrpSpPr>
        <p:grpSpPr bwMode="auto">
          <a:xfrm>
            <a:off x="6834188" y="1898650"/>
            <a:ext cx="471487" cy="787400"/>
            <a:chOff x="899" y="2296"/>
            <a:chExt cx="496" cy="1032"/>
          </a:xfrm>
        </p:grpSpPr>
        <p:grpSp>
          <p:nvGrpSpPr>
            <p:cNvPr id="16416" name="Group 25"/>
            <p:cNvGrpSpPr>
              <a:grpSpLocks/>
            </p:cNvGrpSpPr>
            <p:nvPr/>
          </p:nvGrpSpPr>
          <p:grpSpPr bwMode="auto">
            <a:xfrm>
              <a:off x="899" y="2512"/>
              <a:ext cx="216" cy="576"/>
              <a:chOff x="843" y="2880"/>
              <a:chExt cx="216" cy="576"/>
            </a:xfrm>
          </p:grpSpPr>
          <p:sp>
            <p:nvSpPr>
              <p:cNvPr id="16426" name="Freeform 26"/>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427" name="Freeform 27"/>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6417" name="Group 28"/>
            <p:cNvGrpSpPr>
              <a:grpSpLocks/>
            </p:cNvGrpSpPr>
            <p:nvPr/>
          </p:nvGrpSpPr>
          <p:grpSpPr bwMode="auto">
            <a:xfrm>
              <a:off x="1035" y="2752"/>
              <a:ext cx="216" cy="576"/>
              <a:chOff x="843" y="2880"/>
              <a:chExt cx="216" cy="576"/>
            </a:xfrm>
          </p:grpSpPr>
          <p:sp>
            <p:nvSpPr>
              <p:cNvPr id="16424" name="Freeform 29"/>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425" name="Freeform 30"/>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6418" name="Group 31"/>
            <p:cNvGrpSpPr>
              <a:grpSpLocks/>
            </p:cNvGrpSpPr>
            <p:nvPr/>
          </p:nvGrpSpPr>
          <p:grpSpPr bwMode="auto">
            <a:xfrm>
              <a:off x="1179" y="2520"/>
              <a:ext cx="216" cy="576"/>
              <a:chOff x="843" y="2880"/>
              <a:chExt cx="216" cy="576"/>
            </a:xfrm>
          </p:grpSpPr>
          <p:sp>
            <p:nvSpPr>
              <p:cNvPr id="16422" name="Freeform 32"/>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423" name="Freeform 33"/>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6419" name="Group 34"/>
            <p:cNvGrpSpPr>
              <a:grpSpLocks/>
            </p:cNvGrpSpPr>
            <p:nvPr/>
          </p:nvGrpSpPr>
          <p:grpSpPr bwMode="auto">
            <a:xfrm>
              <a:off x="1035" y="2296"/>
              <a:ext cx="216" cy="576"/>
              <a:chOff x="843" y="2880"/>
              <a:chExt cx="216" cy="576"/>
            </a:xfrm>
          </p:grpSpPr>
          <p:sp>
            <p:nvSpPr>
              <p:cNvPr id="16420" name="Freeform 35"/>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421" name="Freeform 36"/>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6395" name="Group 50"/>
          <p:cNvGrpSpPr>
            <a:grpSpLocks/>
          </p:cNvGrpSpPr>
          <p:nvPr/>
        </p:nvGrpSpPr>
        <p:grpSpPr bwMode="auto">
          <a:xfrm flipH="1">
            <a:off x="6292850" y="1958975"/>
            <a:ext cx="471488" cy="787400"/>
            <a:chOff x="899" y="2296"/>
            <a:chExt cx="496" cy="1032"/>
          </a:xfrm>
        </p:grpSpPr>
        <p:grpSp>
          <p:nvGrpSpPr>
            <p:cNvPr id="16404" name="Group 51"/>
            <p:cNvGrpSpPr>
              <a:grpSpLocks/>
            </p:cNvGrpSpPr>
            <p:nvPr/>
          </p:nvGrpSpPr>
          <p:grpSpPr bwMode="auto">
            <a:xfrm>
              <a:off x="899" y="2512"/>
              <a:ext cx="216" cy="576"/>
              <a:chOff x="843" y="2880"/>
              <a:chExt cx="216" cy="576"/>
            </a:xfrm>
          </p:grpSpPr>
          <p:sp>
            <p:nvSpPr>
              <p:cNvPr id="16414" name="Freeform 52"/>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415" name="Freeform 53"/>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6405" name="Group 54"/>
            <p:cNvGrpSpPr>
              <a:grpSpLocks/>
            </p:cNvGrpSpPr>
            <p:nvPr/>
          </p:nvGrpSpPr>
          <p:grpSpPr bwMode="auto">
            <a:xfrm>
              <a:off x="1035" y="2752"/>
              <a:ext cx="216" cy="576"/>
              <a:chOff x="843" y="2880"/>
              <a:chExt cx="216" cy="576"/>
            </a:xfrm>
          </p:grpSpPr>
          <p:sp>
            <p:nvSpPr>
              <p:cNvPr id="16412" name="Freeform 55"/>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413" name="Freeform 56"/>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6406" name="Group 57"/>
            <p:cNvGrpSpPr>
              <a:grpSpLocks/>
            </p:cNvGrpSpPr>
            <p:nvPr/>
          </p:nvGrpSpPr>
          <p:grpSpPr bwMode="auto">
            <a:xfrm>
              <a:off x="1179" y="2520"/>
              <a:ext cx="216" cy="576"/>
              <a:chOff x="843" y="2880"/>
              <a:chExt cx="216" cy="576"/>
            </a:xfrm>
          </p:grpSpPr>
          <p:sp>
            <p:nvSpPr>
              <p:cNvPr id="16410" name="Freeform 58"/>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411" name="Freeform 59"/>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6407" name="Group 60"/>
            <p:cNvGrpSpPr>
              <a:grpSpLocks/>
            </p:cNvGrpSpPr>
            <p:nvPr/>
          </p:nvGrpSpPr>
          <p:grpSpPr bwMode="auto">
            <a:xfrm>
              <a:off x="1035" y="2296"/>
              <a:ext cx="216" cy="576"/>
              <a:chOff x="843" y="2880"/>
              <a:chExt cx="216" cy="576"/>
            </a:xfrm>
          </p:grpSpPr>
          <p:sp>
            <p:nvSpPr>
              <p:cNvPr id="16408" name="Freeform 61"/>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409" name="Freeform 62"/>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sp>
        <p:nvSpPr>
          <p:cNvPr id="16396" name="AutoShape 63"/>
          <p:cNvSpPr>
            <a:spLocks noChangeArrowheads="1"/>
          </p:cNvSpPr>
          <p:nvPr/>
        </p:nvSpPr>
        <p:spPr bwMode="auto">
          <a:xfrm rot="16934371" flipV="1">
            <a:off x="6019006" y="1639094"/>
            <a:ext cx="468313" cy="1908175"/>
          </a:xfrm>
          <a:prstGeom prst="moon">
            <a:avLst>
              <a:gd name="adj" fmla="val 5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97" name="AutoShape 64"/>
          <p:cNvSpPr>
            <a:spLocks noChangeArrowheads="1"/>
          </p:cNvSpPr>
          <p:nvPr/>
        </p:nvSpPr>
        <p:spPr bwMode="auto">
          <a:xfrm rot="15516024" flipV="1">
            <a:off x="7217569" y="1661319"/>
            <a:ext cx="468313" cy="1908175"/>
          </a:xfrm>
          <a:prstGeom prst="moon">
            <a:avLst>
              <a:gd name="adj" fmla="val 5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98" name="AutoShape 65"/>
          <p:cNvSpPr>
            <a:spLocks noChangeArrowheads="1"/>
          </p:cNvSpPr>
          <p:nvPr/>
        </p:nvSpPr>
        <p:spPr bwMode="auto">
          <a:xfrm rot="16934371" flipV="1">
            <a:off x="5797551" y="1644650"/>
            <a:ext cx="385762" cy="1893887"/>
          </a:xfrm>
          <a:prstGeom prst="moon">
            <a:avLst>
              <a:gd name="adj" fmla="val 5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99" name="Oval 66"/>
          <p:cNvSpPr>
            <a:spLocks noChangeArrowheads="1"/>
          </p:cNvSpPr>
          <p:nvPr/>
        </p:nvSpPr>
        <p:spPr bwMode="auto">
          <a:xfrm>
            <a:off x="6675438" y="2192338"/>
            <a:ext cx="261937" cy="2428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00" name="Freeform 68"/>
          <p:cNvSpPr>
            <a:spLocks/>
          </p:cNvSpPr>
          <p:nvPr/>
        </p:nvSpPr>
        <p:spPr bwMode="auto">
          <a:xfrm>
            <a:off x="6310313" y="1058863"/>
            <a:ext cx="1017587" cy="1204912"/>
          </a:xfrm>
          <a:custGeom>
            <a:avLst/>
            <a:gdLst>
              <a:gd name="T0" fmla="*/ 0 w 833"/>
              <a:gd name="T1" fmla="*/ 1204912 h 759"/>
              <a:gd name="T2" fmla="*/ 982161 w 833"/>
              <a:gd name="T3" fmla="*/ 871537 h 759"/>
              <a:gd name="T4" fmla="*/ 211336 w 833"/>
              <a:gd name="T5" fmla="*/ 436562 h 759"/>
              <a:gd name="T6" fmla="*/ 849007 w 833"/>
              <a:gd name="T7" fmla="*/ 247650 h 759"/>
              <a:gd name="T8" fmla="*/ 669433 w 833"/>
              <a:gd name="T9" fmla="*/ 0 h 7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3" h="759">
                <a:moveTo>
                  <a:pt x="0" y="759"/>
                </a:moveTo>
                <a:cubicBezTo>
                  <a:pt x="387" y="694"/>
                  <a:pt x="775" y="630"/>
                  <a:pt x="804" y="549"/>
                </a:cubicBezTo>
                <a:cubicBezTo>
                  <a:pt x="833" y="468"/>
                  <a:pt x="191" y="340"/>
                  <a:pt x="173" y="275"/>
                </a:cubicBezTo>
                <a:cubicBezTo>
                  <a:pt x="155" y="210"/>
                  <a:pt x="633" y="202"/>
                  <a:pt x="695" y="156"/>
                </a:cubicBezTo>
                <a:cubicBezTo>
                  <a:pt x="757" y="110"/>
                  <a:pt x="579" y="32"/>
                  <a:pt x="548" y="0"/>
                </a:cubicBezTo>
              </a:path>
            </a:pathLst>
          </a:custGeom>
          <a:noFill/>
          <a:ln w="38100" cap="flat" cmpd="sng">
            <a:solidFill>
              <a:srgbClr val="99CCFF"/>
            </a:solidFill>
            <a:prstDash val="solid"/>
            <a:round/>
            <a:headEnd type="none" w="med" len="med"/>
            <a:tailEnd type="none" w="med" len="me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16401" name="Freeform 69"/>
          <p:cNvSpPr>
            <a:spLocks/>
          </p:cNvSpPr>
          <p:nvPr/>
        </p:nvSpPr>
        <p:spPr bwMode="auto">
          <a:xfrm>
            <a:off x="6321425" y="1103313"/>
            <a:ext cx="1017588" cy="1155700"/>
          </a:xfrm>
          <a:custGeom>
            <a:avLst/>
            <a:gdLst>
              <a:gd name="T0" fmla="*/ 1017588 w 833"/>
              <a:gd name="T1" fmla="*/ 1155700 h 728"/>
              <a:gd name="T2" fmla="*/ 35426 w 833"/>
              <a:gd name="T3" fmla="*/ 822325 h 728"/>
              <a:gd name="T4" fmla="*/ 806252 w 833"/>
              <a:gd name="T5" fmla="*/ 387350 h 728"/>
              <a:gd name="T6" fmla="*/ 168580 w 833"/>
              <a:gd name="T7" fmla="*/ 198438 h 728"/>
              <a:gd name="T8" fmla="*/ 371365 w 833"/>
              <a:gd name="T9" fmla="*/ 0 h 7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3" h="728">
                <a:moveTo>
                  <a:pt x="833" y="728"/>
                </a:moveTo>
                <a:cubicBezTo>
                  <a:pt x="446" y="663"/>
                  <a:pt x="58" y="599"/>
                  <a:pt x="29" y="518"/>
                </a:cubicBezTo>
                <a:cubicBezTo>
                  <a:pt x="0" y="437"/>
                  <a:pt x="642" y="309"/>
                  <a:pt x="660" y="244"/>
                </a:cubicBezTo>
                <a:cubicBezTo>
                  <a:pt x="678" y="179"/>
                  <a:pt x="197" y="166"/>
                  <a:pt x="138" y="125"/>
                </a:cubicBezTo>
                <a:cubicBezTo>
                  <a:pt x="79" y="84"/>
                  <a:pt x="270" y="26"/>
                  <a:pt x="304" y="0"/>
                </a:cubicBezTo>
              </a:path>
            </a:pathLst>
          </a:custGeom>
          <a:noFill/>
          <a:ln w="38100" cap="flat" cmpd="sng">
            <a:solidFill>
              <a:srgbClr val="99CCFF"/>
            </a:solidFill>
            <a:prstDash val="solid"/>
            <a:round/>
            <a:headEnd type="none" w="med" len="med"/>
            <a:tailEnd type="none" w="med" len="me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16402" name="Line 70"/>
          <p:cNvSpPr>
            <a:spLocks noChangeShapeType="1"/>
          </p:cNvSpPr>
          <p:nvPr/>
        </p:nvSpPr>
        <p:spPr bwMode="auto">
          <a:xfrm flipV="1">
            <a:off x="6835775" y="393700"/>
            <a:ext cx="0" cy="1042988"/>
          </a:xfrm>
          <a:prstGeom prst="line">
            <a:avLst/>
          </a:prstGeom>
          <a:noFill/>
          <a:ln w="38100">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16403" name="Rectangle 71"/>
          <p:cNvSpPr>
            <a:spLocks noChangeArrowheads="1"/>
          </p:cNvSpPr>
          <p:nvPr/>
        </p:nvSpPr>
        <p:spPr bwMode="auto">
          <a:xfrm>
            <a:off x="685800" y="1206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 No inner disc</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147638" y="1470025"/>
            <a:ext cx="4465637" cy="474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FontTx/>
              <a:buChar char="•"/>
            </a:pPr>
            <a:r>
              <a:rPr lang="en-GB">
                <a:solidFill>
                  <a:srgbClr val="FFFF99"/>
                </a:solidFill>
              </a:rPr>
              <a:t>Disc models assumed thermal plasma – not true at low </a:t>
            </a:r>
            <a:r>
              <a:rPr lang="en-GB" i="1">
                <a:solidFill>
                  <a:srgbClr val="FFFF99"/>
                </a:solidFill>
              </a:rPr>
              <a:t>L</a:t>
            </a:r>
            <a:r>
              <a:rPr lang="en-GB">
                <a:solidFill>
                  <a:srgbClr val="FFFF99"/>
                </a:solidFill>
              </a:rPr>
              <a:t>/</a:t>
            </a:r>
            <a:r>
              <a:rPr lang="en-GB" i="1">
                <a:solidFill>
                  <a:srgbClr val="FFFF99"/>
                </a:solidFill>
              </a:rPr>
              <a:t>L</a:t>
            </a:r>
            <a:r>
              <a:rPr lang="en-GB" baseline="-25000">
                <a:solidFill>
                  <a:srgbClr val="FFFF99"/>
                </a:solidFill>
              </a:rPr>
              <a:t>Edd</a:t>
            </a:r>
            <a:r>
              <a:rPr lang="en-GB" sz="2000" baseline="-25000">
                <a:solidFill>
                  <a:srgbClr val="006600"/>
                </a:solidFill>
              </a:rPr>
              <a:t> </a:t>
            </a:r>
            <a:endParaRPr lang="en-GB">
              <a:solidFill>
                <a:srgbClr val="FFFF99"/>
              </a:solidFill>
            </a:endParaRPr>
          </a:p>
          <a:p>
            <a:pPr marL="342900" indent="-342900" algn="l">
              <a:spcBef>
                <a:spcPct val="20000"/>
              </a:spcBef>
              <a:buFontTx/>
              <a:buChar char="•"/>
            </a:pPr>
            <a:r>
              <a:rPr lang="en-GB">
                <a:solidFill>
                  <a:srgbClr val="FFFF99"/>
                </a:solidFill>
              </a:rPr>
              <a:t>Instead: hot, optically thin, geometrically thick inner flow replacing the inner disc </a:t>
            </a:r>
            <a:r>
              <a:rPr lang="en-GB" sz="1600">
                <a:solidFill>
                  <a:srgbClr val="FFFF99"/>
                </a:solidFill>
                <a:cs typeface="Times New Roman" pitchFamily="18" charset="0"/>
              </a:rPr>
              <a:t>(Shapiro et al. 1976; Narayan &amp; Yi 1995)</a:t>
            </a:r>
            <a:endParaRPr lang="en-GB">
              <a:solidFill>
                <a:srgbClr val="FFFF99"/>
              </a:solidFill>
            </a:endParaRPr>
          </a:p>
          <a:p>
            <a:pPr marL="342900" indent="-342900" algn="l">
              <a:spcBef>
                <a:spcPct val="20000"/>
              </a:spcBef>
              <a:buFontTx/>
              <a:buChar char="•"/>
            </a:pPr>
            <a:r>
              <a:rPr lang="en-GB">
                <a:solidFill>
                  <a:srgbClr val="FFFF99"/>
                </a:solidFill>
              </a:rPr>
              <a:t>Hot electrons Compton upscatter photons from outer cool disc</a:t>
            </a:r>
          </a:p>
          <a:p>
            <a:pPr marL="342900" indent="-342900" algn="l">
              <a:spcBef>
                <a:spcPct val="20000"/>
              </a:spcBef>
              <a:buFontTx/>
              <a:buChar char="•"/>
            </a:pPr>
            <a:r>
              <a:rPr lang="en-GB">
                <a:solidFill>
                  <a:srgbClr val="FFFF99"/>
                </a:solidFill>
              </a:rPr>
              <a:t>Few seed photons, so spectrum is hard</a:t>
            </a:r>
          </a:p>
          <a:p>
            <a:pPr marL="342900" indent="-342900" algn="l">
              <a:spcBef>
                <a:spcPct val="20000"/>
              </a:spcBef>
              <a:buFontTx/>
              <a:buChar char="•"/>
            </a:pPr>
            <a:r>
              <a:rPr lang="en-GB">
                <a:solidFill>
                  <a:srgbClr val="FFFF99"/>
                </a:solidFill>
              </a:rPr>
              <a:t>Jet from large scale height flow collapse of flow=collapse of jet</a:t>
            </a:r>
          </a:p>
        </p:txBody>
      </p:sp>
      <p:sp>
        <p:nvSpPr>
          <p:cNvPr id="17411" name="Line 4"/>
          <p:cNvSpPr>
            <a:spLocks noChangeShapeType="1"/>
          </p:cNvSpPr>
          <p:nvPr/>
        </p:nvSpPr>
        <p:spPr bwMode="auto">
          <a:xfrm flipV="1">
            <a:off x="5624513" y="3962400"/>
            <a:ext cx="0" cy="16002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412" name="Line 5"/>
          <p:cNvSpPr>
            <a:spLocks noChangeShapeType="1"/>
          </p:cNvSpPr>
          <p:nvPr/>
        </p:nvSpPr>
        <p:spPr bwMode="auto">
          <a:xfrm>
            <a:off x="5624513" y="5562600"/>
            <a:ext cx="2362200"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413" name="Freeform 6"/>
          <p:cNvSpPr>
            <a:spLocks/>
          </p:cNvSpPr>
          <p:nvPr/>
        </p:nvSpPr>
        <p:spPr bwMode="auto">
          <a:xfrm>
            <a:off x="5776913" y="3829050"/>
            <a:ext cx="1262062" cy="1527175"/>
          </a:xfrm>
          <a:custGeom>
            <a:avLst/>
            <a:gdLst>
              <a:gd name="T0" fmla="*/ 0 w 795"/>
              <a:gd name="T1" fmla="*/ 1504950 h 962"/>
              <a:gd name="T2" fmla="*/ 1001712 w 795"/>
              <a:gd name="T3" fmla="*/ 3175 h 962"/>
              <a:gd name="T4" fmla="*/ 1262062 w 795"/>
              <a:gd name="T5" fmla="*/ 1527175 h 962"/>
              <a:gd name="T6" fmla="*/ 0 60000 65536"/>
              <a:gd name="T7" fmla="*/ 0 60000 65536"/>
              <a:gd name="T8" fmla="*/ 0 60000 65536"/>
            </a:gdLst>
            <a:ahLst/>
            <a:cxnLst>
              <a:cxn ang="T6">
                <a:pos x="T0" y="T1"/>
              </a:cxn>
              <a:cxn ang="T7">
                <a:pos x="T2" y="T3"/>
              </a:cxn>
              <a:cxn ang="T8">
                <a:pos x="T4" y="T5"/>
              </a:cxn>
            </a:cxnLst>
            <a:rect l="0" t="0" r="r" b="b"/>
            <a:pathLst>
              <a:path w="795" h="962">
                <a:moveTo>
                  <a:pt x="0" y="948"/>
                </a:moveTo>
                <a:cubicBezTo>
                  <a:pt x="105" y="790"/>
                  <a:pt x="499" y="0"/>
                  <a:pt x="631" y="2"/>
                </a:cubicBezTo>
                <a:cubicBezTo>
                  <a:pt x="763" y="4"/>
                  <a:pt x="761" y="762"/>
                  <a:pt x="795" y="962"/>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414" name="Text Box 8"/>
          <p:cNvSpPr txBox="1">
            <a:spLocks noChangeArrowheads="1"/>
          </p:cNvSpPr>
          <p:nvPr/>
        </p:nvSpPr>
        <p:spPr bwMode="auto">
          <a:xfrm>
            <a:off x="5700713" y="5653088"/>
            <a:ext cx="2514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chemeClr val="bg1"/>
                </a:solidFill>
              </a:rPr>
              <a:t>Log </a:t>
            </a:r>
            <a:r>
              <a:rPr lang="en-GB" sz="1800">
                <a:solidFill>
                  <a:schemeClr val="bg1"/>
                </a:solidFill>
                <a:latin typeface="Symbol" pitchFamily="18" charset="2"/>
              </a:rPr>
              <a:t>n</a:t>
            </a:r>
          </a:p>
        </p:txBody>
      </p:sp>
      <p:sp>
        <p:nvSpPr>
          <p:cNvPr id="17415" name="Text Box 9"/>
          <p:cNvSpPr txBox="1">
            <a:spLocks noChangeArrowheads="1"/>
          </p:cNvSpPr>
          <p:nvPr/>
        </p:nvSpPr>
        <p:spPr bwMode="auto">
          <a:xfrm rot="-5400000">
            <a:off x="4031457" y="4426743"/>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chemeClr val="bg1"/>
                </a:solidFill>
              </a:rPr>
              <a:t>Log  </a:t>
            </a:r>
            <a:r>
              <a:rPr lang="en-GB" sz="1800">
                <a:solidFill>
                  <a:schemeClr val="bg1"/>
                </a:solidFill>
                <a:latin typeface="Symbol" pitchFamily="18" charset="2"/>
              </a:rPr>
              <a:t>n</a:t>
            </a:r>
            <a:r>
              <a:rPr lang="en-GB" sz="1800">
                <a:solidFill>
                  <a:schemeClr val="bg1"/>
                </a:solidFill>
              </a:rPr>
              <a:t> f(</a:t>
            </a:r>
            <a:r>
              <a:rPr lang="en-GB" sz="1800">
                <a:solidFill>
                  <a:schemeClr val="bg1"/>
                </a:solidFill>
                <a:latin typeface="Symbol" pitchFamily="18" charset="2"/>
              </a:rPr>
              <a:t>n) </a:t>
            </a:r>
          </a:p>
        </p:txBody>
      </p:sp>
      <p:sp>
        <p:nvSpPr>
          <p:cNvPr id="17416" name="AutoShape 10"/>
          <p:cNvSpPr>
            <a:spLocks noChangeArrowheads="1"/>
          </p:cNvSpPr>
          <p:nvPr/>
        </p:nvSpPr>
        <p:spPr bwMode="auto">
          <a:xfrm>
            <a:off x="4876800" y="1743075"/>
            <a:ext cx="3962400" cy="1143000"/>
          </a:xfrm>
          <a:custGeom>
            <a:avLst/>
            <a:gdLst>
              <a:gd name="T0" fmla="*/ 1981200 w 21600"/>
              <a:gd name="T1" fmla="*/ 0 h 21600"/>
              <a:gd name="T2" fmla="*/ 580235 w 21600"/>
              <a:gd name="T3" fmla="*/ 167375 h 21600"/>
              <a:gd name="T4" fmla="*/ 0 w 21600"/>
              <a:gd name="T5" fmla="*/ 571500 h 21600"/>
              <a:gd name="T6" fmla="*/ 580235 w 21600"/>
              <a:gd name="T7" fmla="*/ 975625 h 21600"/>
              <a:gd name="T8" fmla="*/ 1981200 w 21600"/>
              <a:gd name="T9" fmla="*/ 1143000 h 21600"/>
              <a:gd name="T10" fmla="*/ 3382165 w 21600"/>
              <a:gd name="T11" fmla="*/ 975625 h 21600"/>
              <a:gd name="T12" fmla="*/ 3962400 w 21600"/>
              <a:gd name="T13" fmla="*/ 571500 h 21600"/>
              <a:gd name="T14" fmla="*/ 3382165 w 21600"/>
              <a:gd name="T15" fmla="*/ 167375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69" y="10800"/>
                </a:moveTo>
                <a:cubicBezTo>
                  <a:pt x="8169" y="12253"/>
                  <a:pt x="9347" y="13431"/>
                  <a:pt x="10800" y="13431"/>
                </a:cubicBezTo>
                <a:cubicBezTo>
                  <a:pt x="12253" y="13431"/>
                  <a:pt x="13431" y="12253"/>
                  <a:pt x="13431" y="10800"/>
                </a:cubicBezTo>
                <a:cubicBezTo>
                  <a:pt x="13431" y="9347"/>
                  <a:pt x="12253" y="8169"/>
                  <a:pt x="10800" y="8169"/>
                </a:cubicBezTo>
                <a:cubicBezTo>
                  <a:pt x="9347" y="8169"/>
                  <a:pt x="8169" y="9347"/>
                  <a:pt x="8169" y="10800"/>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417" name="AutoShape 37"/>
          <p:cNvSpPr>
            <a:spLocks noChangeArrowheads="1"/>
          </p:cNvSpPr>
          <p:nvPr/>
        </p:nvSpPr>
        <p:spPr bwMode="auto">
          <a:xfrm rot="16934371" flipV="1">
            <a:off x="6019006" y="1639094"/>
            <a:ext cx="468313" cy="1908175"/>
          </a:xfrm>
          <a:prstGeom prst="moon">
            <a:avLst>
              <a:gd name="adj" fmla="val 5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18" name="AutoShape 38"/>
          <p:cNvSpPr>
            <a:spLocks noChangeArrowheads="1"/>
          </p:cNvSpPr>
          <p:nvPr/>
        </p:nvSpPr>
        <p:spPr bwMode="auto">
          <a:xfrm rot="15516024" flipV="1">
            <a:off x="7217569" y="1661319"/>
            <a:ext cx="468313" cy="1908175"/>
          </a:xfrm>
          <a:prstGeom prst="moon">
            <a:avLst>
              <a:gd name="adj" fmla="val 5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19" name="AutoShape 39"/>
          <p:cNvSpPr>
            <a:spLocks noChangeArrowheads="1"/>
          </p:cNvSpPr>
          <p:nvPr/>
        </p:nvSpPr>
        <p:spPr bwMode="auto">
          <a:xfrm rot="16934371" flipV="1">
            <a:off x="5797551" y="1644650"/>
            <a:ext cx="385762" cy="1893887"/>
          </a:xfrm>
          <a:prstGeom prst="moon">
            <a:avLst>
              <a:gd name="adj" fmla="val 5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20" name="Oval 40"/>
          <p:cNvSpPr>
            <a:spLocks noChangeArrowheads="1"/>
          </p:cNvSpPr>
          <p:nvPr/>
        </p:nvSpPr>
        <p:spPr bwMode="auto">
          <a:xfrm>
            <a:off x="6675438" y="2192338"/>
            <a:ext cx="261937" cy="2428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21" name="Rectangle 41"/>
          <p:cNvSpPr>
            <a:spLocks noChangeArrowheads="1"/>
          </p:cNvSpPr>
          <p:nvPr/>
        </p:nvSpPr>
        <p:spPr bwMode="auto">
          <a:xfrm>
            <a:off x="685800" y="1206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 Collapse of hot inner flow</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681038" y="2095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GX339-4 hard state</a:t>
            </a:r>
          </a:p>
        </p:txBody>
      </p:sp>
      <p:sp>
        <p:nvSpPr>
          <p:cNvPr id="24579" name="Rectangle 3"/>
          <p:cNvSpPr>
            <a:spLocks noGrp="1" noChangeArrowheads="1"/>
          </p:cNvSpPr>
          <p:nvPr>
            <p:ph type="body" sz="half" idx="1"/>
          </p:nvPr>
        </p:nvSpPr>
        <p:spPr>
          <a:xfrm>
            <a:off x="273050" y="1825625"/>
            <a:ext cx="4144963" cy="2805113"/>
          </a:xfrm>
          <a:noFill/>
        </p:spPr>
        <p:txBody>
          <a:bodyPr/>
          <a:lstStyle/>
          <a:p>
            <a:pPr eaLnBrk="1" hangingPunct="1"/>
            <a:r>
              <a:rPr lang="en-GB" sz="2400" smtClean="0">
                <a:solidFill>
                  <a:srgbClr val="FFFF99"/>
                </a:solidFill>
              </a:rPr>
              <a:t>MOS data from XMM observation is by far the most convincing extreme broad iron line seen in the low/hard state:  Miller et al 2006; 2008; Reis et al 2008; 2009; 2010</a:t>
            </a:r>
          </a:p>
        </p:txBody>
      </p:sp>
      <p:pic>
        <p:nvPicPr>
          <p:cNvPr id="24580" name="Picture 4" descr="miller06_gx339_ratios"/>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30801" t="31604" r="28902" b="45454"/>
          <a:stretch>
            <a:fillRect/>
          </a:stretch>
        </p:blipFill>
        <p:spPr bwMode="auto">
          <a:xfrm>
            <a:off x="4662488" y="1831975"/>
            <a:ext cx="4119562" cy="3479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4581" name="Rectangle 5"/>
          <p:cNvSpPr>
            <a:spLocks noChangeArrowheads="1"/>
          </p:cNvSpPr>
          <p:nvPr/>
        </p:nvSpPr>
        <p:spPr bwMode="auto">
          <a:xfrm>
            <a:off x="7207250" y="5430838"/>
            <a:ext cx="15462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GB" sz="1600">
                <a:solidFill>
                  <a:srgbClr val="FFFF99"/>
                </a:solidFill>
              </a:rPr>
              <a:t>Miller et al 2006</a:t>
            </a:r>
            <a:endParaRPr lang="en-US" sz="1600">
              <a:solidFill>
                <a:srgbClr val="FFFF99"/>
              </a:solidFill>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681038" y="2095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GX339-4 XMM data</a:t>
            </a:r>
          </a:p>
        </p:txBody>
      </p:sp>
      <p:sp>
        <p:nvSpPr>
          <p:cNvPr id="25603" name="Rectangle 3"/>
          <p:cNvSpPr>
            <a:spLocks noGrp="1" noChangeArrowheads="1"/>
          </p:cNvSpPr>
          <p:nvPr>
            <p:ph type="body" sz="half" idx="1"/>
          </p:nvPr>
        </p:nvSpPr>
        <p:spPr>
          <a:xfrm>
            <a:off x="60325" y="5487988"/>
            <a:ext cx="9059863" cy="1241425"/>
          </a:xfrm>
          <a:noFill/>
        </p:spPr>
        <p:txBody>
          <a:bodyPr/>
          <a:lstStyle/>
          <a:p>
            <a:pPr eaLnBrk="1" hangingPunct="1"/>
            <a:r>
              <a:rPr lang="en-GB" sz="2400" smtClean="0">
                <a:solidFill>
                  <a:srgbClr val="FFFF99"/>
                </a:solidFill>
              </a:rPr>
              <a:t>Flux gives MOS count rate 200x &gt; than pileup limit</a:t>
            </a:r>
          </a:p>
          <a:p>
            <a:pPr eaLnBrk="1" hangingPunct="1"/>
            <a:r>
              <a:rPr lang="en-GB" sz="2400" smtClean="0">
                <a:solidFill>
                  <a:srgbClr val="FFFF99"/>
                </a:solidFill>
              </a:rPr>
              <a:t>Exclude core. 18-120” singles, data still piled up</a:t>
            </a:r>
            <a:r>
              <a:rPr lang="en-GB" sz="2800" smtClean="0">
                <a:solidFill>
                  <a:srgbClr val="FFFF99"/>
                </a:solidFill>
              </a:rPr>
              <a:t> </a:t>
            </a:r>
            <a:r>
              <a:rPr lang="en-GB" sz="1800" smtClean="0">
                <a:solidFill>
                  <a:srgbClr val="FFFF99"/>
                </a:solidFill>
              </a:rPr>
              <a:t>Done &amp; Diaz-Trigo 2009</a:t>
            </a:r>
          </a:p>
          <a:p>
            <a:pPr eaLnBrk="1" hangingPunct="1"/>
            <a:endParaRPr lang="en-GB" sz="2800" smtClean="0">
              <a:solidFill>
                <a:srgbClr val="FFFF99"/>
              </a:solidFill>
            </a:endParaRPr>
          </a:p>
        </p:txBody>
      </p:sp>
      <p:grpSp>
        <p:nvGrpSpPr>
          <p:cNvPr id="25604" name="Group 4"/>
          <p:cNvGrpSpPr>
            <a:grpSpLocks/>
          </p:cNvGrpSpPr>
          <p:nvPr/>
        </p:nvGrpSpPr>
        <p:grpSpPr bwMode="auto">
          <a:xfrm>
            <a:off x="247650" y="1392238"/>
            <a:ext cx="3905250" cy="3859212"/>
            <a:chOff x="3266" y="904"/>
            <a:chExt cx="2350" cy="2332"/>
          </a:xfrm>
        </p:grpSpPr>
        <p:pic>
          <p:nvPicPr>
            <p:cNvPr id="25606" name="Picture 5" descr="mos1"/>
            <p:cNvPicPr>
              <a:picLocks noChangeAspect="1" noChangeArrowheads="1"/>
            </p:cNvPicPr>
            <p:nvPr/>
          </p:nvPicPr>
          <p:blipFill>
            <a:blip r:embed="rId2">
              <a:extLst>
                <a:ext uri="{28A0092B-C50C-407E-A947-70E740481C1C}">
                  <a14:useLocalDpi xmlns:a14="http://schemas.microsoft.com/office/drawing/2010/main" val="0"/>
                </a:ext>
              </a:extLst>
            </a:blip>
            <a:srcRect l="14742" r="13451"/>
            <a:stretch>
              <a:fillRect/>
            </a:stretch>
          </p:blipFill>
          <p:spPr bwMode="auto">
            <a:xfrm>
              <a:off x="3266" y="904"/>
              <a:ext cx="2350" cy="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7" name="Group 6"/>
            <p:cNvGrpSpPr>
              <a:grpSpLocks/>
            </p:cNvGrpSpPr>
            <p:nvPr/>
          </p:nvGrpSpPr>
          <p:grpSpPr bwMode="auto">
            <a:xfrm>
              <a:off x="3667" y="1400"/>
              <a:ext cx="1573" cy="1581"/>
              <a:chOff x="3667" y="1400"/>
              <a:chExt cx="1573" cy="1581"/>
            </a:xfrm>
          </p:grpSpPr>
          <p:sp>
            <p:nvSpPr>
              <p:cNvPr id="25610" name="Oval 7"/>
              <p:cNvSpPr>
                <a:spLocks noChangeArrowheads="1"/>
              </p:cNvSpPr>
              <p:nvPr/>
            </p:nvSpPr>
            <p:spPr bwMode="auto">
              <a:xfrm>
                <a:off x="4336" y="2059"/>
                <a:ext cx="247" cy="246"/>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25611" name="Oval 8"/>
              <p:cNvSpPr>
                <a:spLocks noChangeArrowheads="1"/>
              </p:cNvSpPr>
              <p:nvPr/>
            </p:nvSpPr>
            <p:spPr bwMode="auto">
              <a:xfrm>
                <a:off x="3667" y="1400"/>
                <a:ext cx="1573" cy="1581"/>
              </a:xfrm>
              <a:prstGeom prst="ellipse">
                <a:avLst/>
              </a:prstGeom>
              <a:noFill/>
              <a:ln w="38100">
                <a:solidFill>
                  <a:srgbClr val="00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grpSp>
        <p:sp>
          <p:nvSpPr>
            <p:cNvPr id="25608" name="Oval 9"/>
            <p:cNvSpPr>
              <a:spLocks noChangeArrowheads="1"/>
            </p:cNvSpPr>
            <p:nvPr/>
          </p:nvSpPr>
          <p:spPr bwMode="auto">
            <a:xfrm>
              <a:off x="4337" y="2060"/>
              <a:ext cx="247" cy="246"/>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25609" name="Oval 10"/>
            <p:cNvSpPr>
              <a:spLocks noChangeArrowheads="1"/>
            </p:cNvSpPr>
            <p:nvPr/>
          </p:nvSpPr>
          <p:spPr bwMode="auto">
            <a:xfrm>
              <a:off x="3668" y="1401"/>
              <a:ext cx="1573" cy="1581"/>
            </a:xfrm>
            <a:prstGeom prst="ellipse">
              <a:avLst/>
            </a:prstGeom>
            <a:noFill/>
            <a:ln w="38100">
              <a:solidFill>
                <a:srgbClr val="00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grpSp>
      <p:pic>
        <p:nvPicPr>
          <p:cNvPr id="25605" name="Picture 11" descr="mos1src_pat-18-120arcsec"/>
          <p:cNvPicPr>
            <a:picLocks noChangeAspect="1" noChangeArrowheads="1"/>
          </p:cNvPicPr>
          <p:nvPr/>
        </p:nvPicPr>
        <p:blipFill>
          <a:blip r:embed="rId3" cstate="print">
            <a:extLst>
              <a:ext uri="{28A0092B-C50C-407E-A947-70E740481C1C}">
                <a14:useLocalDpi xmlns:a14="http://schemas.microsoft.com/office/drawing/2010/main" val="0"/>
              </a:ext>
            </a:extLst>
          </a:blip>
          <a:srcRect l="6912" t="53889" r="9033" b="3801"/>
          <a:stretch>
            <a:fillRect/>
          </a:stretch>
        </p:blipFill>
        <p:spPr bwMode="auto">
          <a:xfrm>
            <a:off x="4281488" y="1570038"/>
            <a:ext cx="4862512"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pn_mos_rat"/>
          <p:cNvPicPr>
            <a:picLocks noChangeAspect="1" noChangeArrowheads="1"/>
          </p:cNvPicPr>
          <p:nvPr/>
        </p:nvPicPr>
        <p:blipFill>
          <a:blip r:embed="rId2" cstate="print">
            <a:extLst>
              <a:ext uri="{28A0092B-C50C-407E-A947-70E740481C1C}">
                <a14:useLocalDpi xmlns:a14="http://schemas.microsoft.com/office/drawing/2010/main" val="0"/>
              </a:ext>
            </a:extLst>
          </a:blip>
          <a:srcRect l="4033" t="59991" r="9033" b="3265"/>
          <a:stretch>
            <a:fillRect/>
          </a:stretch>
        </p:blipFill>
        <p:spPr bwMode="auto">
          <a:xfrm>
            <a:off x="923925" y="2288490"/>
            <a:ext cx="7612063"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3"/>
          <p:cNvSpPr>
            <a:spLocks noChangeArrowheads="1"/>
          </p:cNvSpPr>
          <p:nvPr/>
        </p:nvSpPr>
        <p:spPr bwMode="auto">
          <a:xfrm>
            <a:off x="0" y="20955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Line is much narrower in pn</a:t>
            </a:r>
          </a:p>
        </p:txBody>
      </p:sp>
      <p:sp>
        <p:nvSpPr>
          <p:cNvPr id="26628" name="Rectangle 4"/>
          <p:cNvSpPr>
            <a:spLocks noChangeArrowheads="1"/>
          </p:cNvSpPr>
          <p:nvPr/>
        </p:nvSpPr>
        <p:spPr bwMode="auto">
          <a:xfrm>
            <a:off x="6297388" y="6434142"/>
            <a:ext cx="22463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342900" indent="-342900" algn="l">
              <a:spcBef>
                <a:spcPct val="20000"/>
              </a:spcBef>
            </a:pPr>
            <a:r>
              <a:rPr lang="en-GB" sz="1600" dirty="0">
                <a:cs typeface="Times New Roman" pitchFamily="18" charset="0"/>
              </a:rPr>
              <a:t>Done &amp; Diaz-</a:t>
            </a:r>
            <a:r>
              <a:rPr lang="en-GB" sz="1600" dirty="0" err="1">
                <a:cs typeface="Times New Roman" pitchFamily="18" charset="0"/>
              </a:rPr>
              <a:t>Trigo</a:t>
            </a:r>
            <a:r>
              <a:rPr lang="en-GB" sz="1600" dirty="0">
                <a:cs typeface="Times New Roman" pitchFamily="18" charset="0"/>
              </a:rPr>
              <a:t> 2009</a:t>
            </a:r>
            <a:endParaRPr lang="en-US" sz="1600" dirty="0">
              <a:cs typeface="Times New Roman" pitchFamily="18" charset="0"/>
            </a:endParaRPr>
          </a:p>
        </p:txBody>
      </p:sp>
      <p:sp>
        <p:nvSpPr>
          <p:cNvPr id="26629" name="Rectangle 6"/>
          <p:cNvSpPr>
            <a:spLocks noGrp="1" noChangeArrowheads="1"/>
          </p:cNvSpPr>
          <p:nvPr>
            <p:ph type="body" sz="half" idx="1"/>
          </p:nvPr>
        </p:nvSpPr>
        <p:spPr>
          <a:xfrm>
            <a:off x="211138" y="1158198"/>
            <a:ext cx="9059862" cy="1241425"/>
          </a:xfrm>
          <a:noFill/>
        </p:spPr>
        <p:txBody>
          <a:bodyPr/>
          <a:lstStyle/>
          <a:p>
            <a:pPr eaLnBrk="1" hangingPunct="1"/>
            <a:r>
              <a:rPr lang="en-GB" sz="2400" dirty="0" smtClean="0">
                <a:solidFill>
                  <a:srgbClr val="FFFF99"/>
                </a:solidFill>
              </a:rPr>
              <a:t>Simultaneous PN (timing mode, not piled up)</a:t>
            </a:r>
            <a:r>
              <a:rPr lang="en-GB" sz="2800" dirty="0" smtClean="0">
                <a:solidFill>
                  <a:srgbClr val="FFFF99"/>
                </a:solidFill>
              </a:rPr>
              <a:t> is narrower!</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709613" y="-138113"/>
            <a:ext cx="77724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Moving disc</a:t>
            </a:r>
          </a:p>
        </p:txBody>
      </p:sp>
      <p:sp>
        <p:nvSpPr>
          <p:cNvPr id="27651" name="Rectangle 3"/>
          <p:cNvSpPr>
            <a:spLocks noGrp="1" noChangeArrowheads="1"/>
          </p:cNvSpPr>
          <p:nvPr>
            <p:ph type="body" sz="half" idx="1"/>
          </p:nvPr>
        </p:nvSpPr>
        <p:spPr>
          <a:xfrm>
            <a:off x="0" y="812800"/>
            <a:ext cx="9144000" cy="5162550"/>
          </a:xfrm>
          <a:noFill/>
        </p:spPr>
        <p:txBody>
          <a:bodyPr/>
          <a:lstStyle/>
          <a:p>
            <a:pPr eaLnBrk="1" hangingPunct="1"/>
            <a:r>
              <a:rPr lang="en-GB" sz="2400" smtClean="0">
                <a:solidFill>
                  <a:srgbClr val="FFFF99"/>
                </a:solidFill>
              </a:rPr>
              <a:t>Disc closer in, more soft photons from disc so softer spectra </a:t>
            </a:r>
          </a:p>
          <a:p>
            <a:pPr eaLnBrk="1" hangingPunct="1"/>
            <a:r>
              <a:rPr lang="en-GB" sz="2400" smtClean="0">
                <a:solidFill>
                  <a:srgbClr val="FFFF99"/>
                </a:solidFill>
              </a:rPr>
              <a:t>Especially when overlaps with hot flow. Decrease radius, increase overlap, increases seed photons dramatically</a:t>
            </a:r>
          </a:p>
          <a:p>
            <a:pPr eaLnBrk="1" hangingPunct="1"/>
            <a:r>
              <a:rPr lang="en-GB" sz="2400" smtClean="0">
                <a:solidFill>
                  <a:srgbClr val="FFFF99"/>
                </a:solidFill>
              </a:rPr>
              <a:t>Disc down to last stable orbit and collapse of hot flow gives physical mechanism for hard/soft transition</a:t>
            </a:r>
            <a:endParaRPr lang="en-GB" sz="2400" smtClean="0">
              <a:solidFill>
                <a:srgbClr val="FFFF99"/>
              </a:solidFill>
              <a:cs typeface="Times New Roman" pitchFamily="18" charset="0"/>
            </a:endParaRPr>
          </a:p>
        </p:txBody>
      </p:sp>
      <p:pic>
        <p:nvPicPr>
          <p:cNvPr id="27652" name="Picture 4" descr="anim0000"/>
          <p:cNvPicPr>
            <a:picLocks noChangeAspect="1" noChangeArrowheads="1"/>
          </p:cNvPicPr>
          <p:nvPr/>
        </p:nvPicPr>
        <p:blipFill>
          <a:blip r:embed="rId2">
            <a:extLst>
              <a:ext uri="{28A0092B-C50C-407E-A947-70E740481C1C}">
                <a14:useLocalDpi xmlns:a14="http://schemas.microsoft.com/office/drawing/2010/main" val="0"/>
              </a:ext>
            </a:extLst>
          </a:blip>
          <a:srcRect t="53993" r="34239" b="3293"/>
          <a:stretch>
            <a:fillRect/>
          </a:stretch>
        </p:blipFill>
        <p:spPr bwMode="auto">
          <a:xfrm>
            <a:off x="322263" y="3286125"/>
            <a:ext cx="5538787" cy="359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653" name="Picture 5" descr="anim0001"/>
          <p:cNvPicPr>
            <a:picLocks noChangeAspect="1" noChangeArrowheads="1"/>
          </p:cNvPicPr>
          <p:nvPr/>
        </p:nvPicPr>
        <p:blipFill>
          <a:blip r:embed="rId3">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54" name="Picture 6" descr="anim0002"/>
          <p:cNvPicPr>
            <a:picLocks noChangeAspect="1" noChangeArrowheads="1"/>
          </p:cNvPicPr>
          <p:nvPr/>
        </p:nvPicPr>
        <p:blipFill>
          <a:blip r:embed="rId4">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55" name="Picture 7" descr="anim0003"/>
          <p:cNvPicPr>
            <a:picLocks noChangeAspect="1" noChangeArrowheads="1"/>
          </p:cNvPicPr>
          <p:nvPr/>
        </p:nvPicPr>
        <p:blipFill>
          <a:blip r:embed="rId5">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56" name="Picture 8" descr="anim0004"/>
          <p:cNvPicPr>
            <a:picLocks noChangeAspect="1" noChangeArrowheads="1"/>
          </p:cNvPicPr>
          <p:nvPr/>
        </p:nvPicPr>
        <p:blipFill>
          <a:blip r:embed="rId6">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57" name="Picture 9" descr="anim0005"/>
          <p:cNvPicPr>
            <a:picLocks noChangeAspect="1" noChangeArrowheads="1"/>
          </p:cNvPicPr>
          <p:nvPr/>
        </p:nvPicPr>
        <p:blipFill>
          <a:blip r:embed="rId7">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58" name="Picture 10" descr="anim0006"/>
          <p:cNvPicPr>
            <a:picLocks noChangeAspect="1" noChangeArrowheads="1"/>
          </p:cNvPicPr>
          <p:nvPr/>
        </p:nvPicPr>
        <p:blipFill>
          <a:blip r:embed="rId8">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59" name="Picture 11" descr="anim0007"/>
          <p:cNvPicPr>
            <a:picLocks noChangeAspect="1" noChangeArrowheads="1"/>
          </p:cNvPicPr>
          <p:nvPr/>
        </p:nvPicPr>
        <p:blipFill>
          <a:blip r:embed="rId9">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60" name="Picture 12" descr="anim0008"/>
          <p:cNvPicPr>
            <a:picLocks noChangeAspect="1" noChangeArrowheads="1"/>
          </p:cNvPicPr>
          <p:nvPr/>
        </p:nvPicPr>
        <p:blipFill>
          <a:blip r:embed="rId10">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61" name="Group 13"/>
          <p:cNvGrpSpPr>
            <a:grpSpLocks/>
          </p:cNvGrpSpPr>
          <p:nvPr/>
        </p:nvGrpSpPr>
        <p:grpSpPr bwMode="auto">
          <a:xfrm>
            <a:off x="6070600" y="2897188"/>
            <a:ext cx="3130550" cy="3960812"/>
            <a:chOff x="3046" y="956"/>
            <a:chExt cx="2830" cy="3364"/>
          </a:xfrm>
        </p:grpSpPr>
        <p:pic>
          <p:nvPicPr>
            <p:cNvPr id="27662" name="Picture 14" descr="trans_tdsvhs"/>
            <p:cNvPicPr>
              <a:picLocks noChangeAspect="1" noChangeArrowheads="1"/>
            </p:cNvPicPr>
            <p:nvPr/>
          </p:nvPicPr>
          <p:blipFill>
            <a:blip r:embed="rId11">
              <a:extLst>
                <a:ext uri="{28A0092B-C50C-407E-A947-70E740481C1C}">
                  <a14:useLocalDpi xmlns:a14="http://schemas.microsoft.com/office/drawing/2010/main" val="0"/>
                </a:ext>
              </a:extLst>
            </a:blip>
            <a:srcRect l="47798" t="24574" r="16840" b="64972"/>
            <a:stretch>
              <a:fillRect/>
            </a:stretch>
          </p:blipFill>
          <p:spPr bwMode="auto">
            <a:xfrm>
              <a:off x="3051" y="1220"/>
              <a:ext cx="2709" cy="1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3" name="Picture 15" descr="trans_lhs"/>
            <p:cNvPicPr>
              <a:picLocks noChangeAspect="1" noChangeArrowheads="1"/>
            </p:cNvPicPr>
            <p:nvPr/>
          </p:nvPicPr>
          <p:blipFill>
            <a:blip r:embed="rId12" cstate="print">
              <a:extLst>
                <a:ext uri="{28A0092B-C50C-407E-A947-70E740481C1C}">
                  <a14:useLocalDpi xmlns:a14="http://schemas.microsoft.com/office/drawing/2010/main" val="0"/>
                </a:ext>
              </a:extLst>
            </a:blip>
            <a:srcRect l="12865" t="11783" r="50026" b="66318"/>
            <a:stretch>
              <a:fillRect/>
            </a:stretch>
          </p:blipFill>
          <p:spPr bwMode="auto">
            <a:xfrm>
              <a:off x="3046" y="2053"/>
              <a:ext cx="2714" cy="2267"/>
            </a:xfrm>
            <a:prstGeom prst="rect">
              <a:avLst/>
            </a:prstGeom>
            <a:solidFill>
              <a:schemeClr val="bg1">
                <a:alpha val="2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7664" name="Line 16"/>
            <p:cNvSpPr>
              <a:spLocks noChangeShapeType="1"/>
            </p:cNvSpPr>
            <p:nvPr/>
          </p:nvSpPr>
          <p:spPr bwMode="auto">
            <a:xfrm flipV="1">
              <a:off x="3599" y="1955"/>
              <a:ext cx="668" cy="2131"/>
            </a:xfrm>
            <a:prstGeom prst="line">
              <a:avLst/>
            </a:prstGeom>
            <a:noFill/>
            <a:ln w="66675">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27665" name="Rectangle 17"/>
            <p:cNvSpPr>
              <a:spLocks noChangeArrowheads="1"/>
            </p:cNvSpPr>
            <p:nvPr/>
          </p:nvSpPr>
          <p:spPr bwMode="auto">
            <a:xfrm>
              <a:off x="5110" y="956"/>
              <a:ext cx="766" cy="2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GB" sz="1600" b="1">
                  <a:solidFill>
                    <a:srgbClr val="FFFF99"/>
                  </a:solidFill>
                </a:rPr>
                <a:t>DGK07</a:t>
              </a:r>
              <a:endParaRPr lang="en-US" sz="1600" b="1">
                <a:solidFill>
                  <a:srgbClr val="FFFF99"/>
                </a:solidFill>
              </a:endParaRPr>
            </a:p>
          </p:txBody>
        </p:sp>
        <p:sp>
          <p:nvSpPr>
            <p:cNvPr id="27666" name="Oval 18"/>
            <p:cNvSpPr>
              <a:spLocks noChangeArrowheads="1"/>
            </p:cNvSpPr>
            <p:nvPr/>
          </p:nvSpPr>
          <p:spPr bwMode="auto">
            <a:xfrm>
              <a:off x="4503" y="2214"/>
              <a:ext cx="390" cy="168"/>
            </a:xfrm>
            <a:prstGeom prst="ellipse">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16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1165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116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1165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1165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1165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1165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116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04776" y="1145265"/>
            <a:ext cx="4017282"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pPr>
            <a:endParaRPr lang="en-GB" dirty="0">
              <a:solidFill>
                <a:srgbClr val="FFCC00"/>
              </a:solidFill>
            </a:endParaRPr>
          </a:p>
          <a:p>
            <a:pPr marL="342900" indent="-342900" algn="l">
              <a:lnSpc>
                <a:spcPct val="90000"/>
              </a:lnSpc>
              <a:spcBef>
                <a:spcPct val="20000"/>
              </a:spcBef>
              <a:buFontTx/>
              <a:buChar char="•"/>
            </a:pPr>
            <a:r>
              <a:rPr lang="en-GB" dirty="0" smtClean="0">
                <a:solidFill>
                  <a:srgbClr val="FFFF99"/>
                </a:solidFill>
              </a:rPr>
              <a:t>A quick review of black hole spectral states</a:t>
            </a:r>
          </a:p>
          <a:p>
            <a:pPr marL="342900" indent="-342900" algn="l">
              <a:lnSpc>
                <a:spcPct val="90000"/>
              </a:lnSpc>
              <a:spcBef>
                <a:spcPct val="20000"/>
              </a:spcBef>
              <a:buFontTx/>
              <a:buChar char="•"/>
            </a:pPr>
            <a:r>
              <a:rPr lang="en-GB" dirty="0" smtClean="0">
                <a:solidFill>
                  <a:srgbClr val="FFFF99"/>
                </a:solidFill>
              </a:rPr>
              <a:t>Nature of the low/hard state</a:t>
            </a:r>
          </a:p>
          <a:p>
            <a:pPr marL="342900" indent="-342900" algn="l">
              <a:lnSpc>
                <a:spcPct val="90000"/>
              </a:lnSpc>
              <a:spcBef>
                <a:spcPct val="20000"/>
              </a:spcBef>
              <a:buFontTx/>
              <a:buChar char="•"/>
            </a:pPr>
            <a:r>
              <a:rPr lang="en-GB" dirty="0">
                <a:solidFill>
                  <a:srgbClr val="FFFF99"/>
                </a:solidFill>
              </a:rPr>
              <a:t>T</a:t>
            </a:r>
            <a:r>
              <a:rPr lang="en-GB" dirty="0" smtClean="0">
                <a:solidFill>
                  <a:srgbClr val="FFFF99"/>
                </a:solidFill>
              </a:rPr>
              <a:t>runcated disc/hot inner flow to explain spectra</a:t>
            </a:r>
          </a:p>
          <a:p>
            <a:pPr marL="342900" indent="-342900" algn="l">
              <a:lnSpc>
                <a:spcPct val="90000"/>
              </a:lnSpc>
              <a:spcBef>
                <a:spcPct val="20000"/>
              </a:spcBef>
              <a:buFontTx/>
              <a:buChar char="•"/>
            </a:pPr>
            <a:r>
              <a:rPr lang="en-GB" dirty="0" smtClean="0">
                <a:solidFill>
                  <a:srgbClr val="FFFF99"/>
                </a:solidFill>
              </a:rPr>
              <a:t>Supported by </a:t>
            </a:r>
            <a:r>
              <a:rPr lang="en-GB" dirty="0" err="1" smtClean="0">
                <a:solidFill>
                  <a:srgbClr val="FFFF99"/>
                </a:solidFill>
              </a:rPr>
              <a:t>quantatitve</a:t>
            </a:r>
            <a:r>
              <a:rPr lang="en-GB" dirty="0" smtClean="0">
                <a:solidFill>
                  <a:srgbClr val="FFFF99"/>
                </a:solidFill>
              </a:rPr>
              <a:t> model for the low frequency QPO and broadband variability (Adam Ingram and Chris Fragile)</a:t>
            </a:r>
            <a:endParaRPr lang="en-GB" dirty="0">
              <a:solidFill>
                <a:srgbClr val="FFFF99"/>
              </a:solidFill>
            </a:endParaRPr>
          </a:p>
          <a:p>
            <a:pPr marL="342900" indent="-342900" algn="l">
              <a:lnSpc>
                <a:spcPct val="90000"/>
              </a:lnSpc>
              <a:spcBef>
                <a:spcPct val="20000"/>
              </a:spcBef>
            </a:pPr>
            <a:endParaRPr lang="en-GB" dirty="0">
              <a:solidFill>
                <a:srgbClr val="FFCCFF"/>
              </a:solidFill>
            </a:endParaRPr>
          </a:p>
          <a:p>
            <a:pPr marL="342900" indent="-342900" algn="l">
              <a:lnSpc>
                <a:spcPct val="90000"/>
              </a:lnSpc>
              <a:spcBef>
                <a:spcPct val="20000"/>
              </a:spcBef>
              <a:buFontTx/>
              <a:buChar char="•"/>
            </a:pPr>
            <a:endParaRPr lang="en-GB" dirty="0">
              <a:solidFill>
                <a:srgbClr val="FFFF99"/>
              </a:solidFill>
            </a:endParaRPr>
          </a:p>
        </p:txBody>
      </p:sp>
      <p:sp>
        <p:nvSpPr>
          <p:cNvPr id="3075" name="Rectangle 3"/>
          <p:cNvSpPr>
            <a:spLocks noChangeArrowheads="1"/>
          </p:cNvSpPr>
          <p:nvPr/>
        </p:nvSpPr>
        <p:spPr bwMode="auto">
          <a:xfrm>
            <a:off x="685800" y="1206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Black holes</a:t>
            </a:r>
          </a:p>
        </p:txBody>
      </p:sp>
      <p:pic>
        <p:nvPicPr>
          <p:cNvPr id="3076" name="Picture 4"/>
          <p:cNvPicPr preferRelativeResize="0">
            <a:picLocks noChangeArrowheads="1"/>
          </p:cNvPicPr>
          <p:nvPr/>
        </p:nvPicPr>
        <p:blipFill>
          <a:blip r:embed="rId2">
            <a:extLst>
              <a:ext uri="{28A0092B-C50C-407E-A947-70E740481C1C}">
                <a14:useLocalDpi xmlns:a14="http://schemas.microsoft.com/office/drawing/2010/main" val="0"/>
              </a:ext>
            </a:extLst>
          </a:blip>
          <a:srcRect l="11749" t="-385"/>
          <a:stretch>
            <a:fillRect/>
          </a:stretch>
        </p:blipFill>
        <p:spPr bwMode="auto">
          <a:xfrm>
            <a:off x="4305300" y="1579563"/>
            <a:ext cx="46863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p:cNvPicPr preferRelativeResize="0">
            <a:picLocks noChangeArrowheads="1"/>
          </p:cNvPicPr>
          <p:nvPr/>
        </p:nvPicPr>
        <p:blipFill>
          <a:blip r:embed="rId3">
            <a:extLst>
              <a:ext uri="{28A0092B-C50C-407E-A947-70E740481C1C}">
                <a14:useLocalDpi xmlns:a14="http://schemas.microsoft.com/office/drawing/2010/main" val="0"/>
              </a:ext>
            </a:extLst>
          </a:blip>
          <a:srcRect l="11449" t="-174"/>
          <a:stretch>
            <a:fillRect/>
          </a:stretch>
        </p:blipFill>
        <p:spPr bwMode="auto">
          <a:xfrm>
            <a:off x="4289425" y="5303838"/>
            <a:ext cx="4702175" cy="914400"/>
          </a:xfrm>
          <a:prstGeom prst="rect">
            <a:avLst/>
          </a:prstGeom>
          <a:noFill/>
          <a:ln>
            <a:noFill/>
          </a:ln>
          <a:extLst>
            <a:ext uri="{909E8E84-426E-40DD-AFC4-6F175D3DCCD1}">
              <a14:hiddenFill xmlns:a14="http://schemas.microsoft.com/office/drawing/2010/main">
                <a:blipFill dpi="0" rotWithShape="0">
                  <a:blip/>
                  <a:srcRect l="11449" t="-174"/>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6"/>
          <p:cNvPicPr preferRelativeResize="0">
            <a:picLocks noChangeArrowheads="1"/>
          </p:cNvPicPr>
          <p:nvPr/>
        </p:nvPicPr>
        <p:blipFill>
          <a:blip r:embed="rId4">
            <a:extLst>
              <a:ext uri="{28A0092B-C50C-407E-A947-70E740481C1C}">
                <a14:useLocalDpi xmlns:a14="http://schemas.microsoft.com/office/drawing/2010/main" val="0"/>
              </a:ext>
            </a:extLst>
          </a:blip>
          <a:srcRect t="-3889" r="2652"/>
          <a:stretch>
            <a:fillRect/>
          </a:stretch>
        </p:blipFill>
        <p:spPr bwMode="auto">
          <a:xfrm>
            <a:off x="7010400" y="4162425"/>
            <a:ext cx="1981200" cy="2035175"/>
          </a:xfrm>
          <a:prstGeom prst="rect">
            <a:avLst/>
          </a:prstGeom>
          <a:noFill/>
          <a:ln>
            <a:noFill/>
          </a:ln>
          <a:extLst>
            <a:ext uri="{909E8E84-426E-40DD-AFC4-6F175D3DCCD1}">
              <a14:hiddenFill xmlns:a14="http://schemas.microsoft.com/office/drawing/2010/main">
                <a:blipFill dpi="0" rotWithShape="0">
                  <a:blip/>
                  <a:srcRect t="-3889" r="2652"/>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00075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709613" y="-138113"/>
            <a:ext cx="77724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Moving disc – moving QPO</a:t>
            </a:r>
          </a:p>
        </p:txBody>
      </p:sp>
      <p:sp>
        <p:nvSpPr>
          <p:cNvPr id="40963" name="Rectangle 3"/>
          <p:cNvSpPr>
            <a:spLocks noGrp="1" noChangeArrowheads="1"/>
          </p:cNvSpPr>
          <p:nvPr>
            <p:ph type="body" sz="half" idx="1"/>
          </p:nvPr>
        </p:nvSpPr>
        <p:spPr>
          <a:xfrm>
            <a:off x="0" y="1069975"/>
            <a:ext cx="9144000" cy="5162550"/>
          </a:xfrm>
          <a:noFill/>
        </p:spPr>
        <p:txBody>
          <a:bodyPr/>
          <a:lstStyle/>
          <a:p>
            <a:pPr eaLnBrk="1" hangingPunct="1"/>
            <a:r>
              <a:rPr lang="en-GB" sz="2400" smtClean="0">
                <a:solidFill>
                  <a:srgbClr val="FFFF99"/>
                </a:solidFill>
              </a:rPr>
              <a:t>Energy spectra need disc to move from 50-6ish Rg as make transition</a:t>
            </a:r>
          </a:p>
          <a:p>
            <a:pPr eaLnBrk="1" hangingPunct="1"/>
            <a:r>
              <a:rPr lang="en-GB" sz="2400" smtClean="0">
                <a:solidFill>
                  <a:srgbClr val="FFFF99"/>
                </a:solidFill>
              </a:rPr>
              <a:t>Power spectra: low frequency break moves, high frequency power more or less constant! Large radius moves, Small radii constant</a:t>
            </a:r>
          </a:p>
          <a:p>
            <a:pPr eaLnBrk="1" hangingPunct="1"/>
            <a:r>
              <a:rPr lang="en-GB" sz="2400" smtClean="0">
                <a:solidFill>
                  <a:srgbClr val="FFFF99"/>
                </a:solidFill>
              </a:rPr>
              <a:t>Low frequency QPO moves with low frequency break</a:t>
            </a:r>
          </a:p>
          <a:p>
            <a:pPr eaLnBrk="1" hangingPunct="1"/>
            <a:r>
              <a:rPr lang="en-GB" sz="2400" smtClean="0">
                <a:solidFill>
                  <a:srgbClr val="FFFF99"/>
                </a:solidFill>
              </a:rPr>
              <a:t>QPO big, must be fundamental (Adam Ingrams talk)</a:t>
            </a:r>
          </a:p>
        </p:txBody>
      </p:sp>
      <p:pic>
        <p:nvPicPr>
          <p:cNvPr id="40964" name="Picture 4" descr="anim0000"/>
          <p:cNvPicPr>
            <a:picLocks noChangeAspect="1" noChangeArrowheads="1"/>
          </p:cNvPicPr>
          <p:nvPr/>
        </p:nvPicPr>
        <p:blipFill>
          <a:blip r:embed="rId2">
            <a:extLst>
              <a:ext uri="{28A0092B-C50C-407E-A947-70E740481C1C}">
                <a14:useLocalDpi xmlns:a14="http://schemas.microsoft.com/office/drawing/2010/main" val="0"/>
              </a:ext>
            </a:extLst>
          </a:blip>
          <a:srcRect t="53993" r="34239" b="3293"/>
          <a:stretch>
            <a:fillRect/>
          </a:stretch>
        </p:blipFill>
        <p:spPr bwMode="auto">
          <a:xfrm>
            <a:off x="322263" y="3286125"/>
            <a:ext cx="5538787" cy="359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45" name="Picture 5" descr="anim0001"/>
          <p:cNvPicPr>
            <a:picLocks noChangeAspect="1" noChangeArrowheads="1"/>
          </p:cNvPicPr>
          <p:nvPr/>
        </p:nvPicPr>
        <p:blipFill>
          <a:blip r:embed="rId3">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46" name="Picture 6" descr="anim0002"/>
          <p:cNvPicPr>
            <a:picLocks noChangeAspect="1" noChangeArrowheads="1"/>
          </p:cNvPicPr>
          <p:nvPr/>
        </p:nvPicPr>
        <p:blipFill>
          <a:blip r:embed="rId4">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47" name="Picture 7" descr="anim0003"/>
          <p:cNvPicPr>
            <a:picLocks noChangeAspect="1" noChangeArrowheads="1"/>
          </p:cNvPicPr>
          <p:nvPr/>
        </p:nvPicPr>
        <p:blipFill>
          <a:blip r:embed="rId5">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48" name="Picture 8" descr="anim0004"/>
          <p:cNvPicPr>
            <a:picLocks noChangeAspect="1" noChangeArrowheads="1"/>
          </p:cNvPicPr>
          <p:nvPr/>
        </p:nvPicPr>
        <p:blipFill>
          <a:blip r:embed="rId6">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49" name="Picture 9" descr="anim0005"/>
          <p:cNvPicPr>
            <a:picLocks noChangeAspect="1" noChangeArrowheads="1"/>
          </p:cNvPicPr>
          <p:nvPr/>
        </p:nvPicPr>
        <p:blipFill>
          <a:blip r:embed="rId7">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50" name="Picture 10" descr="anim0006"/>
          <p:cNvPicPr>
            <a:picLocks noChangeAspect="1" noChangeArrowheads="1"/>
          </p:cNvPicPr>
          <p:nvPr/>
        </p:nvPicPr>
        <p:blipFill>
          <a:blip r:embed="rId8">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51" name="Picture 11" descr="anim0007"/>
          <p:cNvPicPr>
            <a:picLocks noChangeAspect="1" noChangeArrowheads="1"/>
          </p:cNvPicPr>
          <p:nvPr/>
        </p:nvPicPr>
        <p:blipFill>
          <a:blip r:embed="rId9">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52" name="Picture 12" descr="anim0008"/>
          <p:cNvPicPr>
            <a:picLocks noChangeAspect="1" noChangeArrowheads="1"/>
          </p:cNvPicPr>
          <p:nvPr/>
        </p:nvPicPr>
        <p:blipFill>
          <a:blip r:embed="rId10">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73" name="Group 13"/>
          <p:cNvGrpSpPr>
            <a:grpSpLocks/>
          </p:cNvGrpSpPr>
          <p:nvPr/>
        </p:nvGrpSpPr>
        <p:grpSpPr bwMode="auto">
          <a:xfrm>
            <a:off x="6070600" y="2897188"/>
            <a:ext cx="3130550" cy="3960812"/>
            <a:chOff x="3046" y="956"/>
            <a:chExt cx="2830" cy="3364"/>
          </a:xfrm>
        </p:grpSpPr>
        <p:pic>
          <p:nvPicPr>
            <p:cNvPr id="40974" name="Picture 14" descr="trans_tdsvhs"/>
            <p:cNvPicPr>
              <a:picLocks noChangeAspect="1" noChangeArrowheads="1"/>
            </p:cNvPicPr>
            <p:nvPr/>
          </p:nvPicPr>
          <p:blipFill>
            <a:blip r:embed="rId11">
              <a:extLst>
                <a:ext uri="{28A0092B-C50C-407E-A947-70E740481C1C}">
                  <a14:useLocalDpi xmlns:a14="http://schemas.microsoft.com/office/drawing/2010/main" val="0"/>
                </a:ext>
              </a:extLst>
            </a:blip>
            <a:srcRect l="47798" t="24574" r="16840" b="64972"/>
            <a:stretch>
              <a:fillRect/>
            </a:stretch>
          </p:blipFill>
          <p:spPr bwMode="auto">
            <a:xfrm>
              <a:off x="3051" y="1220"/>
              <a:ext cx="2709" cy="1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5" name="Picture 15" descr="trans_lhs"/>
            <p:cNvPicPr>
              <a:picLocks noChangeAspect="1" noChangeArrowheads="1"/>
            </p:cNvPicPr>
            <p:nvPr/>
          </p:nvPicPr>
          <p:blipFill>
            <a:blip r:embed="rId12" cstate="print">
              <a:extLst>
                <a:ext uri="{28A0092B-C50C-407E-A947-70E740481C1C}">
                  <a14:useLocalDpi xmlns:a14="http://schemas.microsoft.com/office/drawing/2010/main" val="0"/>
                </a:ext>
              </a:extLst>
            </a:blip>
            <a:srcRect l="12865" t="11783" r="50026" b="66318"/>
            <a:stretch>
              <a:fillRect/>
            </a:stretch>
          </p:blipFill>
          <p:spPr bwMode="auto">
            <a:xfrm>
              <a:off x="3046" y="2053"/>
              <a:ext cx="2714" cy="2267"/>
            </a:xfrm>
            <a:prstGeom prst="rect">
              <a:avLst/>
            </a:prstGeom>
            <a:solidFill>
              <a:schemeClr val="bg1">
                <a:alpha val="2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0976" name="Line 16"/>
            <p:cNvSpPr>
              <a:spLocks noChangeShapeType="1"/>
            </p:cNvSpPr>
            <p:nvPr/>
          </p:nvSpPr>
          <p:spPr bwMode="auto">
            <a:xfrm flipV="1">
              <a:off x="3599" y="1955"/>
              <a:ext cx="668" cy="2131"/>
            </a:xfrm>
            <a:prstGeom prst="line">
              <a:avLst/>
            </a:prstGeom>
            <a:noFill/>
            <a:ln w="66675">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0977" name="Rectangle 17"/>
            <p:cNvSpPr>
              <a:spLocks noChangeArrowheads="1"/>
            </p:cNvSpPr>
            <p:nvPr/>
          </p:nvSpPr>
          <p:spPr bwMode="auto">
            <a:xfrm>
              <a:off x="5110" y="956"/>
              <a:ext cx="766" cy="2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GB" sz="1600" b="1">
                  <a:solidFill>
                    <a:srgbClr val="FFFF99"/>
                  </a:solidFill>
                </a:rPr>
                <a:t>DGK07</a:t>
              </a:r>
              <a:endParaRPr lang="en-US" sz="1600" b="1">
                <a:solidFill>
                  <a:srgbClr val="FFFF99"/>
                </a:solidFill>
              </a:endParaRPr>
            </a:p>
          </p:txBody>
        </p:sp>
        <p:sp>
          <p:nvSpPr>
            <p:cNvPr id="40978" name="Oval 18"/>
            <p:cNvSpPr>
              <a:spLocks noChangeArrowheads="1"/>
            </p:cNvSpPr>
            <p:nvPr/>
          </p:nvSpPr>
          <p:spPr bwMode="auto">
            <a:xfrm>
              <a:off x="4503" y="2214"/>
              <a:ext cx="390" cy="168"/>
            </a:xfrm>
            <a:prstGeom prst="ellipse">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864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6864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6864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6864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6864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6865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6865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686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ChangeArrowheads="1"/>
          </p:cNvSpPr>
          <p:nvPr/>
        </p:nvSpPr>
        <p:spPr bwMode="auto">
          <a:xfrm>
            <a:off x="709613" y="-138113"/>
            <a:ext cx="77724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Low frequency QPO</a:t>
            </a:r>
          </a:p>
        </p:txBody>
      </p:sp>
      <p:sp>
        <p:nvSpPr>
          <p:cNvPr id="369667" name="Rectangle 3"/>
          <p:cNvSpPr>
            <a:spLocks noGrp="1" noChangeArrowheads="1"/>
          </p:cNvSpPr>
          <p:nvPr>
            <p:ph type="body" sz="half" idx="1"/>
          </p:nvPr>
        </p:nvSpPr>
        <p:spPr>
          <a:xfrm>
            <a:off x="0" y="1184275"/>
            <a:ext cx="3802743" cy="5162550"/>
          </a:xfrm>
          <a:noFill/>
          <a:ln/>
        </p:spPr>
        <p:txBody>
          <a:bodyPr/>
          <a:lstStyle/>
          <a:p>
            <a:r>
              <a:rPr lang="en-GB" sz="2400" dirty="0">
                <a:solidFill>
                  <a:srgbClr val="FF99CC"/>
                </a:solidFill>
              </a:rPr>
              <a:t>Spectra need disc to move from </a:t>
            </a:r>
            <a:r>
              <a:rPr lang="en-GB" sz="2400" dirty="0" err="1">
                <a:solidFill>
                  <a:srgbClr val="FF99CC"/>
                </a:solidFill>
              </a:rPr>
              <a:t>R</a:t>
            </a:r>
            <a:r>
              <a:rPr lang="en-GB" sz="2400" baseline="-25000" dirty="0" err="1">
                <a:solidFill>
                  <a:srgbClr val="FF99CC"/>
                </a:solidFill>
              </a:rPr>
              <a:t>tr</a:t>
            </a:r>
            <a:r>
              <a:rPr lang="en-GB" sz="2400" dirty="0">
                <a:solidFill>
                  <a:srgbClr val="FF99CC"/>
                </a:solidFill>
              </a:rPr>
              <a:t> = 50-6ish </a:t>
            </a:r>
            <a:r>
              <a:rPr lang="en-GB" sz="2400" dirty="0" err="1">
                <a:solidFill>
                  <a:srgbClr val="FF99CC"/>
                </a:solidFill>
              </a:rPr>
              <a:t>R</a:t>
            </a:r>
            <a:r>
              <a:rPr lang="en-GB" sz="2400" baseline="-25000" dirty="0" err="1">
                <a:solidFill>
                  <a:srgbClr val="FF99CC"/>
                </a:solidFill>
              </a:rPr>
              <a:t>g</a:t>
            </a:r>
            <a:r>
              <a:rPr lang="en-GB" sz="2400" dirty="0">
                <a:solidFill>
                  <a:srgbClr val="FF99CC"/>
                </a:solidFill>
              </a:rPr>
              <a:t> as make transition</a:t>
            </a:r>
          </a:p>
          <a:p>
            <a:r>
              <a:rPr lang="en-GB" sz="2400" dirty="0" smtClean="0">
                <a:solidFill>
                  <a:srgbClr val="CCFFFF"/>
                </a:solidFill>
              </a:rPr>
              <a:t>Observed </a:t>
            </a:r>
            <a:r>
              <a:rPr lang="en-GB" sz="2400" dirty="0">
                <a:solidFill>
                  <a:srgbClr val="CCFFFF"/>
                </a:solidFill>
              </a:rPr>
              <a:t>QPO frequencies go from ~0.1-10 Hz</a:t>
            </a:r>
            <a:r>
              <a:rPr lang="en-GB" sz="2400" dirty="0">
                <a:solidFill>
                  <a:srgbClr val="FFFF99"/>
                </a:solidFill>
              </a:rPr>
              <a:t> </a:t>
            </a:r>
          </a:p>
          <a:p>
            <a:r>
              <a:rPr lang="en-GB" sz="2400" dirty="0">
                <a:solidFill>
                  <a:srgbClr val="FFFF99"/>
                </a:solidFill>
              </a:rPr>
              <a:t>See similar range in ALL BHB – so either all BHB have same spin or not much spin dependence on QPO</a:t>
            </a:r>
          </a:p>
          <a:p>
            <a:r>
              <a:rPr lang="en-GB" sz="2400" dirty="0" smtClean="0">
                <a:solidFill>
                  <a:srgbClr val="FFFF99"/>
                </a:solidFill>
              </a:rPr>
              <a:t>Not </a:t>
            </a:r>
            <a:r>
              <a:rPr lang="en-GB" sz="2400" dirty="0">
                <a:solidFill>
                  <a:srgbClr val="FFFF99"/>
                </a:solidFill>
                <a:latin typeface="Symbol" pitchFamily="18" charset="2"/>
              </a:rPr>
              <a:t>n(j)</a:t>
            </a:r>
            <a:r>
              <a:rPr lang="en-GB" sz="2400" dirty="0">
                <a:solidFill>
                  <a:srgbClr val="FFFF99"/>
                </a:solidFill>
              </a:rPr>
              <a:t> as too fast</a:t>
            </a:r>
            <a:r>
              <a:rPr lang="en-GB" sz="2400" dirty="0" smtClean="0">
                <a:solidFill>
                  <a:srgbClr val="FFFF99"/>
                </a:solidFill>
              </a:rPr>
              <a:t>!</a:t>
            </a:r>
            <a:endParaRPr lang="en-GB" sz="2400" dirty="0">
              <a:solidFill>
                <a:srgbClr val="FFFF99"/>
              </a:solidFill>
            </a:endParaRPr>
          </a:p>
        </p:txBody>
      </p:sp>
      <p:sp>
        <p:nvSpPr>
          <p:cNvPr id="9" name="Rectangle 12"/>
          <p:cNvSpPr>
            <a:spLocks noChangeArrowheads="1"/>
          </p:cNvSpPr>
          <p:nvPr/>
        </p:nvSpPr>
        <p:spPr bwMode="auto">
          <a:xfrm>
            <a:off x="4456113" y="3294063"/>
            <a:ext cx="4267200" cy="1408112"/>
          </a:xfrm>
          <a:prstGeom prst="rect">
            <a:avLst/>
          </a:prstGeom>
          <a:solidFill>
            <a:srgbClr val="00FFFF">
              <a:alpha val="1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
        <p:nvSpPr>
          <p:cNvPr id="10" name="Rectangle 13"/>
          <p:cNvSpPr>
            <a:spLocks noChangeArrowheads="1"/>
          </p:cNvSpPr>
          <p:nvPr/>
        </p:nvSpPr>
        <p:spPr bwMode="auto">
          <a:xfrm>
            <a:off x="6199188" y="1741488"/>
            <a:ext cx="2552700" cy="3629025"/>
          </a:xfrm>
          <a:prstGeom prst="rect">
            <a:avLst/>
          </a:prstGeom>
          <a:solidFill>
            <a:srgbClr val="FF0000">
              <a:alpha val="1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grpSp>
        <p:nvGrpSpPr>
          <p:cNvPr id="12" name="Group 5"/>
          <p:cNvGrpSpPr>
            <a:grpSpLocks/>
          </p:cNvGrpSpPr>
          <p:nvPr/>
        </p:nvGrpSpPr>
        <p:grpSpPr bwMode="auto">
          <a:xfrm>
            <a:off x="4162425" y="1739900"/>
            <a:ext cx="5002213" cy="4859338"/>
            <a:chOff x="2526" y="1000"/>
            <a:chExt cx="3151" cy="3061"/>
          </a:xfrm>
        </p:grpSpPr>
        <p:pic>
          <p:nvPicPr>
            <p:cNvPr id="13" name="Picture 6" descr="p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6" y="1000"/>
              <a:ext cx="3084" cy="2778"/>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7"/>
            <p:cNvSpPr txBox="1">
              <a:spLocks noChangeArrowheads="1"/>
            </p:cNvSpPr>
            <p:nvPr/>
          </p:nvSpPr>
          <p:spPr bwMode="auto">
            <a:xfrm>
              <a:off x="3144" y="3849"/>
              <a:ext cx="2533"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r">
                <a:spcBef>
                  <a:spcPct val="50000"/>
                </a:spcBef>
              </a:pPr>
              <a:r>
                <a:rPr lang="en-GB" sz="1600" i="0">
                  <a:solidFill>
                    <a:srgbClr val="FFFF99"/>
                  </a:solidFill>
                </a:rPr>
                <a:t>Ingram, Done &amp; Fragile 2009 </a:t>
              </a:r>
              <a:endParaRPr lang="en-US" sz="1600" i="0">
                <a:solidFill>
                  <a:srgbClr val="FFFF99"/>
                </a:solidFill>
              </a:endParaRPr>
            </a:p>
          </p:txBody>
        </p:sp>
        <p:sp>
          <p:nvSpPr>
            <p:cNvPr id="15" name="Rectangle 8"/>
            <p:cNvSpPr>
              <a:spLocks noChangeArrowheads="1"/>
            </p:cNvSpPr>
            <p:nvPr/>
          </p:nvSpPr>
          <p:spPr bwMode="auto">
            <a:xfrm rot="40139564">
              <a:off x="4208" y="1003"/>
              <a:ext cx="283" cy="252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
          <p:nvSpPr>
            <p:cNvPr id="16" name="AutoShape 9"/>
            <p:cNvSpPr>
              <a:spLocks noChangeArrowheads="1"/>
            </p:cNvSpPr>
            <p:nvPr/>
          </p:nvSpPr>
          <p:spPr bwMode="auto">
            <a:xfrm rot="-3349102">
              <a:off x="3036" y="971"/>
              <a:ext cx="137" cy="603"/>
            </a:xfrm>
            <a:prstGeom prst="triangle">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sp>
          <p:nvSpPr>
            <p:cNvPr id="17" name="Rectangle 10"/>
            <p:cNvSpPr>
              <a:spLocks noChangeArrowheads="1"/>
            </p:cNvSpPr>
            <p:nvPr/>
          </p:nvSpPr>
          <p:spPr bwMode="auto">
            <a:xfrm>
              <a:off x="5120" y="2578"/>
              <a:ext cx="366" cy="75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sp>
          <p:nvSpPr>
            <p:cNvPr id="18" name="Rectangle 11"/>
            <p:cNvSpPr>
              <a:spLocks noChangeArrowheads="1"/>
            </p:cNvSpPr>
            <p:nvPr/>
          </p:nvSpPr>
          <p:spPr bwMode="auto">
            <a:xfrm>
              <a:off x="4479" y="2147"/>
              <a:ext cx="366" cy="75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grpSp>
      <p:sp>
        <p:nvSpPr>
          <p:cNvPr id="19" name="Rectangle 12"/>
          <p:cNvSpPr>
            <a:spLocks noChangeArrowheads="1"/>
          </p:cNvSpPr>
          <p:nvPr/>
        </p:nvSpPr>
        <p:spPr bwMode="auto">
          <a:xfrm>
            <a:off x="4608513" y="3446463"/>
            <a:ext cx="4267200" cy="1408112"/>
          </a:xfrm>
          <a:prstGeom prst="rect">
            <a:avLst/>
          </a:prstGeom>
          <a:solidFill>
            <a:srgbClr val="00FFFF">
              <a:alpha val="1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
        <p:nvSpPr>
          <p:cNvPr id="20" name="Rectangle 13"/>
          <p:cNvSpPr>
            <a:spLocks noChangeArrowheads="1"/>
          </p:cNvSpPr>
          <p:nvPr/>
        </p:nvSpPr>
        <p:spPr bwMode="auto">
          <a:xfrm>
            <a:off x="6351588" y="1893888"/>
            <a:ext cx="2552700" cy="3629025"/>
          </a:xfrm>
          <a:prstGeom prst="rect">
            <a:avLst/>
          </a:prstGeom>
          <a:solidFill>
            <a:srgbClr val="FF0000">
              <a:alpha val="1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Tree>
    <p:extLst>
      <p:ext uri="{BB962C8B-B14F-4D97-AF65-F5344CB8AC3E}">
        <p14:creationId xmlns:p14="http://schemas.microsoft.com/office/powerpoint/2010/main" val="304467089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ChangeArrowheads="1"/>
          </p:cNvSpPr>
          <p:nvPr/>
        </p:nvSpPr>
        <p:spPr bwMode="auto">
          <a:xfrm>
            <a:off x="709613" y="-138113"/>
            <a:ext cx="77724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Low frequency QPO</a:t>
            </a:r>
          </a:p>
        </p:txBody>
      </p:sp>
      <p:sp>
        <p:nvSpPr>
          <p:cNvPr id="369667" name="Rectangle 3"/>
          <p:cNvSpPr>
            <a:spLocks noGrp="1" noChangeArrowheads="1"/>
          </p:cNvSpPr>
          <p:nvPr>
            <p:ph type="body" sz="half" idx="1"/>
          </p:nvPr>
        </p:nvSpPr>
        <p:spPr>
          <a:xfrm>
            <a:off x="0" y="1184275"/>
            <a:ext cx="9144000" cy="5162550"/>
          </a:xfrm>
          <a:noFill/>
          <a:ln/>
        </p:spPr>
        <p:txBody>
          <a:bodyPr/>
          <a:lstStyle/>
          <a:p>
            <a:r>
              <a:rPr lang="en-GB" sz="2400" dirty="0" smtClean="0">
                <a:solidFill>
                  <a:srgbClr val="FFFF99"/>
                </a:solidFill>
              </a:rPr>
              <a:t>Stella </a:t>
            </a:r>
            <a:r>
              <a:rPr lang="en-GB" sz="2400" dirty="0">
                <a:solidFill>
                  <a:srgbClr val="FFFF99"/>
                </a:solidFill>
              </a:rPr>
              <a:t>&amp; </a:t>
            </a:r>
            <a:r>
              <a:rPr lang="en-GB" sz="2400" dirty="0" err="1">
                <a:solidFill>
                  <a:srgbClr val="FFFF99"/>
                </a:solidFill>
              </a:rPr>
              <a:t>Vietri</a:t>
            </a:r>
            <a:r>
              <a:rPr lang="en-GB" sz="2400" dirty="0">
                <a:solidFill>
                  <a:srgbClr val="FFFF99"/>
                </a:solidFill>
              </a:rPr>
              <a:t> 1998 – GR potential not spherically symmetric so vertically offset circular orbit has </a:t>
            </a:r>
            <a:r>
              <a:rPr lang="en-GB" sz="2400" dirty="0">
                <a:solidFill>
                  <a:srgbClr val="FFFF99"/>
                </a:solidFill>
                <a:latin typeface="Symbol" pitchFamily="18" charset="2"/>
              </a:rPr>
              <a:t>n(q</a:t>
            </a:r>
            <a:r>
              <a:rPr lang="en-GB" sz="2400" dirty="0">
                <a:solidFill>
                  <a:srgbClr val="FFFF99"/>
                </a:solidFill>
              </a:rPr>
              <a:t>) </a:t>
            </a:r>
            <a:r>
              <a:rPr lang="en-GB" sz="2400" dirty="0">
                <a:solidFill>
                  <a:srgbClr val="FFFF99"/>
                </a:solidFill>
                <a:cs typeface="Times New Roman" pitchFamily="18" charset="0"/>
              </a:rPr>
              <a:t>≠</a:t>
            </a:r>
            <a:r>
              <a:rPr lang="en-GB" sz="2400" dirty="0">
                <a:solidFill>
                  <a:srgbClr val="FFFF99"/>
                </a:solidFill>
              </a:rPr>
              <a:t> </a:t>
            </a:r>
            <a:r>
              <a:rPr lang="en-GB" sz="2400" dirty="0">
                <a:solidFill>
                  <a:srgbClr val="FFFF99"/>
                </a:solidFill>
                <a:latin typeface="Symbol" pitchFamily="18" charset="2"/>
              </a:rPr>
              <a:t>n(j)</a:t>
            </a:r>
            <a:r>
              <a:rPr lang="en-GB" sz="2400" dirty="0">
                <a:solidFill>
                  <a:srgbClr val="FFFF99"/>
                </a:solidFill>
              </a:rPr>
              <a:t>   </a:t>
            </a:r>
          </a:p>
          <a:p>
            <a:r>
              <a:rPr lang="en-GB" sz="2400" dirty="0" err="1">
                <a:solidFill>
                  <a:srgbClr val="FFFF99"/>
                </a:solidFill>
              </a:rPr>
              <a:t>Lense-Thirring</a:t>
            </a:r>
            <a:r>
              <a:rPr lang="en-GB" sz="2400" dirty="0">
                <a:solidFill>
                  <a:srgbClr val="FFFF99"/>
                </a:solidFill>
              </a:rPr>
              <a:t> precession </a:t>
            </a:r>
            <a:r>
              <a:rPr lang="en-GB" sz="2400" dirty="0" err="1">
                <a:solidFill>
                  <a:srgbClr val="FFFF99"/>
                </a:solidFill>
                <a:latin typeface="Symbol" pitchFamily="18" charset="2"/>
              </a:rPr>
              <a:t>n</a:t>
            </a:r>
            <a:r>
              <a:rPr lang="en-GB" sz="2400" baseline="-25000" dirty="0" err="1">
                <a:solidFill>
                  <a:srgbClr val="FFFF99"/>
                </a:solidFill>
              </a:rPr>
              <a:t>LT</a:t>
            </a:r>
            <a:r>
              <a:rPr lang="en-GB" sz="2400" baseline="-25000" dirty="0">
                <a:solidFill>
                  <a:srgbClr val="FFFF99"/>
                </a:solidFill>
              </a:rPr>
              <a:t> </a:t>
            </a:r>
            <a:r>
              <a:rPr lang="en-GB" sz="2400" dirty="0">
                <a:solidFill>
                  <a:srgbClr val="FFFF99"/>
                </a:solidFill>
              </a:rPr>
              <a:t>= </a:t>
            </a:r>
            <a:r>
              <a:rPr lang="en-GB" sz="2400" dirty="0">
                <a:solidFill>
                  <a:srgbClr val="FFFF99"/>
                </a:solidFill>
                <a:latin typeface="Symbol" pitchFamily="18" charset="2"/>
              </a:rPr>
              <a:t>n(q</a:t>
            </a:r>
            <a:r>
              <a:rPr lang="en-GB" sz="2400" dirty="0">
                <a:solidFill>
                  <a:srgbClr val="FFFF99"/>
                </a:solidFill>
              </a:rPr>
              <a:t>) - </a:t>
            </a:r>
            <a:r>
              <a:rPr lang="en-GB" sz="2400" dirty="0">
                <a:solidFill>
                  <a:srgbClr val="FFFF99"/>
                </a:solidFill>
                <a:latin typeface="Symbol" pitchFamily="18" charset="2"/>
              </a:rPr>
              <a:t>n(j)</a:t>
            </a:r>
            <a:r>
              <a:rPr lang="en-GB" sz="2400" dirty="0">
                <a:solidFill>
                  <a:srgbClr val="FFFF99"/>
                </a:solidFill>
              </a:rPr>
              <a:t> </a:t>
            </a:r>
          </a:p>
          <a:p>
            <a:endParaRPr lang="en-GB" sz="2400" baseline="30000" dirty="0">
              <a:solidFill>
                <a:srgbClr val="FFFF99"/>
              </a:solidFill>
            </a:endParaRPr>
          </a:p>
        </p:txBody>
      </p:sp>
      <p:pic>
        <p:nvPicPr>
          <p:cNvPr id="2" name="m=1.master_xvid.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2539" b="16508"/>
          <a:stretch/>
        </p:blipFill>
        <p:spPr>
          <a:xfrm>
            <a:off x="-106129" y="2627086"/>
            <a:ext cx="9255115" cy="4230915"/>
          </a:xfrm>
          <a:prstGeom prst="rect">
            <a:avLst/>
          </a:prstGeom>
        </p:spPr>
      </p:pic>
      <p:sp>
        <p:nvSpPr>
          <p:cNvPr id="3" name="TextBox 2"/>
          <p:cNvSpPr txBox="1"/>
          <p:nvPr/>
        </p:nvSpPr>
        <p:spPr>
          <a:xfrm>
            <a:off x="6710586" y="2235197"/>
            <a:ext cx="2438400" cy="338554"/>
          </a:xfrm>
          <a:prstGeom prst="rect">
            <a:avLst/>
          </a:prstGeom>
          <a:noFill/>
        </p:spPr>
        <p:txBody>
          <a:bodyPr wrap="square" rtlCol="0">
            <a:spAutoFit/>
          </a:bodyPr>
          <a:lstStyle/>
          <a:p>
            <a:r>
              <a:rPr lang="en-GB" sz="1600" dirty="0" smtClean="0">
                <a:solidFill>
                  <a:srgbClr val="FFFF99"/>
                </a:solidFill>
              </a:rPr>
              <a:t>Lamb &amp; </a:t>
            </a:r>
            <a:r>
              <a:rPr lang="en-GB" sz="1600" dirty="0" err="1" smtClean="0">
                <a:solidFill>
                  <a:srgbClr val="FFFF99"/>
                </a:solidFill>
              </a:rPr>
              <a:t>Markovic</a:t>
            </a:r>
            <a:endParaRPr lang="en-GB" sz="1600" dirty="0">
              <a:solidFill>
                <a:srgbClr val="FFFF9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Picture 2" descr="point"/>
          <p:cNvPicPr>
            <a:picLocks noChangeAspect="1" noChangeArrowheads="1"/>
          </p:cNvPicPr>
          <p:nvPr/>
        </p:nvPicPr>
        <p:blipFill>
          <a:blip r:embed="rId2" cstate="print">
            <a:extLst>
              <a:ext uri="{28A0092B-C50C-407E-A947-70E740481C1C}">
                <a14:useLocalDpi xmlns:a14="http://schemas.microsoft.com/office/drawing/2010/main" val="0"/>
              </a:ext>
            </a:extLst>
          </a:blip>
          <a:srcRect l="4631" t="35791" r="9264" b="3580"/>
          <a:stretch>
            <a:fillRect/>
          </a:stretch>
        </p:blipFill>
        <p:spPr bwMode="auto">
          <a:xfrm>
            <a:off x="3995738" y="1481138"/>
            <a:ext cx="5021262" cy="4576762"/>
          </a:xfrm>
          <a:prstGeom prst="rect">
            <a:avLst/>
          </a:prstGeom>
          <a:noFill/>
          <a:extLst>
            <a:ext uri="{909E8E84-426E-40DD-AFC4-6F175D3DCCD1}">
              <a14:hiddenFill xmlns:a14="http://schemas.microsoft.com/office/drawing/2010/main">
                <a:solidFill>
                  <a:srgbClr val="FFFFFF"/>
                </a:solidFill>
              </a14:hiddenFill>
            </a:ext>
          </a:extLst>
        </p:spPr>
      </p:pic>
      <p:sp>
        <p:nvSpPr>
          <p:cNvPr id="371715" name="Rectangle 3"/>
          <p:cNvSpPr>
            <a:spLocks noChangeArrowheads="1"/>
          </p:cNvSpPr>
          <p:nvPr/>
        </p:nvSpPr>
        <p:spPr bwMode="auto">
          <a:xfrm>
            <a:off x="709613" y="-138113"/>
            <a:ext cx="77724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Does it work ? </a:t>
            </a:r>
          </a:p>
        </p:txBody>
      </p:sp>
      <p:sp>
        <p:nvSpPr>
          <p:cNvPr id="371716" name="Rectangle 4"/>
          <p:cNvSpPr>
            <a:spLocks noGrp="1" noChangeArrowheads="1"/>
          </p:cNvSpPr>
          <p:nvPr>
            <p:ph type="body" sz="half" idx="1"/>
          </p:nvPr>
        </p:nvSpPr>
        <p:spPr>
          <a:xfrm>
            <a:off x="0" y="1184275"/>
            <a:ext cx="3744913" cy="5467350"/>
          </a:xfrm>
          <a:noFill/>
          <a:ln/>
        </p:spPr>
        <p:txBody>
          <a:bodyPr/>
          <a:lstStyle/>
          <a:p>
            <a:r>
              <a:rPr lang="en-GB" sz="2400" dirty="0">
                <a:solidFill>
                  <a:srgbClr val="FFFF99"/>
                </a:solidFill>
              </a:rPr>
              <a:t>No!! </a:t>
            </a:r>
          </a:p>
          <a:p>
            <a:r>
              <a:rPr lang="en-GB" sz="2400" dirty="0" smtClean="0">
                <a:solidFill>
                  <a:srgbClr val="FFFF99"/>
                </a:solidFill>
              </a:rPr>
              <a:t>And moderate spin  gives QPO much faster than observed</a:t>
            </a:r>
          </a:p>
          <a:p>
            <a:r>
              <a:rPr lang="en-GB" sz="2400" dirty="0" smtClean="0">
                <a:solidFill>
                  <a:srgbClr val="FFFF99"/>
                </a:solidFill>
              </a:rPr>
              <a:t>BUT </a:t>
            </a:r>
            <a:r>
              <a:rPr lang="en-GB" sz="2400" dirty="0">
                <a:solidFill>
                  <a:srgbClr val="FFFF99"/>
                </a:solidFill>
              </a:rPr>
              <a:t>this is for single radius. Actually expect whole hot inner flow to </a:t>
            </a:r>
            <a:r>
              <a:rPr lang="en-GB" sz="2400" dirty="0" err="1">
                <a:solidFill>
                  <a:srgbClr val="FFFF99"/>
                </a:solidFill>
              </a:rPr>
              <a:t>precess</a:t>
            </a:r>
            <a:r>
              <a:rPr lang="en-GB" sz="2400" dirty="0">
                <a:solidFill>
                  <a:srgbClr val="FFFF99"/>
                </a:solidFill>
              </a:rPr>
              <a:t>. </a:t>
            </a:r>
            <a:endParaRPr lang="en-GB" sz="2400" baseline="30000" dirty="0">
              <a:solidFill>
                <a:srgbClr val="FFFF99"/>
              </a:solidFill>
            </a:endParaRPr>
          </a:p>
        </p:txBody>
      </p:sp>
      <p:sp>
        <p:nvSpPr>
          <p:cNvPr id="371717" name="Text Box 5"/>
          <p:cNvSpPr txBox="1">
            <a:spLocks noChangeArrowheads="1"/>
          </p:cNvSpPr>
          <p:nvPr/>
        </p:nvSpPr>
        <p:spPr bwMode="auto">
          <a:xfrm>
            <a:off x="4991100" y="6110288"/>
            <a:ext cx="4021138"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r">
              <a:spcBef>
                <a:spcPct val="50000"/>
              </a:spcBef>
            </a:pPr>
            <a:r>
              <a:rPr lang="en-GB" sz="1600">
                <a:solidFill>
                  <a:srgbClr val="FFFF99"/>
                </a:solidFill>
              </a:rPr>
              <a:t>Ingram, Done &amp; Fragile 2009 </a:t>
            </a:r>
            <a:endParaRPr lang="en-US" sz="1600">
              <a:solidFill>
                <a:srgbClr val="FFFF99"/>
              </a:solidFill>
            </a:endParaRPr>
          </a:p>
        </p:txBody>
      </p:sp>
      <p:sp>
        <p:nvSpPr>
          <p:cNvPr id="371718" name="Rectangle 6"/>
          <p:cNvSpPr>
            <a:spLocks noChangeArrowheads="1"/>
          </p:cNvSpPr>
          <p:nvPr/>
        </p:nvSpPr>
        <p:spPr bwMode="auto">
          <a:xfrm>
            <a:off x="4470400" y="3279775"/>
            <a:ext cx="4267200" cy="1408113"/>
          </a:xfrm>
          <a:prstGeom prst="rect">
            <a:avLst/>
          </a:prstGeom>
          <a:solidFill>
            <a:srgbClr val="00FFFF">
              <a:alpha val="1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
        <p:nvSpPr>
          <p:cNvPr id="371719" name="Rectangle 7"/>
          <p:cNvSpPr>
            <a:spLocks noChangeArrowheads="1"/>
          </p:cNvSpPr>
          <p:nvPr/>
        </p:nvSpPr>
        <p:spPr bwMode="auto">
          <a:xfrm>
            <a:off x="6199188" y="1798638"/>
            <a:ext cx="2552700" cy="3629025"/>
          </a:xfrm>
          <a:prstGeom prst="rect">
            <a:avLst/>
          </a:prstGeom>
          <a:solidFill>
            <a:srgbClr val="FF0000">
              <a:alpha val="1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Tree>
    <p:extLst>
      <p:ext uri="{BB962C8B-B14F-4D97-AF65-F5344CB8AC3E}">
        <p14:creationId xmlns:p14="http://schemas.microsoft.com/office/powerpoint/2010/main" val="955675100"/>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ChangeArrowheads="1"/>
          </p:cNvSpPr>
          <p:nvPr/>
        </p:nvSpPr>
        <p:spPr bwMode="auto">
          <a:xfrm>
            <a:off x="709613" y="-138113"/>
            <a:ext cx="77724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i="0">
                <a:solidFill>
                  <a:srgbClr val="FFCC00"/>
                </a:solidFill>
              </a:rPr>
              <a:t>How does it modulate?</a:t>
            </a:r>
          </a:p>
        </p:txBody>
      </p:sp>
      <p:sp>
        <p:nvSpPr>
          <p:cNvPr id="706563" name="Rectangle 3"/>
          <p:cNvSpPr>
            <a:spLocks noGrp="1" noChangeArrowheads="1"/>
          </p:cNvSpPr>
          <p:nvPr>
            <p:ph type="body" sz="half" idx="1"/>
          </p:nvPr>
        </p:nvSpPr>
        <p:spPr>
          <a:xfrm>
            <a:off x="0" y="1069975"/>
            <a:ext cx="9144000" cy="5162550"/>
          </a:xfrm>
          <a:noFill/>
          <a:ln/>
        </p:spPr>
        <p:txBody>
          <a:bodyPr/>
          <a:lstStyle/>
          <a:p>
            <a:r>
              <a:rPr lang="en-GB" sz="2400" dirty="0" smtClean="0">
                <a:solidFill>
                  <a:srgbClr val="FFFF99"/>
                </a:solidFill>
              </a:rPr>
              <a:t>Spectrum of LF QPO is same as </a:t>
            </a:r>
            <a:r>
              <a:rPr lang="en-GB" sz="2400" dirty="0" err="1" smtClean="0">
                <a:solidFill>
                  <a:srgbClr val="FFFF99"/>
                </a:solidFill>
              </a:rPr>
              <a:t>Comptonisation</a:t>
            </a:r>
            <a:r>
              <a:rPr lang="en-GB" sz="2400" dirty="0" smtClean="0">
                <a:solidFill>
                  <a:srgbClr val="FFFF99"/>
                </a:solidFill>
              </a:rPr>
              <a:t> to </a:t>
            </a:r>
            <a:r>
              <a:rPr lang="en-GB" sz="2400" dirty="0" err="1" smtClean="0">
                <a:solidFill>
                  <a:srgbClr val="FFFF99"/>
                </a:solidFill>
              </a:rPr>
              <a:t>zeroth</a:t>
            </a:r>
            <a:r>
              <a:rPr lang="en-GB" sz="2400" dirty="0" smtClean="0">
                <a:solidFill>
                  <a:srgbClr val="FFFF99"/>
                </a:solidFill>
              </a:rPr>
              <a:t> order </a:t>
            </a:r>
          </a:p>
          <a:p>
            <a:r>
              <a:rPr lang="en-GB" sz="2400" dirty="0" smtClean="0">
                <a:solidFill>
                  <a:srgbClr val="FFFF99"/>
                </a:solidFill>
              </a:rPr>
              <a:t>NOT the disc - most obvious close to transition</a:t>
            </a:r>
          </a:p>
          <a:p>
            <a:endParaRPr lang="en-GB" sz="2400" dirty="0" smtClean="0">
              <a:solidFill>
                <a:srgbClr val="FFFF99"/>
              </a:solidFill>
            </a:endParaRPr>
          </a:p>
        </p:txBody>
      </p:sp>
      <p:grpSp>
        <p:nvGrpSpPr>
          <p:cNvPr id="706567" name="Group 54"/>
          <p:cNvGrpSpPr>
            <a:grpSpLocks/>
          </p:cNvGrpSpPr>
          <p:nvPr/>
        </p:nvGrpSpPr>
        <p:grpSpPr bwMode="auto">
          <a:xfrm>
            <a:off x="946150" y="19973925"/>
            <a:ext cx="6532563" cy="10206038"/>
            <a:chOff x="514320" y="2607164"/>
            <a:chExt cx="5000249" cy="7365536"/>
          </a:xfrm>
        </p:grpSpPr>
        <p:grpSp>
          <p:nvGrpSpPr>
            <p:cNvPr id="706568" name="Group 51"/>
            <p:cNvGrpSpPr>
              <a:grpSpLocks/>
            </p:cNvGrpSpPr>
            <p:nvPr/>
          </p:nvGrpSpPr>
          <p:grpSpPr bwMode="auto">
            <a:xfrm>
              <a:off x="585758" y="4614850"/>
              <a:ext cx="4928811" cy="3222132"/>
              <a:chOff x="657196" y="4614850"/>
              <a:chExt cx="4928811" cy="3222132"/>
            </a:xfrm>
          </p:grpSpPr>
          <p:pic>
            <p:nvPicPr>
              <p:cNvPr id="706569" name="Picture 3"/>
              <p:cNvPicPr>
                <a:picLocks noChangeAspect="1" noChangeArrowheads="1"/>
              </p:cNvPicPr>
              <p:nvPr/>
            </p:nvPicPr>
            <p:blipFill>
              <a:blip r:embed="rId2">
                <a:extLst>
                  <a:ext uri="{28A0092B-C50C-407E-A947-70E740481C1C}">
                    <a14:useLocalDpi xmlns:a14="http://schemas.microsoft.com/office/drawing/2010/main" val="0"/>
                  </a:ext>
                </a:extLst>
              </a:blip>
              <a:srcRect l="41391" t="13867" r="39070" b="51953"/>
              <a:stretch>
                <a:fillRect/>
              </a:stretch>
            </p:blipFill>
            <p:spPr bwMode="auto">
              <a:xfrm>
                <a:off x="1728766" y="4686288"/>
                <a:ext cx="2714644" cy="315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70" name="Picture 3"/>
              <p:cNvPicPr>
                <a:picLocks noChangeAspect="1" noChangeArrowheads="1"/>
              </p:cNvPicPr>
              <p:nvPr/>
            </p:nvPicPr>
            <p:blipFill>
              <a:blip r:embed="rId2">
                <a:extLst>
                  <a:ext uri="{28A0092B-C50C-407E-A947-70E740481C1C}">
                    <a14:useLocalDpi xmlns:a14="http://schemas.microsoft.com/office/drawing/2010/main" val="0"/>
                  </a:ext>
                </a:extLst>
              </a:blip>
              <a:srcRect l="12598" t="37196" r="77634" b="51953"/>
              <a:stretch>
                <a:fillRect/>
              </a:stretch>
            </p:blipFill>
            <p:spPr bwMode="auto">
              <a:xfrm>
                <a:off x="657196" y="6757990"/>
                <a:ext cx="1357322" cy="100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71"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8926" t="13867" r="9766" b="72183"/>
              <a:stretch>
                <a:fillRect/>
              </a:stretch>
            </p:blipFill>
            <p:spPr bwMode="auto">
              <a:xfrm>
                <a:off x="4014782" y="4614850"/>
                <a:ext cx="1571225" cy="128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66"/>
              <p:cNvSpPr/>
              <p:nvPr/>
            </p:nvSpPr>
            <p:spPr>
              <a:xfrm rot="19173942">
                <a:off x="1516545" y="5058906"/>
                <a:ext cx="1069312" cy="645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sp>
            <p:nvSpPr>
              <p:cNvPr id="4" name="Rectangle 67"/>
              <p:cNvSpPr/>
              <p:nvPr/>
            </p:nvSpPr>
            <p:spPr>
              <a:xfrm rot="19173942">
                <a:off x="3525151" y="6957287"/>
                <a:ext cx="1072957" cy="643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grpSp>
        <p:grpSp>
          <p:nvGrpSpPr>
            <p:cNvPr id="706574" name="Group 41"/>
            <p:cNvGrpSpPr>
              <a:grpSpLocks/>
            </p:cNvGrpSpPr>
            <p:nvPr/>
          </p:nvGrpSpPr>
          <p:grpSpPr bwMode="auto">
            <a:xfrm>
              <a:off x="657196" y="2607164"/>
              <a:ext cx="4800189" cy="3150694"/>
              <a:chOff x="0" y="614322"/>
              <a:chExt cx="4800189" cy="3150694"/>
            </a:xfrm>
          </p:grpSpPr>
          <p:pic>
            <p:nvPicPr>
              <p:cNvPr id="706575"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2598" t="13867" r="60049" b="51953"/>
              <a:stretch>
                <a:fillRect/>
              </a:stretch>
            </p:blipFill>
            <p:spPr bwMode="auto">
              <a:xfrm>
                <a:off x="0" y="614322"/>
                <a:ext cx="3800468" cy="315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76"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8926" t="13867" r="9766" b="72183"/>
              <a:stretch>
                <a:fillRect/>
              </a:stretch>
            </p:blipFill>
            <p:spPr bwMode="auto">
              <a:xfrm>
                <a:off x="3228964" y="614322"/>
                <a:ext cx="1571225" cy="128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2"/>
              <p:cNvSpPr/>
              <p:nvPr/>
            </p:nvSpPr>
            <p:spPr>
              <a:xfrm rot="19173942">
                <a:off x="2880361" y="2740692"/>
                <a:ext cx="1072958" cy="643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grpSp>
        <p:grpSp>
          <p:nvGrpSpPr>
            <p:cNvPr id="706578" name="Group 47"/>
            <p:cNvGrpSpPr>
              <a:grpSpLocks/>
            </p:cNvGrpSpPr>
            <p:nvPr/>
          </p:nvGrpSpPr>
          <p:grpSpPr bwMode="auto">
            <a:xfrm>
              <a:off x="514320" y="6757990"/>
              <a:ext cx="5000249" cy="3214710"/>
              <a:chOff x="6300798" y="8615378"/>
              <a:chExt cx="5000249" cy="3214710"/>
            </a:xfrm>
          </p:grpSpPr>
          <p:pic>
            <p:nvPicPr>
              <p:cNvPr id="706579"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2473" t="13867" r="9766" b="51953"/>
              <a:stretch>
                <a:fillRect/>
              </a:stretch>
            </p:blipFill>
            <p:spPr bwMode="auto">
              <a:xfrm>
                <a:off x="7443806" y="8615378"/>
                <a:ext cx="3857241" cy="315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80"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2598" t="37196" r="77634" b="51953"/>
              <a:stretch>
                <a:fillRect/>
              </a:stretch>
            </p:blipFill>
            <p:spPr bwMode="auto">
              <a:xfrm>
                <a:off x="6300798" y="10829956"/>
                <a:ext cx="1357322" cy="100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9"/>
              <p:cNvSpPr/>
              <p:nvPr/>
            </p:nvSpPr>
            <p:spPr>
              <a:xfrm rot="19173942">
                <a:off x="7167184" y="8813529"/>
                <a:ext cx="1072957" cy="643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grpSp>
      </p:grpSp>
      <p:grpSp>
        <p:nvGrpSpPr>
          <p:cNvPr id="706582" name="Group 54"/>
          <p:cNvGrpSpPr>
            <a:grpSpLocks/>
          </p:cNvGrpSpPr>
          <p:nvPr/>
        </p:nvGrpSpPr>
        <p:grpSpPr bwMode="auto">
          <a:xfrm>
            <a:off x="1162050" y="20189825"/>
            <a:ext cx="6532563" cy="10206038"/>
            <a:chOff x="514320" y="2607164"/>
            <a:chExt cx="5000249" cy="7365536"/>
          </a:xfrm>
        </p:grpSpPr>
        <p:grpSp>
          <p:nvGrpSpPr>
            <p:cNvPr id="706583" name="Group 51"/>
            <p:cNvGrpSpPr>
              <a:grpSpLocks/>
            </p:cNvGrpSpPr>
            <p:nvPr/>
          </p:nvGrpSpPr>
          <p:grpSpPr bwMode="auto">
            <a:xfrm>
              <a:off x="585758" y="4614850"/>
              <a:ext cx="4928811" cy="3222132"/>
              <a:chOff x="657196" y="4614850"/>
              <a:chExt cx="4928811" cy="3222132"/>
            </a:xfrm>
          </p:grpSpPr>
          <p:pic>
            <p:nvPicPr>
              <p:cNvPr id="706584" name="Picture 3"/>
              <p:cNvPicPr>
                <a:picLocks noChangeAspect="1" noChangeArrowheads="1"/>
              </p:cNvPicPr>
              <p:nvPr/>
            </p:nvPicPr>
            <p:blipFill>
              <a:blip r:embed="rId2">
                <a:extLst>
                  <a:ext uri="{28A0092B-C50C-407E-A947-70E740481C1C}">
                    <a14:useLocalDpi xmlns:a14="http://schemas.microsoft.com/office/drawing/2010/main" val="0"/>
                  </a:ext>
                </a:extLst>
              </a:blip>
              <a:srcRect l="41391" t="13867" r="39070" b="51953"/>
              <a:stretch>
                <a:fillRect/>
              </a:stretch>
            </p:blipFill>
            <p:spPr bwMode="auto">
              <a:xfrm>
                <a:off x="1728766" y="4686288"/>
                <a:ext cx="2714644" cy="315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85" name="Picture 3"/>
              <p:cNvPicPr>
                <a:picLocks noChangeAspect="1" noChangeArrowheads="1"/>
              </p:cNvPicPr>
              <p:nvPr/>
            </p:nvPicPr>
            <p:blipFill>
              <a:blip r:embed="rId2">
                <a:extLst>
                  <a:ext uri="{28A0092B-C50C-407E-A947-70E740481C1C}">
                    <a14:useLocalDpi xmlns:a14="http://schemas.microsoft.com/office/drawing/2010/main" val="0"/>
                  </a:ext>
                </a:extLst>
              </a:blip>
              <a:srcRect l="12598" t="37196" r="77634" b="51953"/>
              <a:stretch>
                <a:fillRect/>
              </a:stretch>
            </p:blipFill>
            <p:spPr bwMode="auto">
              <a:xfrm>
                <a:off x="657196" y="6757990"/>
                <a:ext cx="1357322" cy="100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86"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8926" t="13867" r="9766" b="72183"/>
              <a:stretch>
                <a:fillRect/>
              </a:stretch>
            </p:blipFill>
            <p:spPr bwMode="auto">
              <a:xfrm>
                <a:off x="4014782" y="4614850"/>
                <a:ext cx="1571225" cy="128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6"/>
              <p:cNvSpPr/>
              <p:nvPr/>
            </p:nvSpPr>
            <p:spPr>
              <a:xfrm rot="19173942">
                <a:off x="1516545" y="5058906"/>
                <a:ext cx="1069312" cy="645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sp>
            <p:nvSpPr>
              <p:cNvPr id="8" name="Rectangle 67"/>
              <p:cNvSpPr/>
              <p:nvPr/>
            </p:nvSpPr>
            <p:spPr>
              <a:xfrm rot="19173942">
                <a:off x="3525151" y="6957287"/>
                <a:ext cx="1072957" cy="643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grpSp>
        <p:grpSp>
          <p:nvGrpSpPr>
            <p:cNvPr id="706589" name="Group 41"/>
            <p:cNvGrpSpPr>
              <a:grpSpLocks/>
            </p:cNvGrpSpPr>
            <p:nvPr/>
          </p:nvGrpSpPr>
          <p:grpSpPr bwMode="auto">
            <a:xfrm>
              <a:off x="657196" y="2607164"/>
              <a:ext cx="4800189" cy="3150694"/>
              <a:chOff x="0" y="614322"/>
              <a:chExt cx="4800189" cy="3150694"/>
            </a:xfrm>
          </p:grpSpPr>
          <p:pic>
            <p:nvPicPr>
              <p:cNvPr id="706590"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2598" t="13867" r="60049" b="51953"/>
              <a:stretch>
                <a:fillRect/>
              </a:stretch>
            </p:blipFill>
            <p:spPr bwMode="auto">
              <a:xfrm>
                <a:off x="0" y="614322"/>
                <a:ext cx="3800468" cy="315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1"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8926" t="13867" r="9766" b="72183"/>
              <a:stretch>
                <a:fillRect/>
              </a:stretch>
            </p:blipFill>
            <p:spPr bwMode="auto">
              <a:xfrm>
                <a:off x="3228964" y="614322"/>
                <a:ext cx="1571225" cy="128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2"/>
              <p:cNvSpPr/>
              <p:nvPr/>
            </p:nvSpPr>
            <p:spPr>
              <a:xfrm rot="19173942">
                <a:off x="2880361" y="2740692"/>
                <a:ext cx="1072958" cy="643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grpSp>
        <p:grpSp>
          <p:nvGrpSpPr>
            <p:cNvPr id="706593" name="Group 47"/>
            <p:cNvGrpSpPr>
              <a:grpSpLocks/>
            </p:cNvGrpSpPr>
            <p:nvPr/>
          </p:nvGrpSpPr>
          <p:grpSpPr bwMode="auto">
            <a:xfrm>
              <a:off x="514320" y="6757990"/>
              <a:ext cx="5000249" cy="3214710"/>
              <a:chOff x="6300798" y="8615378"/>
              <a:chExt cx="5000249" cy="3214710"/>
            </a:xfrm>
          </p:grpSpPr>
          <p:pic>
            <p:nvPicPr>
              <p:cNvPr id="706594"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2473" t="13867" r="9766" b="51953"/>
              <a:stretch>
                <a:fillRect/>
              </a:stretch>
            </p:blipFill>
            <p:spPr bwMode="auto">
              <a:xfrm>
                <a:off x="7443806" y="8615378"/>
                <a:ext cx="3857241" cy="315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5"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2598" t="37196" r="77634" b="51953"/>
              <a:stretch>
                <a:fillRect/>
              </a:stretch>
            </p:blipFill>
            <p:spPr bwMode="auto">
              <a:xfrm>
                <a:off x="6300798" y="10829956"/>
                <a:ext cx="1357322" cy="100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59"/>
              <p:cNvSpPr/>
              <p:nvPr/>
            </p:nvSpPr>
            <p:spPr>
              <a:xfrm rot="19173942">
                <a:off x="7167184" y="8813529"/>
                <a:ext cx="1072957" cy="643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grpSp>
      </p:grpSp>
      <p:grpSp>
        <p:nvGrpSpPr>
          <p:cNvPr id="706597" name="Group 54"/>
          <p:cNvGrpSpPr>
            <a:grpSpLocks/>
          </p:cNvGrpSpPr>
          <p:nvPr/>
        </p:nvGrpSpPr>
        <p:grpSpPr bwMode="auto">
          <a:xfrm>
            <a:off x="1377950" y="20405725"/>
            <a:ext cx="6532563" cy="10206038"/>
            <a:chOff x="514320" y="2607164"/>
            <a:chExt cx="5000249" cy="7365536"/>
          </a:xfrm>
        </p:grpSpPr>
        <p:grpSp>
          <p:nvGrpSpPr>
            <p:cNvPr id="706598" name="Group 51"/>
            <p:cNvGrpSpPr>
              <a:grpSpLocks/>
            </p:cNvGrpSpPr>
            <p:nvPr/>
          </p:nvGrpSpPr>
          <p:grpSpPr bwMode="auto">
            <a:xfrm>
              <a:off x="585758" y="4614850"/>
              <a:ext cx="4928811" cy="3222132"/>
              <a:chOff x="657196" y="4614850"/>
              <a:chExt cx="4928811" cy="3222132"/>
            </a:xfrm>
          </p:grpSpPr>
          <p:pic>
            <p:nvPicPr>
              <p:cNvPr id="706599" name="Picture 3"/>
              <p:cNvPicPr>
                <a:picLocks noChangeAspect="1" noChangeArrowheads="1"/>
              </p:cNvPicPr>
              <p:nvPr/>
            </p:nvPicPr>
            <p:blipFill>
              <a:blip r:embed="rId2">
                <a:extLst>
                  <a:ext uri="{28A0092B-C50C-407E-A947-70E740481C1C}">
                    <a14:useLocalDpi xmlns:a14="http://schemas.microsoft.com/office/drawing/2010/main" val="0"/>
                  </a:ext>
                </a:extLst>
              </a:blip>
              <a:srcRect l="41391" t="13867" r="39070" b="51953"/>
              <a:stretch>
                <a:fillRect/>
              </a:stretch>
            </p:blipFill>
            <p:spPr bwMode="auto">
              <a:xfrm>
                <a:off x="1728766" y="4686288"/>
                <a:ext cx="2714644" cy="315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0" name="Picture 3"/>
              <p:cNvPicPr>
                <a:picLocks noChangeAspect="1" noChangeArrowheads="1"/>
              </p:cNvPicPr>
              <p:nvPr/>
            </p:nvPicPr>
            <p:blipFill>
              <a:blip r:embed="rId2">
                <a:extLst>
                  <a:ext uri="{28A0092B-C50C-407E-A947-70E740481C1C}">
                    <a14:useLocalDpi xmlns:a14="http://schemas.microsoft.com/office/drawing/2010/main" val="0"/>
                  </a:ext>
                </a:extLst>
              </a:blip>
              <a:srcRect l="12598" t="37196" r="77634" b="51953"/>
              <a:stretch>
                <a:fillRect/>
              </a:stretch>
            </p:blipFill>
            <p:spPr bwMode="auto">
              <a:xfrm>
                <a:off x="657196" y="6757990"/>
                <a:ext cx="1357322" cy="100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1"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8926" t="13867" r="9766" b="72183"/>
              <a:stretch>
                <a:fillRect/>
              </a:stretch>
            </p:blipFill>
            <p:spPr bwMode="auto">
              <a:xfrm>
                <a:off x="4014782" y="4614850"/>
                <a:ext cx="1571225" cy="128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Rectangle 66"/>
              <p:cNvSpPr/>
              <p:nvPr/>
            </p:nvSpPr>
            <p:spPr>
              <a:xfrm rot="19173942">
                <a:off x="1516545" y="5058906"/>
                <a:ext cx="1069312" cy="645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sp>
            <p:nvSpPr>
              <p:cNvPr id="68" name="Rectangle 67"/>
              <p:cNvSpPr/>
              <p:nvPr/>
            </p:nvSpPr>
            <p:spPr>
              <a:xfrm rot="19173942">
                <a:off x="3525151" y="6957287"/>
                <a:ext cx="1072957" cy="643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grpSp>
        <p:grpSp>
          <p:nvGrpSpPr>
            <p:cNvPr id="706604" name="Group 41"/>
            <p:cNvGrpSpPr>
              <a:grpSpLocks/>
            </p:cNvGrpSpPr>
            <p:nvPr/>
          </p:nvGrpSpPr>
          <p:grpSpPr bwMode="auto">
            <a:xfrm>
              <a:off x="657196" y="2607164"/>
              <a:ext cx="4800189" cy="3150694"/>
              <a:chOff x="0" y="614322"/>
              <a:chExt cx="4800189" cy="3150694"/>
            </a:xfrm>
          </p:grpSpPr>
          <p:pic>
            <p:nvPicPr>
              <p:cNvPr id="706605"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2598" t="13867" r="60049" b="51953"/>
              <a:stretch>
                <a:fillRect/>
              </a:stretch>
            </p:blipFill>
            <p:spPr bwMode="auto">
              <a:xfrm>
                <a:off x="0" y="614322"/>
                <a:ext cx="3800468" cy="315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6"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8926" t="13867" r="9766" b="72183"/>
              <a:stretch>
                <a:fillRect/>
              </a:stretch>
            </p:blipFill>
            <p:spPr bwMode="auto">
              <a:xfrm>
                <a:off x="3228964" y="614322"/>
                <a:ext cx="1571225" cy="128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Rectangle 62"/>
              <p:cNvSpPr/>
              <p:nvPr/>
            </p:nvSpPr>
            <p:spPr>
              <a:xfrm rot="19173942">
                <a:off x="2880361" y="2740692"/>
                <a:ext cx="1072958" cy="643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grpSp>
        <p:grpSp>
          <p:nvGrpSpPr>
            <p:cNvPr id="706608" name="Group 47"/>
            <p:cNvGrpSpPr>
              <a:grpSpLocks/>
            </p:cNvGrpSpPr>
            <p:nvPr/>
          </p:nvGrpSpPr>
          <p:grpSpPr bwMode="auto">
            <a:xfrm>
              <a:off x="514320" y="6757990"/>
              <a:ext cx="5000249" cy="3214710"/>
              <a:chOff x="6300798" y="8615378"/>
              <a:chExt cx="5000249" cy="3214710"/>
            </a:xfrm>
          </p:grpSpPr>
          <p:pic>
            <p:nvPicPr>
              <p:cNvPr id="706609"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2473" t="13867" r="9766" b="51953"/>
              <a:stretch>
                <a:fillRect/>
              </a:stretch>
            </p:blipFill>
            <p:spPr bwMode="auto">
              <a:xfrm>
                <a:off x="7443806" y="8615378"/>
                <a:ext cx="3857241" cy="315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0"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2598" t="37196" r="77634" b="51953"/>
              <a:stretch>
                <a:fillRect/>
              </a:stretch>
            </p:blipFill>
            <p:spPr bwMode="auto">
              <a:xfrm>
                <a:off x="6300798" y="10829956"/>
                <a:ext cx="1357322" cy="100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Rectangle 59"/>
              <p:cNvSpPr/>
              <p:nvPr/>
            </p:nvSpPr>
            <p:spPr>
              <a:xfrm rot="19173942">
                <a:off x="7167184" y="8813529"/>
                <a:ext cx="1072957" cy="643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grpSp>
      </p:gr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9139" t="14391" r="37556" b="63175"/>
          <a:stretch/>
        </p:blipFill>
        <p:spPr>
          <a:xfrm>
            <a:off x="606358" y="2184265"/>
            <a:ext cx="4226124" cy="4383314"/>
          </a:xfrm>
          <a:prstGeom prst="rect">
            <a:avLst/>
          </a:prstGeom>
        </p:spPr>
      </p:pic>
      <p:sp>
        <p:nvSpPr>
          <p:cNvPr id="51" name="Text Box 5"/>
          <p:cNvSpPr txBox="1">
            <a:spLocks noChangeArrowheads="1"/>
          </p:cNvSpPr>
          <p:nvPr/>
        </p:nvSpPr>
        <p:spPr bwMode="auto">
          <a:xfrm>
            <a:off x="4777739" y="6422399"/>
            <a:ext cx="4021138"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r">
              <a:spcBef>
                <a:spcPct val="50000"/>
              </a:spcBef>
            </a:pPr>
            <a:r>
              <a:rPr lang="en-GB" sz="1600" dirty="0">
                <a:solidFill>
                  <a:srgbClr val="FFFF99"/>
                </a:solidFill>
              </a:rPr>
              <a:t>Ingram, Done &amp; Fragile 2009 </a:t>
            </a:r>
            <a:endParaRPr lang="en-US" sz="1600" dirty="0">
              <a:solidFill>
                <a:srgbClr val="FFFF99"/>
              </a:solidFill>
            </a:endParaRPr>
          </a:p>
        </p:txBody>
      </p:sp>
      <p:grpSp>
        <p:nvGrpSpPr>
          <p:cNvPr id="52" name="Group 13"/>
          <p:cNvGrpSpPr>
            <a:grpSpLocks/>
          </p:cNvGrpSpPr>
          <p:nvPr/>
        </p:nvGrpSpPr>
        <p:grpSpPr bwMode="auto">
          <a:xfrm>
            <a:off x="5621622" y="2185540"/>
            <a:ext cx="3130553" cy="3960810"/>
            <a:chOff x="3046" y="956"/>
            <a:chExt cx="2830" cy="3364"/>
          </a:xfrm>
        </p:grpSpPr>
        <p:pic>
          <p:nvPicPr>
            <p:cNvPr id="53" name="Picture 14" descr="trans_tdsvhs"/>
            <p:cNvPicPr>
              <a:picLocks noChangeAspect="1" noChangeArrowheads="1"/>
            </p:cNvPicPr>
            <p:nvPr/>
          </p:nvPicPr>
          <p:blipFill>
            <a:blip r:embed="rId4">
              <a:extLst>
                <a:ext uri="{28A0092B-C50C-407E-A947-70E740481C1C}">
                  <a14:useLocalDpi xmlns:a14="http://schemas.microsoft.com/office/drawing/2010/main" val="0"/>
                </a:ext>
              </a:extLst>
            </a:blip>
            <a:srcRect l="47798" t="24574" r="16840" b="64972"/>
            <a:stretch>
              <a:fillRect/>
            </a:stretch>
          </p:blipFill>
          <p:spPr bwMode="auto">
            <a:xfrm>
              <a:off x="3051" y="1220"/>
              <a:ext cx="2709" cy="1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15" descr="trans_lhs"/>
            <p:cNvPicPr>
              <a:picLocks noChangeAspect="1" noChangeArrowheads="1"/>
            </p:cNvPicPr>
            <p:nvPr/>
          </p:nvPicPr>
          <p:blipFill>
            <a:blip r:embed="rId5" cstate="print">
              <a:extLst>
                <a:ext uri="{28A0092B-C50C-407E-A947-70E740481C1C}">
                  <a14:useLocalDpi xmlns:a14="http://schemas.microsoft.com/office/drawing/2010/main" val="0"/>
                </a:ext>
              </a:extLst>
            </a:blip>
            <a:srcRect l="12865" t="11783" r="50026" b="66318"/>
            <a:stretch>
              <a:fillRect/>
            </a:stretch>
          </p:blipFill>
          <p:spPr bwMode="auto">
            <a:xfrm>
              <a:off x="3046" y="2053"/>
              <a:ext cx="2714" cy="2267"/>
            </a:xfrm>
            <a:prstGeom prst="rect">
              <a:avLst/>
            </a:prstGeom>
            <a:solidFill>
              <a:schemeClr val="bg1">
                <a:alpha val="2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5" name="Line 16"/>
            <p:cNvSpPr>
              <a:spLocks noChangeShapeType="1"/>
            </p:cNvSpPr>
            <p:nvPr/>
          </p:nvSpPr>
          <p:spPr bwMode="auto">
            <a:xfrm flipV="1">
              <a:off x="3599" y="1955"/>
              <a:ext cx="668" cy="2131"/>
            </a:xfrm>
            <a:prstGeom prst="line">
              <a:avLst/>
            </a:prstGeom>
            <a:noFill/>
            <a:ln w="66675">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56" name="Rectangle 17"/>
            <p:cNvSpPr>
              <a:spLocks noChangeArrowheads="1"/>
            </p:cNvSpPr>
            <p:nvPr/>
          </p:nvSpPr>
          <p:spPr bwMode="auto">
            <a:xfrm>
              <a:off x="5110" y="956"/>
              <a:ext cx="766" cy="2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GB" sz="1600" b="1">
                  <a:solidFill>
                    <a:srgbClr val="FFFF99"/>
                  </a:solidFill>
                </a:rPr>
                <a:t>DGK07</a:t>
              </a:r>
              <a:endParaRPr lang="en-US" sz="1600" b="1">
                <a:solidFill>
                  <a:srgbClr val="FFFF99"/>
                </a:solidFill>
              </a:endParaRPr>
            </a:p>
          </p:txBody>
        </p:sp>
        <p:sp>
          <p:nvSpPr>
            <p:cNvPr id="57" name="Oval 18"/>
            <p:cNvSpPr>
              <a:spLocks noChangeArrowheads="1"/>
            </p:cNvSpPr>
            <p:nvPr/>
          </p:nvSpPr>
          <p:spPr bwMode="auto">
            <a:xfrm>
              <a:off x="4503" y="2214"/>
              <a:ext cx="390" cy="168"/>
            </a:xfrm>
            <a:prstGeom prst="ellipse">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grpSp>
      <p:pic>
        <p:nvPicPr>
          <p:cNvPr id="58" name="Picture 57"/>
          <p:cNvPicPr>
            <a:picLocks noChangeAspect="1"/>
          </p:cNvPicPr>
          <p:nvPr/>
        </p:nvPicPr>
        <p:blipFill rotWithShape="1">
          <a:blip r:embed="rId6" cstate="print">
            <a:extLst>
              <a:ext uri="{28A0092B-C50C-407E-A947-70E740481C1C}">
                <a14:useLocalDpi xmlns:a14="http://schemas.microsoft.com/office/drawing/2010/main" val="0"/>
              </a:ext>
            </a:extLst>
          </a:blip>
          <a:srcRect l="61737" t="14652" r="16363" b="64395"/>
          <a:stretch/>
        </p:blipFill>
        <p:spPr>
          <a:xfrm>
            <a:off x="667460" y="2408718"/>
            <a:ext cx="2137200" cy="4093850"/>
          </a:xfrm>
          <a:prstGeom prst="rect">
            <a:avLst/>
          </a:prstGeom>
        </p:spPr>
      </p:pic>
      <p:sp>
        <p:nvSpPr>
          <p:cNvPr id="59" name="Text Box 5"/>
          <p:cNvSpPr txBox="1">
            <a:spLocks noChangeArrowheads="1"/>
          </p:cNvSpPr>
          <p:nvPr/>
        </p:nvSpPr>
        <p:spPr bwMode="auto">
          <a:xfrm>
            <a:off x="811344" y="2153258"/>
            <a:ext cx="4021138" cy="3407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r">
              <a:spcBef>
                <a:spcPct val="50000"/>
              </a:spcBef>
            </a:pPr>
            <a:r>
              <a:rPr lang="en-GB" sz="1600" dirty="0" err="1" smtClean="0"/>
              <a:t>Zycki</a:t>
            </a:r>
            <a:r>
              <a:rPr lang="en-GB" sz="1600" dirty="0" smtClean="0"/>
              <a:t> &amp; </a:t>
            </a:r>
            <a:r>
              <a:rPr lang="en-GB" sz="1600" dirty="0" err="1" smtClean="0"/>
              <a:t>Sobolewska</a:t>
            </a:r>
            <a:r>
              <a:rPr lang="en-GB" sz="1600" dirty="0" smtClean="0"/>
              <a:t> 2005; 2006 </a:t>
            </a:r>
            <a:endParaRPr lang="en-US" sz="1600" dirty="0"/>
          </a:p>
        </p:txBody>
      </p:sp>
    </p:spTree>
    <p:extLst>
      <p:ext uri="{BB962C8B-B14F-4D97-AF65-F5344CB8AC3E}">
        <p14:creationId xmlns:p14="http://schemas.microsoft.com/office/powerpoint/2010/main" val="417734868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0" y="6299200"/>
            <a:ext cx="40211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eaLnBrk="1" hangingPunct="1">
              <a:spcBef>
                <a:spcPct val="50000"/>
              </a:spcBef>
            </a:pPr>
            <a:r>
              <a:rPr lang="en-GB" i="1"/>
              <a:t>Ingram, Done &amp; Fragile 2009 </a:t>
            </a:r>
            <a:endParaRPr lang="en-US" i="1"/>
          </a:p>
        </p:txBody>
      </p:sp>
      <p:pic>
        <p:nvPicPr>
          <p:cNvPr id="41987" name="Picture 3" descr="warp"/>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77838" y="-485775"/>
            <a:ext cx="10115551" cy="781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 Box 4"/>
          <p:cNvSpPr txBox="1">
            <a:spLocks noChangeArrowheads="1"/>
          </p:cNvSpPr>
          <p:nvPr/>
        </p:nvSpPr>
        <p:spPr bwMode="auto">
          <a:xfrm>
            <a:off x="825500" y="2525713"/>
            <a:ext cx="2046288" cy="100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buFont typeface="Symbol" pitchFamily="18" charset="2"/>
              <a:buChar char="a"/>
            </a:pPr>
            <a:r>
              <a:rPr lang="en-GB"/>
              <a:t>&lt; H/R</a:t>
            </a:r>
          </a:p>
          <a:p>
            <a:pPr algn="l" eaLnBrk="1" hangingPunct="1">
              <a:spcBef>
                <a:spcPct val="50000"/>
              </a:spcBef>
              <a:buFont typeface="Symbol" pitchFamily="18" charset="2"/>
              <a:buNone/>
            </a:pPr>
            <a:r>
              <a:rPr lang="en-GB"/>
              <a:t>precession</a:t>
            </a:r>
            <a:endParaRPr lang="en-US"/>
          </a:p>
        </p:txBody>
      </p:sp>
      <p:sp>
        <p:nvSpPr>
          <p:cNvPr id="41989" name="Text Box 5"/>
          <p:cNvSpPr txBox="1">
            <a:spLocks noChangeArrowheads="1"/>
          </p:cNvSpPr>
          <p:nvPr/>
        </p:nvSpPr>
        <p:spPr bwMode="auto">
          <a:xfrm>
            <a:off x="7242175" y="5635625"/>
            <a:ext cx="2046288"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buFont typeface="Symbol" pitchFamily="18" charset="2"/>
              <a:buChar char="a"/>
            </a:pPr>
            <a:r>
              <a:rPr lang="en-GB"/>
              <a:t>&gt; H/R</a:t>
            </a:r>
          </a:p>
          <a:p>
            <a:pPr algn="l" eaLnBrk="1" hangingPunct="1">
              <a:spcBef>
                <a:spcPct val="50000"/>
              </a:spcBef>
              <a:buFont typeface="Symbol" pitchFamily="18" charset="2"/>
              <a:buNone/>
            </a:pPr>
            <a:r>
              <a:rPr lang="en-GB"/>
              <a:t>Warped disc</a:t>
            </a: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orus3d.m.915m_rho_xvid.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TextBox 1"/>
          <p:cNvSpPr txBox="1"/>
          <p:nvPr/>
        </p:nvSpPr>
        <p:spPr>
          <a:xfrm>
            <a:off x="5878286" y="566057"/>
            <a:ext cx="2641600" cy="478972"/>
          </a:xfrm>
          <a:prstGeom prst="rect">
            <a:avLst/>
          </a:prstGeom>
          <a:noFill/>
        </p:spPr>
        <p:txBody>
          <a:bodyPr wrap="square" rtlCol="0">
            <a:spAutoFit/>
          </a:bodyPr>
          <a:lstStyle/>
          <a:p>
            <a:r>
              <a:rPr lang="en-GB" dirty="0" smtClean="0">
                <a:solidFill>
                  <a:schemeClr val="bg1"/>
                </a:solidFill>
              </a:rPr>
              <a:t>Chris Fragile 2007</a:t>
            </a:r>
            <a:endParaRPr lang="en-GB" dirty="0">
              <a:solidFill>
                <a:schemeClr val="bg1"/>
              </a:solidFill>
            </a:endParaRPr>
          </a:p>
        </p:txBody>
      </p:sp>
    </p:spTree>
    <p:extLst>
      <p:ext uri="{BB962C8B-B14F-4D97-AF65-F5344CB8AC3E}">
        <p14:creationId xmlns:p14="http://schemas.microsoft.com/office/powerpoint/2010/main" val="354952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538" name="Picture 2" descr="nuprecro"/>
          <p:cNvPicPr>
            <a:picLocks noChangeAspect="1" noChangeArrowheads="1"/>
          </p:cNvPicPr>
          <p:nvPr/>
        </p:nvPicPr>
        <p:blipFill>
          <a:blip r:embed="rId2" cstate="print">
            <a:extLst>
              <a:ext uri="{28A0092B-C50C-407E-A947-70E740481C1C}">
                <a14:useLocalDpi xmlns:a14="http://schemas.microsoft.com/office/drawing/2010/main" val="0"/>
              </a:ext>
            </a:extLst>
          </a:blip>
          <a:srcRect l="4631" t="35791" r="9264" b="3580"/>
          <a:stretch>
            <a:fillRect/>
          </a:stretch>
        </p:blipFill>
        <p:spPr bwMode="auto">
          <a:xfrm>
            <a:off x="3965575" y="1490663"/>
            <a:ext cx="5021263" cy="4575175"/>
          </a:xfrm>
          <a:prstGeom prst="rect">
            <a:avLst/>
          </a:prstGeom>
          <a:noFill/>
          <a:extLst>
            <a:ext uri="{909E8E84-426E-40DD-AFC4-6F175D3DCCD1}">
              <a14:hiddenFill xmlns:a14="http://schemas.microsoft.com/office/drawing/2010/main">
                <a:solidFill>
                  <a:srgbClr val="FFFFFF"/>
                </a:solidFill>
              </a14:hiddenFill>
            </a:ext>
          </a:extLst>
        </p:spPr>
      </p:pic>
      <p:sp>
        <p:nvSpPr>
          <p:cNvPr id="705540" name="Rectangle 4"/>
          <p:cNvSpPr>
            <a:spLocks noChangeArrowheads="1"/>
          </p:cNvSpPr>
          <p:nvPr/>
        </p:nvSpPr>
        <p:spPr bwMode="auto">
          <a:xfrm>
            <a:off x="709613" y="-138113"/>
            <a:ext cx="77724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i="0">
                <a:solidFill>
                  <a:srgbClr val="FFCC00"/>
                </a:solidFill>
              </a:rPr>
              <a:t>LT precession of hot flow?</a:t>
            </a:r>
          </a:p>
        </p:txBody>
      </p:sp>
      <p:sp>
        <p:nvSpPr>
          <p:cNvPr id="705541" name="Rectangle 5"/>
          <p:cNvSpPr>
            <a:spLocks noGrp="1" noChangeArrowheads="1"/>
          </p:cNvSpPr>
          <p:nvPr>
            <p:ph type="body" sz="half" idx="1"/>
          </p:nvPr>
        </p:nvSpPr>
        <p:spPr>
          <a:xfrm>
            <a:off x="0" y="1465262"/>
            <a:ext cx="3744913" cy="4986337"/>
          </a:xfrm>
          <a:noFill/>
          <a:ln/>
        </p:spPr>
        <p:txBody>
          <a:bodyPr/>
          <a:lstStyle/>
          <a:p>
            <a:r>
              <a:rPr lang="en-GB" sz="2400" dirty="0" smtClean="0">
                <a:solidFill>
                  <a:srgbClr val="FFFF99"/>
                </a:solidFill>
              </a:rPr>
              <a:t>QPO frequency given by weighted average of  LT precession frequency over all radii in hot flow</a:t>
            </a:r>
          </a:p>
          <a:p>
            <a:r>
              <a:rPr lang="en-GB" sz="2400" dirty="0" smtClean="0">
                <a:solidFill>
                  <a:srgbClr val="FFFF99"/>
                </a:solidFill>
              </a:rPr>
              <a:t>Gets the frequencies correct!!</a:t>
            </a:r>
          </a:p>
          <a:p>
            <a:r>
              <a:rPr lang="en-GB" sz="2400" dirty="0" smtClean="0">
                <a:solidFill>
                  <a:srgbClr val="FFFF99"/>
                </a:solidFill>
              </a:rPr>
              <a:t>No large spin dependence </a:t>
            </a:r>
          </a:p>
        </p:txBody>
      </p:sp>
      <p:sp>
        <p:nvSpPr>
          <p:cNvPr id="705542" name="Text Box 6"/>
          <p:cNvSpPr txBox="1">
            <a:spLocks noChangeArrowheads="1"/>
          </p:cNvSpPr>
          <p:nvPr/>
        </p:nvSpPr>
        <p:spPr bwMode="auto">
          <a:xfrm>
            <a:off x="4991100" y="6110288"/>
            <a:ext cx="4021138"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r">
              <a:spcBef>
                <a:spcPct val="50000"/>
              </a:spcBef>
            </a:pPr>
            <a:r>
              <a:rPr lang="en-GB" sz="1600" i="0">
                <a:solidFill>
                  <a:srgbClr val="FFFF99"/>
                </a:solidFill>
              </a:rPr>
              <a:t>Ingram, Done &amp; Fragile 2009 </a:t>
            </a:r>
            <a:endParaRPr lang="en-US" sz="1600" i="0">
              <a:solidFill>
                <a:srgbClr val="FFFF99"/>
              </a:solidFill>
            </a:endParaRPr>
          </a:p>
        </p:txBody>
      </p:sp>
      <p:sp>
        <p:nvSpPr>
          <p:cNvPr id="705551" name="Rectangle 15"/>
          <p:cNvSpPr>
            <a:spLocks noChangeArrowheads="1"/>
          </p:cNvSpPr>
          <p:nvPr/>
        </p:nvSpPr>
        <p:spPr bwMode="auto">
          <a:xfrm>
            <a:off x="4456113" y="3294063"/>
            <a:ext cx="4267200" cy="1408112"/>
          </a:xfrm>
          <a:prstGeom prst="rect">
            <a:avLst/>
          </a:prstGeom>
          <a:solidFill>
            <a:srgbClr val="00FFFF">
              <a:alpha val="1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
        <p:nvSpPr>
          <p:cNvPr id="705552" name="Rectangle 16"/>
          <p:cNvSpPr>
            <a:spLocks noChangeArrowheads="1"/>
          </p:cNvSpPr>
          <p:nvPr/>
        </p:nvSpPr>
        <p:spPr bwMode="auto">
          <a:xfrm>
            <a:off x="6199188" y="1827213"/>
            <a:ext cx="2552700" cy="3629025"/>
          </a:xfrm>
          <a:prstGeom prst="rect">
            <a:avLst/>
          </a:prstGeom>
          <a:solidFill>
            <a:srgbClr val="FF0000">
              <a:alpha val="1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
        <p:nvSpPr>
          <p:cNvPr id="705553" name="Rectangle 17"/>
          <p:cNvSpPr>
            <a:spLocks noChangeArrowheads="1"/>
          </p:cNvSpPr>
          <p:nvPr/>
        </p:nvSpPr>
        <p:spPr bwMode="auto">
          <a:xfrm>
            <a:off x="3998913" y="1008063"/>
            <a:ext cx="4889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lgn="l">
              <a:spcBef>
                <a:spcPct val="20000"/>
              </a:spcBef>
              <a:buFontTx/>
              <a:buChar char="•"/>
            </a:pPr>
            <a:r>
              <a:rPr lang="en-GB" i="0">
                <a:solidFill>
                  <a:srgbClr val="FFFF99"/>
                </a:solidFill>
              </a:rPr>
              <a:t>Truncates at ~ bending wave radius</a:t>
            </a:r>
            <a:endParaRPr lang="en-US" i="0">
              <a:solidFill>
                <a:srgbClr val="FFFF99"/>
              </a:solidFill>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ChangeArrowheads="1"/>
          </p:cNvSpPr>
          <p:nvPr/>
        </p:nvSpPr>
        <p:spPr bwMode="auto">
          <a:xfrm>
            <a:off x="709613" y="-138113"/>
            <a:ext cx="77724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i="0">
                <a:solidFill>
                  <a:srgbClr val="FFCC00"/>
                </a:solidFill>
              </a:rPr>
              <a:t>How does it modulate?</a:t>
            </a:r>
          </a:p>
        </p:txBody>
      </p:sp>
      <p:sp>
        <p:nvSpPr>
          <p:cNvPr id="706563" name="Rectangle 3"/>
          <p:cNvSpPr>
            <a:spLocks noGrp="1" noChangeArrowheads="1"/>
          </p:cNvSpPr>
          <p:nvPr>
            <p:ph type="body" sz="half" idx="1"/>
          </p:nvPr>
        </p:nvSpPr>
        <p:spPr>
          <a:xfrm>
            <a:off x="0" y="1069975"/>
            <a:ext cx="9144000" cy="5162550"/>
          </a:xfrm>
          <a:noFill/>
          <a:ln/>
        </p:spPr>
        <p:txBody>
          <a:bodyPr/>
          <a:lstStyle/>
          <a:p>
            <a:r>
              <a:rPr lang="en-GB" sz="2400" dirty="0">
                <a:solidFill>
                  <a:srgbClr val="FFFF99"/>
                </a:solidFill>
              </a:rPr>
              <a:t>Optical depth of ~ unity so translucent. Get change in projected area as function of precession</a:t>
            </a:r>
          </a:p>
          <a:p>
            <a:r>
              <a:rPr lang="en-GB" sz="2400" dirty="0">
                <a:solidFill>
                  <a:srgbClr val="FFFF99"/>
                </a:solidFill>
              </a:rPr>
              <a:t>plus self occultation if inclination within opening angle of torus</a:t>
            </a:r>
          </a:p>
          <a:p>
            <a:r>
              <a:rPr lang="en-GB" sz="2400" dirty="0">
                <a:solidFill>
                  <a:srgbClr val="FFFF99"/>
                </a:solidFill>
              </a:rPr>
              <a:t>Both these modulate </a:t>
            </a:r>
            <a:r>
              <a:rPr lang="en-GB" sz="2400" dirty="0" smtClean="0">
                <a:solidFill>
                  <a:srgbClr val="FFFF99"/>
                </a:solidFill>
              </a:rPr>
              <a:t>the emission from the hot </a:t>
            </a:r>
            <a:r>
              <a:rPr lang="en-GB" sz="2400" dirty="0">
                <a:solidFill>
                  <a:srgbClr val="FFFF99"/>
                </a:solidFill>
              </a:rPr>
              <a:t>flow </a:t>
            </a:r>
            <a:r>
              <a:rPr lang="en-GB" sz="2400" dirty="0" smtClean="0">
                <a:solidFill>
                  <a:srgbClr val="FFFF99"/>
                </a:solidFill>
              </a:rPr>
              <a:t>– gives harmonic structure!!</a:t>
            </a:r>
            <a:endParaRPr lang="en-GB" sz="2400" dirty="0">
              <a:solidFill>
                <a:srgbClr val="FFFF99"/>
              </a:solidFill>
            </a:endParaRPr>
          </a:p>
        </p:txBody>
      </p:sp>
      <p:grpSp>
        <p:nvGrpSpPr>
          <p:cNvPr id="706564" name="Group 57"/>
          <p:cNvGrpSpPr>
            <a:grpSpLocks noChangeAspect="1"/>
          </p:cNvGrpSpPr>
          <p:nvPr/>
        </p:nvGrpSpPr>
        <p:grpSpPr bwMode="auto">
          <a:xfrm>
            <a:off x="1146175" y="4381500"/>
            <a:ext cx="7032625" cy="2227263"/>
            <a:chOff x="371444" y="4972040"/>
            <a:chExt cx="5500726" cy="1857388"/>
          </a:xfrm>
        </p:grpSpPr>
        <p:pic>
          <p:nvPicPr>
            <p:cNvPr id="706565" name="Picture 3"/>
            <p:cNvPicPr>
              <a:picLocks noChangeAspect="1" noChangeArrowheads="1"/>
            </p:cNvPicPr>
            <p:nvPr/>
          </p:nvPicPr>
          <p:blipFill>
            <a:blip r:embed="rId2">
              <a:extLst>
                <a:ext uri="{28A0092B-C50C-407E-A947-70E740481C1C}">
                  <a14:useLocalDpi xmlns:a14="http://schemas.microsoft.com/office/drawing/2010/main" val="0"/>
                </a:ext>
              </a:extLst>
            </a:blip>
            <a:srcRect l="12598" t="13867" r="9766" b="51953"/>
            <a:stretch>
              <a:fillRect/>
            </a:stretch>
          </p:blipFill>
          <p:spPr bwMode="auto">
            <a:xfrm>
              <a:off x="442882" y="5043478"/>
              <a:ext cx="5286412" cy="174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59"/>
            <p:cNvSpPr/>
            <p:nvPr/>
          </p:nvSpPr>
          <p:spPr>
            <a:xfrm>
              <a:off x="371444" y="4972040"/>
              <a:ext cx="5500726" cy="18573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grpSp>
      <p:grpSp>
        <p:nvGrpSpPr>
          <p:cNvPr id="706567" name="Group 54"/>
          <p:cNvGrpSpPr>
            <a:grpSpLocks/>
          </p:cNvGrpSpPr>
          <p:nvPr/>
        </p:nvGrpSpPr>
        <p:grpSpPr bwMode="auto">
          <a:xfrm>
            <a:off x="946150" y="19973925"/>
            <a:ext cx="6532563" cy="10206038"/>
            <a:chOff x="514320" y="2607164"/>
            <a:chExt cx="5000249" cy="7365536"/>
          </a:xfrm>
        </p:grpSpPr>
        <p:grpSp>
          <p:nvGrpSpPr>
            <p:cNvPr id="706568" name="Group 51"/>
            <p:cNvGrpSpPr>
              <a:grpSpLocks/>
            </p:cNvGrpSpPr>
            <p:nvPr/>
          </p:nvGrpSpPr>
          <p:grpSpPr bwMode="auto">
            <a:xfrm>
              <a:off x="585758" y="4614850"/>
              <a:ext cx="4928811" cy="3222132"/>
              <a:chOff x="657196" y="4614850"/>
              <a:chExt cx="4928811" cy="3222132"/>
            </a:xfrm>
          </p:grpSpPr>
          <p:pic>
            <p:nvPicPr>
              <p:cNvPr id="706569" name="Picture 3"/>
              <p:cNvPicPr>
                <a:picLocks noChangeAspect="1" noChangeArrowheads="1"/>
              </p:cNvPicPr>
              <p:nvPr/>
            </p:nvPicPr>
            <p:blipFill>
              <a:blip r:embed="rId2">
                <a:extLst>
                  <a:ext uri="{28A0092B-C50C-407E-A947-70E740481C1C}">
                    <a14:useLocalDpi xmlns:a14="http://schemas.microsoft.com/office/drawing/2010/main" val="0"/>
                  </a:ext>
                </a:extLst>
              </a:blip>
              <a:srcRect l="41391" t="13867" r="39070" b="51953"/>
              <a:stretch>
                <a:fillRect/>
              </a:stretch>
            </p:blipFill>
            <p:spPr bwMode="auto">
              <a:xfrm>
                <a:off x="1728766" y="4686288"/>
                <a:ext cx="2714644" cy="315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70" name="Picture 3"/>
              <p:cNvPicPr>
                <a:picLocks noChangeAspect="1" noChangeArrowheads="1"/>
              </p:cNvPicPr>
              <p:nvPr/>
            </p:nvPicPr>
            <p:blipFill>
              <a:blip r:embed="rId2">
                <a:extLst>
                  <a:ext uri="{28A0092B-C50C-407E-A947-70E740481C1C}">
                    <a14:useLocalDpi xmlns:a14="http://schemas.microsoft.com/office/drawing/2010/main" val="0"/>
                  </a:ext>
                </a:extLst>
              </a:blip>
              <a:srcRect l="12598" t="37196" r="77634" b="51953"/>
              <a:stretch>
                <a:fillRect/>
              </a:stretch>
            </p:blipFill>
            <p:spPr bwMode="auto">
              <a:xfrm>
                <a:off x="657196" y="6757990"/>
                <a:ext cx="1357322" cy="100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71"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8926" t="13867" r="9766" b="72183"/>
              <a:stretch>
                <a:fillRect/>
              </a:stretch>
            </p:blipFill>
            <p:spPr bwMode="auto">
              <a:xfrm>
                <a:off x="4014782" y="4614850"/>
                <a:ext cx="1571225" cy="128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66"/>
              <p:cNvSpPr/>
              <p:nvPr/>
            </p:nvSpPr>
            <p:spPr>
              <a:xfrm rot="19173942">
                <a:off x="1516545" y="5058906"/>
                <a:ext cx="1069312" cy="645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sp>
            <p:nvSpPr>
              <p:cNvPr id="4" name="Rectangle 67"/>
              <p:cNvSpPr/>
              <p:nvPr/>
            </p:nvSpPr>
            <p:spPr>
              <a:xfrm rot="19173942">
                <a:off x="3525151" y="6957287"/>
                <a:ext cx="1072957" cy="643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grpSp>
        <p:grpSp>
          <p:nvGrpSpPr>
            <p:cNvPr id="706574" name="Group 41"/>
            <p:cNvGrpSpPr>
              <a:grpSpLocks/>
            </p:cNvGrpSpPr>
            <p:nvPr/>
          </p:nvGrpSpPr>
          <p:grpSpPr bwMode="auto">
            <a:xfrm>
              <a:off x="657196" y="2607164"/>
              <a:ext cx="4800189" cy="3150694"/>
              <a:chOff x="0" y="614322"/>
              <a:chExt cx="4800189" cy="3150694"/>
            </a:xfrm>
          </p:grpSpPr>
          <p:pic>
            <p:nvPicPr>
              <p:cNvPr id="706575"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2598" t="13867" r="60049" b="51953"/>
              <a:stretch>
                <a:fillRect/>
              </a:stretch>
            </p:blipFill>
            <p:spPr bwMode="auto">
              <a:xfrm>
                <a:off x="0" y="614322"/>
                <a:ext cx="3800468" cy="315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76"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8926" t="13867" r="9766" b="72183"/>
              <a:stretch>
                <a:fillRect/>
              </a:stretch>
            </p:blipFill>
            <p:spPr bwMode="auto">
              <a:xfrm>
                <a:off x="3228964" y="614322"/>
                <a:ext cx="1571225" cy="128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2"/>
              <p:cNvSpPr/>
              <p:nvPr/>
            </p:nvSpPr>
            <p:spPr>
              <a:xfrm rot="19173942">
                <a:off x="2880361" y="2740692"/>
                <a:ext cx="1072958" cy="643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grpSp>
        <p:grpSp>
          <p:nvGrpSpPr>
            <p:cNvPr id="706578" name="Group 47"/>
            <p:cNvGrpSpPr>
              <a:grpSpLocks/>
            </p:cNvGrpSpPr>
            <p:nvPr/>
          </p:nvGrpSpPr>
          <p:grpSpPr bwMode="auto">
            <a:xfrm>
              <a:off x="514320" y="6757990"/>
              <a:ext cx="5000249" cy="3214710"/>
              <a:chOff x="6300798" y="8615378"/>
              <a:chExt cx="5000249" cy="3214710"/>
            </a:xfrm>
          </p:grpSpPr>
          <p:pic>
            <p:nvPicPr>
              <p:cNvPr id="706579"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2473" t="13867" r="9766" b="51953"/>
              <a:stretch>
                <a:fillRect/>
              </a:stretch>
            </p:blipFill>
            <p:spPr bwMode="auto">
              <a:xfrm>
                <a:off x="7443806" y="8615378"/>
                <a:ext cx="3857241" cy="315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80"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2598" t="37196" r="77634" b="51953"/>
              <a:stretch>
                <a:fillRect/>
              </a:stretch>
            </p:blipFill>
            <p:spPr bwMode="auto">
              <a:xfrm>
                <a:off x="6300798" y="10829956"/>
                <a:ext cx="1357322" cy="100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9"/>
              <p:cNvSpPr/>
              <p:nvPr/>
            </p:nvSpPr>
            <p:spPr>
              <a:xfrm rot="19173942">
                <a:off x="7167184" y="8813529"/>
                <a:ext cx="1072957" cy="643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grpSp>
      </p:grpSp>
      <p:grpSp>
        <p:nvGrpSpPr>
          <p:cNvPr id="706582" name="Group 54"/>
          <p:cNvGrpSpPr>
            <a:grpSpLocks/>
          </p:cNvGrpSpPr>
          <p:nvPr/>
        </p:nvGrpSpPr>
        <p:grpSpPr bwMode="auto">
          <a:xfrm>
            <a:off x="1162050" y="20189825"/>
            <a:ext cx="6532563" cy="10206038"/>
            <a:chOff x="514320" y="2607164"/>
            <a:chExt cx="5000249" cy="7365536"/>
          </a:xfrm>
        </p:grpSpPr>
        <p:grpSp>
          <p:nvGrpSpPr>
            <p:cNvPr id="706583" name="Group 51"/>
            <p:cNvGrpSpPr>
              <a:grpSpLocks/>
            </p:cNvGrpSpPr>
            <p:nvPr/>
          </p:nvGrpSpPr>
          <p:grpSpPr bwMode="auto">
            <a:xfrm>
              <a:off x="585758" y="4614850"/>
              <a:ext cx="4928811" cy="3222132"/>
              <a:chOff x="657196" y="4614850"/>
              <a:chExt cx="4928811" cy="3222132"/>
            </a:xfrm>
          </p:grpSpPr>
          <p:pic>
            <p:nvPicPr>
              <p:cNvPr id="706584" name="Picture 3"/>
              <p:cNvPicPr>
                <a:picLocks noChangeAspect="1" noChangeArrowheads="1"/>
              </p:cNvPicPr>
              <p:nvPr/>
            </p:nvPicPr>
            <p:blipFill>
              <a:blip r:embed="rId2">
                <a:extLst>
                  <a:ext uri="{28A0092B-C50C-407E-A947-70E740481C1C}">
                    <a14:useLocalDpi xmlns:a14="http://schemas.microsoft.com/office/drawing/2010/main" val="0"/>
                  </a:ext>
                </a:extLst>
              </a:blip>
              <a:srcRect l="41391" t="13867" r="39070" b="51953"/>
              <a:stretch>
                <a:fillRect/>
              </a:stretch>
            </p:blipFill>
            <p:spPr bwMode="auto">
              <a:xfrm>
                <a:off x="1728766" y="4686288"/>
                <a:ext cx="2714644" cy="315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85" name="Picture 3"/>
              <p:cNvPicPr>
                <a:picLocks noChangeAspect="1" noChangeArrowheads="1"/>
              </p:cNvPicPr>
              <p:nvPr/>
            </p:nvPicPr>
            <p:blipFill>
              <a:blip r:embed="rId2">
                <a:extLst>
                  <a:ext uri="{28A0092B-C50C-407E-A947-70E740481C1C}">
                    <a14:useLocalDpi xmlns:a14="http://schemas.microsoft.com/office/drawing/2010/main" val="0"/>
                  </a:ext>
                </a:extLst>
              </a:blip>
              <a:srcRect l="12598" t="37196" r="77634" b="51953"/>
              <a:stretch>
                <a:fillRect/>
              </a:stretch>
            </p:blipFill>
            <p:spPr bwMode="auto">
              <a:xfrm>
                <a:off x="657196" y="6757990"/>
                <a:ext cx="1357322" cy="100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86"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8926" t="13867" r="9766" b="72183"/>
              <a:stretch>
                <a:fillRect/>
              </a:stretch>
            </p:blipFill>
            <p:spPr bwMode="auto">
              <a:xfrm>
                <a:off x="4014782" y="4614850"/>
                <a:ext cx="1571225" cy="128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6"/>
              <p:cNvSpPr/>
              <p:nvPr/>
            </p:nvSpPr>
            <p:spPr>
              <a:xfrm rot="19173942">
                <a:off x="1516545" y="5058906"/>
                <a:ext cx="1069312" cy="645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sp>
            <p:nvSpPr>
              <p:cNvPr id="8" name="Rectangle 67"/>
              <p:cNvSpPr/>
              <p:nvPr/>
            </p:nvSpPr>
            <p:spPr>
              <a:xfrm rot="19173942">
                <a:off x="3525151" y="6957287"/>
                <a:ext cx="1072957" cy="643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grpSp>
        <p:grpSp>
          <p:nvGrpSpPr>
            <p:cNvPr id="706589" name="Group 41"/>
            <p:cNvGrpSpPr>
              <a:grpSpLocks/>
            </p:cNvGrpSpPr>
            <p:nvPr/>
          </p:nvGrpSpPr>
          <p:grpSpPr bwMode="auto">
            <a:xfrm>
              <a:off x="657196" y="2607164"/>
              <a:ext cx="4800189" cy="3150694"/>
              <a:chOff x="0" y="614322"/>
              <a:chExt cx="4800189" cy="3150694"/>
            </a:xfrm>
          </p:grpSpPr>
          <p:pic>
            <p:nvPicPr>
              <p:cNvPr id="706590"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2598" t="13867" r="60049" b="51953"/>
              <a:stretch>
                <a:fillRect/>
              </a:stretch>
            </p:blipFill>
            <p:spPr bwMode="auto">
              <a:xfrm>
                <a:off x="0" y="614322"/>
                <a:ext cx="3800468" cy="315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1"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8926" t="13867" r="9766" b="72183"/>
              <a:stretch>
                <a:fillRect/>
              </a:stretch>
            </p:blipFill>
            <p:spPr bwMode="auto">
              <a:xfrm>
                <a:off x="3228964" y="614322"/>
                <a:ext cx="1571225" cy="128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2"/>
              <p:cNvSpPr/>
              <p:nvPr/>
            </p:nvSpPr>
            <p:spPr>
              <a:xfrm rot="19173942">
                <a:off x="2880361" y="2740692"/>
                <a:ext cx="1072958" cy="643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grpSp>
        <p:grpSp>
          <p:nvGrpSpPr>
            <p:cNvPr id="706593" name="Group 47"/>
            <p:cNvGrpSpPr>
              <a:grpSpLocks/>
            </p:cNvGrpSpPr>
            <p:nvPr/>
          </p:nvGrpSpPr>
          <p:grpSpPr bwMode="auto">
            <a:xfrm>
              <a:off x="514320" y="6757990"/>
              <a:ext cx="5000249" cy="3214710"/>
              <a:chOff x="6300798" y="8615378"/>
              <a:chExt cx="5000249" cy="3214710"/>
            </a:xfrm>
          </p:grpSpPr>
          <p:pic>
            <p:nvPicPr>
              <p:cNvPr id="706594"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2473" t="13867" r="9766" b="51953"/>
              <a:stretch>
                <a:fillRect/>
              </a:stretch>
            </p:blipFill>
            <p:spPr bwMode="auto">
              <a:xfrm>
                <a:off x="7443806" y="8615378"/>
                <a:ext cx="3857241" cy="315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5"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2598" t="37196" r="77634" b="51953"/>
              <a:stretch>
                <a:fillRect/>
              </a:stretch>
            </p:blipFill>
            <p:spPr bwMode="auto">
              <a:xfrm>
                <a:off x="6300798" y="10829956"/>
                <a:ext cx="1357322" cy="100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59"/>
              <p:cNvSpPr/>
              <p:nvPr/>
            </p:nvSpPr>
            <p:spPr>
              <a:xfrm rot="19173942">
                <a:off x="7167184" y="8813529"/>
                <a:ext cx="1072957" cy="643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grpSp>
      </p:grpSp>
      <p:grpSp>
        <p:nvGrpSpPr>
          <p:cNvPr id="706597" name="Group 54"/>
          <p:cNvGrpSpPr>
            <a:grpSpLocks/>
          </p:cNvGrpSpPr>
          <p:nvPr/>
        </p:nvGrpSpPr>
        <p:grpSpPr bwMode="auto">
          <a:xfrm>
            <a:off x="1377950" y="20405725"/>
            <a:ext cx="6532563" cy="10206038"/>
            <a:chOff x="514320" y="2607164"/>
            <a:chExt cx="5000249" cy="7365536"/>
          </a:xfrm>
        </p:grpSpPr>
        <p:grpSp>
          <p:nvGrpSpPr>
            <p:cNvPr id="706598" name="Group 51"/>
            <p:cNvGrpSpPr>
              <a:grpSpLocks/>
            </p:cNvGrpSpPr>
            <p:nvPr/>
          </p:nvGrpSpPr>
          <p:grpSpPr bwMode="auto">
            <a:xfrm>
              <a:off x="585758" y="4614850"/>
              <a:ext cx="4928811" cy="3222132"/>
              <a:chOff x="657196" y="4614850"/>
              <a:chExt cx="4928811" cy="3222132"/>
            </a:xfrm>
          </p:grpSpPr>
          <p:pic>
            <p:nvPicPr>
              <p:cNvPr id="706599" name="Picture 3"/>
              <p:cNvPicPr>
                <a:picLocks noChangeAspect="1" noChangeArrowheads="1"/>
              </p:cNvPicPr>
              <p:nvPr/>
            </p:nvPicPr>
            <p:blipFill>
              <a:blip r:embed="rId2">
                <a:extLst>
                  <a:ext uri="{28A0092B-C50C-407E-A947-70E740481C1C}">
                    <a14:useLocalDpi xmlns:a14="http://schemas.microsoft.com/office/drawing/2010/main" val="0"/>
                  </a:ext>
                </a:extLst>
              </a:blip>
              <a:srcRect l="41391" t="13867" r="39070" b="51953"/>
              <a:stretch>
                <a:fillRect/>
              </a:stretch>
            </p:blipFill>
            <p:spPr bwMode="auto">
              <a:xfrm>
                <a:off x="1728766" y="4686288"/>
                <a:ext cx="2714644" cy="315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0" name="Picture 3"/>
              <p:cNvPicPr>
                <a:picLocks noChangeAspect="1" noChangeArrowheads="1"/>
              </p:cNvPicPr>
              <p:nvPr/>
            </p:nvPicPr>
            <p:blipFill>
              <a:blip r:embed="rId2">
                <a:extLst>
                  <a:ext uri="{28A0092B-C50C-407E-A947-70E740481C1C}">
                    <a14:useLocalDpi xmlns:a14="http://schemas.microsoft.com/office/drawing/2010/main" val="0"/>
                  </a:ext>
                </a:extLst>
              </a:blip>
              <a:srcRect l="12598" t="37196" r="77634" b="51953"/>
              <a:stretch>
                <a:fillRect/>
              </a:stretch>
            </p:blipFill>
            <p:spPr bwMode="auto">
              <a:xfrm>
                <a:off x="657196" y="6757990"/>
                <a:ext cx="1357322" cy="100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1"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8926" t="13867" r="9766" b="72183"/>
              <a:stretch>
                <a:fillRect/>
              </a:stretch>
            </p:blipFill>
            <p:spPr bwMode="auto">
              <a:xfrm>
                <a:off x="4014782" y="4614850"/>
                <a:ext cx="1571225" cy="128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Rectangle 66"/>
              <p:cNvSpPr/>
              <p:nvPr/>
            </p:nvSpPr>
            <p:spPr>
              <a:xfrm rot="19173942">
                <a:off x="1516545" y="5058906"/>
                <a:ext cx="1069312" cy="645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sp>
            <p:nvSpPr>
              <p:cNvPr id="68" name="Rectangle 67"/>
              <p:cNvSpPr/>
              <p:nvPr/>
            </p:nvSpPr>
            <p:spPr>
              <a:xfrm rot="19173942">
                <a:off x="3525151" y="6957287"/>
                <a:ext cx="1072957" cy="643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grpSp>
        <p:grpSp>
          <p:nvGrpSpPr>
            <p:cNvPr id="706604" name="Group 41"/>
            <p:cNvGrpSpPr>
              <a:grpSpLocks/>
            </p:cNvGrpSpPr>
            <p:nvPr/>
          </p:nvGrpSpPr>
          <p:grpSpPr bwMode="auto">
            <a:xfrm>
              <a:off x="657196" y="2607164"/>
              <a:ext cx="4800189" cy="3150694"/>
              <a:chOff x="0" y="614322"/>
              <a:chExt cx="4800189" cy="3150694"/>
            </a:xfrm>
          </p:grpSpPr>
          <p:pic>
            <p:nvPicPr>
              <p:cNvPr id="706605"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2598" t="13867" r="60049" b="51953"/>
              <a:stretch>
                <a:fillRect/>
              </a:stretch>
            </p:blipFill>
            <p:spPr bwMode="auto">
              <a:xfrm>
                <a:off x="0" y="614322"/>
                <a:ext cx="3800468" cy="315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6"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8926" t="13867" r="9766" b="72183"/>
              <a:stretch>
                <a:fillRect/>
              </a:stretch>
            </p:blipFill>
            <p:spPr bwMode="auto">
              <a:xfrm>
                <a:off x="3228964" y="614322"/>
                <a:ext cx="1571225" cy="128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Rectangle 62"/>
              <p:cNvSpPr/>
              <p:nvPr/>
            </p:nvSpPr>
            <p:spPr>
              <a:xfrm rot="19173942">
                <a:off x="2880361" y="2740692"/>
                <a:ext cx="1072958" cy="643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grpSp>
        <p:grpSp>
          <p:nvGrpSpPr>
            <p:cNvPr id="706608" name="Group 47"/>
            <p:cNvGrpSpPr>
              <a:grpSpLocks/>
            </p:cNvGrpSpPr>
            <p:nvPr/>
          </p:nvGrpSpPr>
          <p:grpSpPr bwMode="auto">
            <a:xfrm>
              <a:off x="514320" y="6757990"/>
              <a:ext cx="5000249" cy="3214710"/>
              <a:chOff x="6300798" y="8615378"/>
              <a:chExt cx="5000249" cy="3214710"/>
            </a:xfrm>
          </p:grpSpPr>
          <p:pic>
            <p:nvPicPr>
              <p:cNvPr id="706609"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2473" t="13867" r="9766" b="51953"/>
              <a:stretch>
                <a:fillRect/>
              </a:stretch>
            </p:blipFill>
            <p:spPr bwMode="auto">
              <a:xfrm>
                <a:off x="7443806" y="8615378"/>
                <a:ext cx="3857241" cy="315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0"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2598" t="37196" r="77634" b="51953"/>
              <a:stretch>
                <a:fillRect/>
              </a:stretch>
            </p:blipFill>
            <p:spPr bwMode="auto">
              <a:xfrm>
                <a:off x="6300798" y="10829956"/>
                <a:ext cx="1357322" cy="100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Rectangle 59"/>
              <p:cNvSpPr/>
              <p:nvPr/>
            </p:nvSpPr>
            <p:spPr>
              <a:xfrm rot="19173942">
                <a:off x="7167184" y="8813529"/>
                <a:ext cx="1072957" cy="643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grpSp>
      </p:gr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709613" y="-138113"/>
            <a:ext cx="77724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Moving disc – moving QPO</a:t>
            </a:r>
          </a:p>
        </p:txBody>
      </p:sp>
      <p:sp>
        <p:nvSpPr>
          <p:cNvPr id="40963" name="Rectangle 3"/>
          <p:cNvSpPr>
            <a:spLocks noGrp="1" noChangeArrowheads="1"/>
          </p:cNvSpPr>
          <p:nvPr>
            <p:ph type="body" sz="half" idx="1"/>
          </p:nvPr>
        </p:nvSpPr>
        <p:spPr>
          <a:xfrm>
            <a:off x="0" y="1069975"/>
            <a:ext cx="9144000" cy="5162550"/>
          </a:xfrm>
          <a:noFill/>
        </p:spPr>
        <p:txBody>
          <a:bodyPr/>
          <a:lstStyle/>
          <a:p>
            <a:pPr eaLnBrk="1" hangingPunct="1"/>
            <a:r>
              <a:rPr lang="en-GB" sz="2400" dirty="0" smtClean="0">
                <a:solidFill>
                  <a:srgbClr val="FFFF99"/>
                </a:solidFill>
              </a:rPr>
              <a:t>Energy spectra need disc to move from 50-6ish </a:t>
            </a:r>
            <a:r>
              <a:rPr lang="en-GB" sz="2400" dirty="0" err="1" smtClean="0">
                <a:solidFill>
                  <a:srgbClr val="FFFF99"/>
                </a:solidFill>
              </a:rPr>
              <a:t>Rg</a:t>
            </a:r>
            <a:r>
              <a:rPr lang="en-GB" sz="2400" dirty="0" smtClean="0">
                <a:solidFill>
                  <a:srgbClr val="FFFF99"/>
                </a:solidFill>
              </a:rPr>
              <a:t> as make transition</a:t>
            </a:r>
          </a:p>
          <a:p>
            <a:pPr eaLnBrk="1" hangingPunct="1"/>
            <a:r>
              <a:rPr lang="en-GB" sz="2400" dirty="0" smtClean="0">
                <a:solidFill>
                  <a:srgbClr val="FFFF99"/>
                </a:solidFill>
              </a:rPr>
              <a:t>Power spectra: low frequency break moves, high frequency power more or less constant! Large radius moves, Small radii constant</a:t>
            </a:r>
          </a:p>
        </p:txBody>
      </p:sp>
      <p:pic>
        <p:nvPicPr>
          <p:cNvPr id="40964" name="Picture 4" descr="anim0000"/>
          <p:cNvPicPr>
            <a:picLocks noChangeAspect="1" noChangeArrowheads="1"/>
          </p:cNvPicPr>
          <p:nvPr/>
        </p:nvPicPr>
        <p:blipFill>
          <a:blip r:embed="rId2">
            <a:extLst>
              <a:ext uri="{28A0092B-C50C-407E-A947-70E740481C1C}">
                <a14:useLocalDpi xmlns:a14="http://schemas.microsoft.com/office/drawing/2010/main" val="0"/>
              </a:ext>
            </a:extLst>
          </a:blip>
          <a:srcRect t="53993" r="34239" b="3293"/>
          <a:stretch>
            <a:fillRect/>
          </a:stretch>
        </p:blipFill>
        <p:spPr bwMode="auto">
          <a:xfrm>
            <a:off x="322263" y="3286125"/>
            <a:ext cx="5538787" cy="359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45" name="Picture 5" descr="anim0001"/>
          <p:cNvPicPr>
            <a:picLocks noChangeAspect="1" noChangeArrowheads="1"/>
          </p:cNvPicPr>
          <p:nvPr/>
        </p:nvPicPr>
        <p:blipFill>
          <a:blip r:embed="rId3">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46" name="Picture 6" descr="anim0002"/>
          <p:cNvPicPr>
            <a:picLocks noChangeAspect="1" noChangeArrowheads="1"/>
          </p:cNvPicPr>
          <p:nvPr/>
        </p:nvPicPr>
        <p:blipFill>
          <a:blip r:embed="rId4">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47" name="Picture 7" descr="anim0003"/>
          <p:cNvPicPr>
            <a:picLocks noChangeAspect="1" noChangeArrowheads="1"/>
          </p:cNvPicPr>
          <p:nvPr/>
        </p:nvPicPr>
        <p:blipFill>
          <a:blip r:embed="rId5">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48" name="Picture 8" descr="anim0004"/>
          <p:cNvPicPr>
            <a:picLocks noChangeAspect="1" noChangeArrowheads="1"/>
          </p:cNvPicPr>
          <p:nvPr/>
        </p:nvPicPr>
        <p:blipFill>
          <a:blip r:embed="rId6">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49" name="Picture 9" descr="anim0005"/>
          <p:cNvPicPr>
            <a:picLocks noChangeAspect="1" noChangeArrowheads="1"/>
          </p:cNvPicPr>
          <p:nvPr/>
        </p:nvPicPr>
        <p:blipFill>
          <a:blip r:embed="rId7">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50" name="Picture 10" descr="anim0006"/>
          <p:cNvPicPr>
            <a:picLocks noChangeAspect="1" noChangeArrowheads="1"/>
          </p:cNvPicPr>
          <p:nvPr/>
        </p:nvPicPr>
        <p:blipFill>
          <a:blip r:embed="rId8">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51" name="Picture 11" descr="anim0007"/>
          <p:cNvPicPr>
            <a:picLocks noChangeAspect="1" noChangeArrowheads="1"/>
          </p:cNvPicPr>
          <p:nvPr/>
        </p:nvPicPr>
        <p:blipFill>
          <a:blip r:embed="rId9">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52" name="Picture 12" descr="anim0008"/>
          <p:cNvPicPr>
            <a:picLocks noChangeAspect="1" noChangeArrowheads="1"/>
          </p:cNvPicPr>
          <p:nvPr/>
        </p:nvPicPr>
        <p:blipFill>
          <a:blip r:embed="rId10">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73" name="Group 13"/>
          <p:cNvGrpSpPr>
            <a:grpSpLocks/>
          </p:cNvGrpSpPr>
          <p:nvPr/>
        </p:nvGrpSpPr>
        <p:grpSpPr bwMode="auto">
          <a:xfrm>
            <a:off x="6070600" y="2897188"/>
            <a:ext cx="3130550" cy="3960812"/>
            <a:chOff x="3046" y="956"/>
            <a:chExt cx="2830" cy="3364"/>
          </a:xfrm>
        </p:grpSpPr>
        <p:pic>
          <p:nvPicPr>
            <p:cNvPr id="40974" name="Picture 14" descr="trans_tdsvhs"/>
            <p:cNvPicPr>
              <a:picLocks noChangeAspect="1" noChangeArrowheads="1"/>
            </p:cNvPicPr>
            <p:nvPr/>
          </p:nvPicPr>
          <p:blipFill>
            <a:blip r:embed="rId11">
              <a:extLst>
                <a:ext uri="{28A0092B-C50C-407E-A947-70E740481C1C}">
                  <a14:useLocalDpi xmlns:a14="http://schemas.microsoft.com/office/drawing/2010/main" val="0"/>
                </a:ext>
              </a:extLst>
            </a:blip>
            <a:srcRect l="47798" t="24574" r="16840" b="64972"/>
            <a:stretch>
              <a:fillRect/>
            </a:stretch>
          </p:blipFill>
          <p:spPr bwMode="auto">
            <a:xfrm>
              <a:off x="3051" y="1220"/>
              <a:ext cx="2709" cy="1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5" name="Picture 15" descr="trans_lhs"/>
            <p:cNvPicPr>
              <a:picLocks noChangeAspect="1" noChangeArrowheads="1"/>
            </p:cNvPicPr>
            <p:nvPr/>
          </p:nvPicPr>
          <p:blipFill>
            <a:blip r:embed="rId12" cstate="print">
              <a:extLst>
                <a:ext uri="{28A0092B-C50C-407E-A947-70E740481C1C}">
                  <a14:useLocalDpi xmlns:a14="http://schemas.microsoft.com/office/drawing/2010/main" val="0"/>
                </a:ext>
              </a:extLst>
            </a:blip>
            <a:srcRect l="12865" t="11783" r="50026" b="66318"/>
            <a:stretch>
              <a:fillRect/>
            </a:stretch>
          </p:blipFill>
          <p:spPr bwMode="auto">
            <a:xfrm>
              <a:off x="3046" y="2053"/>
              <a:ext cx="2714" cy="2267"/>
            </a:xfrm>
            <a:prstGeom prst="rect">
              <a:avLst/>
            </a:prstGeom>
            <a:solidFill>
              <a:schemeClr val="bg1">
                <a:alpha val="2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0976" name="Line 16"/>
            <p:cNvSpPr>
              <a:spLocks noChangeShapeType="1"/>
            </p:cNvSpPr>
            <p:nvPr/>
          </p:nvSpPr>
          <p:spPr bwMode="auto">
            <a:xfrm flipV="1">
              <a:off x="3599" y="1955"/>
              <a:ext cx="668" cy="2131"/>
            </a:xfrm>
            <a:prstGeom prst="line">
              <a:avLst/>
            </a:prstGeom>
            <a:noFill/>
            <a:ln w="66675">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0977" name="Rectangle 17"/>
            <p:cNvSpPr>
              <a:spLocks noChangeArrowheads="1"/>
            </p:cNvSpPr>
            <p:nvPr/>
          </p:nvSpPr>
          <p:spPr bwMode="auto">
            <a:xfrm>
              <a:off x="5110" y="956"/>
              <a:ext cx="766" cy="2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GB" sz="1600" b="1">
                  <a:solidFill>
                    <a:srgbClr val="FFFF99"/>
                  </a:solidFill>
                </a:rPr>
                <a:t>DGK07</a:t>
              </a:r>
              <a:endParaRPr lang="en-US" sz="1600" b="1">
                <a:solidFill>
                  <a:srgbClr val="FFFF99"/>
                </a:solidFill>
              </a:endParaRPr>
            </a:p>
          </p:txBody>
        </p:sp>
        <p:sp>
          <p:nvSpPr>
            <p:cNvPr id="40978" name="Oval 18"/>
            <p:cNvSpPr>
              <a:spLocks noChangeArrowheads="1"/>
            </p:cNvSpPr>
            <p:nvPr/>
          </p:nvSpPr>
          <p:spPr bwMode="auto">
            <a:xfrm>
              <a:off x="4503" y="2214"/>
              <a:ext cx="390" cy="168"/>
            </a:xfrm>
            <a:prstGeom prst="ellipse">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grpSp>
    </p:spTree>
    <p:extLst>
      <p:ext uri="{BB962C8B-B14F-4D97-AF65-F5344CB8AC3E}">
        <p14:creationId xmlns:p14="http://schemas.microsoft.com/office/powerpoint/2010/main" val="26210346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864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6864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6864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6864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6864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6865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6865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686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709613" y="-9525"/>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Transients</a:t>
            </a:r>
          </a:p>
        </p:txBody>
      </p:sp>
      <p:pic>
        <p:nvPicPr>
          <p:cNvPr id="4099" name="Picture 3" descr="colum_bhnew"/>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51312" t="73387" r="26871" b="304"/>
          <a:stretch>
            <a:fillRect/>
          </a:stretch>
        </p:blipFill>
        <p:spPr bwMode="auto">
          <a:xfrm>
            <a:off x="5915025" y="14077950"/>
            <a:ext cx="3021013" cy="512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asm_curves_1"/>
          <p:cNvPicPr>
            <a:picLocks noChangeAspect="1" noChangeArrowheads="1"/>
          </p:cNvPicPr>
          <p:nvPr/>
        </p:nvPicPr>
        <p:blipFill>
          <a:blip r:embed="rId3" cstate="print">
            <a:extLst>
              <a:ext uri="{28A0092B-C50C-407E-A947-70E740481C1C}">
                <a14:useLocalDpi xmlns:a14="http://schemas.microsoft.com/office/drawing/2010/main" val="0"/>
              </a:ext>
            </a:extLst>
          </a:blip>
          <a:srcRect t="9293" r="4993" b="62514"/>
          <a:stretch>
            <a:fillRect/>
          </a:stretch>
        </p:blipFill>
        <p:spPr bwMode="auto">
          <a:xfrm>
            <a:off x="0" y="2438400"/>
            <a:ext cx="9144000"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5"/>
          <p:cNvSpPr>
            <a:spLocks noChangeArrowheads="1"/>
          </p:cNvSpPr>
          <p:nvPr/>
        </p:nvSpPr>
        <p:spPr bwMode="auto">
          <a:xfrm>
            <a:off x="142875" y="514350"/>
            <a:ext cx="8913813" cy="134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pPr>
            <a:endParaRPr lang="en-GB" dirty="0">
              <a:solidFill>
                <a:srgbClr val="FFCC00"/>
              </a:solidFill>
            </a:endParaRPr>
          </a:p>
          <a:p>
            <a:pPr marL="342900" indent="-342900" algn="l">
              <a:lnSpc>
                <a:spcPct val="90000"/>
              </a:lnSpc>
              <a:spcBef>
                <a:spcPct val="20000"/>
              </a:spcBef>
              <a:buFontTx/>
              <a:buChar char="•"/>
            </a:pPr>
            <a:r>
              <a:rPr lang="en-GB" dirty="0">
                <a:solidFill>
                  <a:srgbClr val="FFFF99"/>
                </a:solidFill>
              </a:rPr>
              <a:t>Huge amounts of data, long term variability (days –years) in mass accretion rate (due to H ionisation instability in disc)</a:t>
            </a:r>
          </a:p>
          <a:p>
            <a:pPr marL="342900" indent="-342900" algn="l">
              <a:lnSpc>
                <a:spcPct val="90000"/>
              </a:lnSpc>
              <a:spcBef>
                <a:spcPct val="20000"/>
              </a:spcBef>
              <a:buFontTx/>
              <a:buChar char="•"/>
            </a:pPr>
            <a:r>
              <a:rPr lang="en-GB" dirty="0">
                <a:solidFill>
                  <a:srgbClr val="FFFF99"/>
                </a:solidFill>
              </a:rPr>
              <a:t>Observational template of accretion flow as a function  of </a:t>
            </a:r>
            <a:r>
              <a:rPr lang="en-GB" i="1" dirty="0">
                <a:solidFill>
                  <a:srgbClr val="FFFF99"/>
                </a:solidFill>
              </a:rPr>
              <a:t>L</a:t>
            </a:r>
            <a:r>
              <a:rPr lang="en-GB" dirty="0">
                <a:solidFill>
                  <a:srgbClr val="FFFF99"/>
                </a:solidFill>
              </a:rPr>
              <a:t>/</a:t>
            </a:r>
            <a:r>
              <a:rPr lang="en-GB" i="1" dirty="0" err="1">
                <a:solidFill>
                  <a:srgbClr val="FFFF99"/>
                </a:solidFill>
              </a:rPr>
              <a:t>L</a:t>
            </a:r>
            <a:r>
              <a:rPr lang="en-GB" baseline="-25000" dirty="0" err="1">
                <a:solidFill>
                  <a:srgbClr val="FFFF99"/>
                </a:solidFill>
              </a:rPr>
              <a:t>Edd</a:t>
            </a:r>
            <a:r>
              <a:rPr lang="en-GB" baseline="-25000" dirty="0">
                <a:solidFill>
                  <a:srgbClr val="FFFF99"/>
                </a:solidFill>
              </a:rPr>
              <a:t> </a:t>
            </a:r>
            <a:r>
              <a:rPr lang="en-GB" dirty="0">
                <a:solidFill>
                  <a:srgbClr val="FFFF99"/>
                </a:solidFill>
              </a:rPr>
              <a:t>onto ~10 M</a:t>
            </a:r>
            <a:r>
              <a:rPr lang="en-GB" baseline="-25000" dirty="0">
                <a:solidFill>
                  <a:srgbClr val="FFFF99"/>
                </a:solidFill>
                <a:sym typeface="Wingdings 2" pitchFamily="18" charset="2"/>
              </a:rPr>
              <a:t></a:t>
            </a:r>
            <a:r>
              <a:rPr lang="en-GB" dirty="0">
                <a:solidFill>
                  <a:srgbClr val="FFFF99"/>
                </a:solidFill>
              </a:rPr>
              <a:t> </a:t>
            </a:r>
            <a:r>
              <a:rPr lang="en-GB" dirty="0" smtClean="0">
                <a:solidFill>
                  <a:srgbClr val="FFFF99"/>
                </a:solidFill>
              </a:rPr>
              <a:t>BH (very homogeneous!) </a:t>
            </a:r>
            <a:endParaRPr lang="en-GB" dirty="0">
              <a:solidFill>
                <a:srgbClr val="FFFF99"/>
              </a:solidFill>
            </a:endParaRPr>
          </a:p>
          <a:p>
            <a:pPr marL="342900" indent="-342900" algn="l">
              <a:lnSpc>
                <a:spcPct val="90000"/>
              </a:lnSpc>
              <a:spcBef>
                <a:spcPct val="20000"/>
              </a:spcBef>
            </a:pPr>
            <a:endParaRPr lang="en-GB" dirty="0">
              <a:solidFill>
                <a:srgbClr val="FFCCFF"/>
              </a:solidFill>
            </a:endParaRPr>
          </a:p>
          <a:p>
            <a:pPr marL="342900" indent="-342900" algn="l">
              <a:lnSpc>
                <a:spcPct val="90000"/>
              </a:lnSpc>
              <a:spcBef>
                <a:spcPct val="20000"/>
              </a:spcBef>
              <a:buFontTx/>
              <a:buChar char="•"/>
            </a:pPr>
            <a:endParaRPr lang="en-GB" dirty="0">
              <a:solidFill>
                <a:srgbClr val="FFFF99"/>
              </a:solidFill>
            </a:endParaRPr>
          </a:p>
        </p:txBody>
      </p:sp>
      <p:sp>
        <p:nvSpPr>
          <p:cNvPr id="4102" name="Rectangle 6"/>
          <p:cNvSpPr>
            <a:spLocks noChangeArrowheads="1"/>
          </p:cNvSpPr>
          <p:nvPr/>
        </p:nvSpPr>
        <p:spPr bwMode="auto">
          <a:xfrm>
            <a:off x="8370888" y="6326188"/>
            <a:ext cx="8477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GB" sz="1600" b="1">
                <a:solidFill>
                  <a:srgbClr val="FFFF99"/>
                </a:solidFill>
              </a:rPr>
              <a:t>DGK07</a:t>
            </a:r>
            <a:endParaRPr lang="en-US" sz="1600" b="1">
              <a:solidFill>
                <a:srgbClr val="FFFF99"/>
              </a:solidFill>
            </a:endParaRPr>
          </a:p>
        </p:txBody>
      </p:sp>
      <p:sp>
        <p:nvSpPr>
          <p:cNvPr id="4103" name="Line 7"/>
          <p:cNvSpPr>
            <a:spLocks noChangeShapeType="1"/>
          </p:cNvSpPr>
          <p:nvPr/>
        </p:nvSpPr>
        <p:spPr bwMode="auto">
          <a:xfrm>
            <a:off x="827088" y="6502400"/>
            <a:ext cx="3948112" cy="14288"/>
          </a:xfrm>
          <a:prstGeom prst="line">
            <a:avLst/>
          </a:prstGeom>
          <a:noFill/>
          <a:ln w="38100">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104" name="Text Box 8"/>
          <p:cNvSpPr txBox="1">
            <a:spLocks noChangeArrowheads="1"/>
          </p:cNvSpPr>
          <p:nvPr/>
        </p:nvSpPr>
        <p:spPr bwMode="auto">
          <a:xfrm>
            <a:off x="1450975" y="6461125"/>
            <a:ext cx="232251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chemeClr val="bg1"/>
                </a:solidFill>
              </a:rPr>
              <a:t>2 years</a:t>
            </a:r>
            <a:endParaRPr lang="en-US">
              <a:solidFill>
                <a:schemeClr val="bg1"/>
              </a:solidFill>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25" y="1271588"/>
            <a:ext cx="228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1295400"/>
            <a:ext cx="228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295400"/>
            <a:ext cx="228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6563" y="1309688"/>
            <a:ext cx="228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Rectangle 9"/>
          <p:cNvSpPr>
            <a:spLocks noGrp="1" noChangeArrowheads="1"/>
          </p:cNvSpPr>
          <p:nvPr>
            <p:ph type="title"/>
          </p:nvPr>
        </p:nvSpPr>
        <p:spPr>
          <a:xfrm>
            <a:off x="0" y="381000"/>
            <a:ext cx="8915400" cy="609600"/>
          </a:xfrm>
        </p:spPr>
        <p:txBody>
          <a:bodyPr/>
          <a:lstStyle/>
          <a:p>
            <a:pPr eaLnBrk="1" hangingPunct="1"/>
            <a:r>
              <a:rPr lang="en-US" sz="3600" smtClean="0"/>
              <a:t>Quantifying variability: the power spectral density (PSD) of Cyg X-1</a:t>
            </a:r>
            <a:endParaRPr lang="en-US" smtClean="0"/>
          </a:p>
        </p:txBody>
      </p:sp>
      <p:sp>
        <p:nvSpPr>
          <p:cNvPr id="37895" name="AutoShape 24"/>
          <p:cNvSpPr>
            <a:spLocks/>
          </p:cNvSpPr>
          <p:nvPr/>
        </p:nvSpPr>
        <p:spPr bwMode="auto">
          <a:xfrm rot="2700000">
            <a:off x="3390900" y="3848100"/>
            <a:ext cx="228600" cy="1828800"/>
          </a:xfrm>
          <a:prstGeom prst="leftBrace">
            <a:avLst>
              <a:gd name="adj1" fmla="val 93333"/>
              <a:gd name="adj2" fmla="val 50000"/>
            </a:avLst>
          </a:pr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7896" name="Picture 29"/>
          <p:cNvPicPr>
            <a:picLocks noChangeArrowheads="1"/>
          </p:cNvPicPr>
          <p:nvPr/>
        </p:nvPicPr>
        <p:blipFill>
          <a:blip r:embed="rId6">
            <a:extLst>
              <a:ext uri="{28A0092B-C50C-407E-A947-70E740481C1C}">
                <a14:useLocalDpi xmlns:a14="http://schemas.microsoft.com/office/drawing/2010/main" val="0"/>
              </a:ext>
            </a:extLst>
          </a:blip>
          <a:srcRect t="8351"/>
          <a:stretch>
            <a:fillRect/>
          </a:stretch>
        </p:blipFill>
        <p:spPr bwMode="auto">
          <a:xfrm>
            <a:off x="2286000" y="3138488"/>
            <a:ext cx="5484813"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7" name="Rectangle 31"/>
          <p:cNvSpPr>
            <a:spLocks noChangeArrowheads="1"/>
          </p:cNvSpPr>
          <p:nvPr/>
        </p:nvSpPr>
        <p:spPr bwMode="auto">
          <a:xfrm>
            <a:off x="2859088" y="3889375"/>
            <a:ext cx="1030287" cy="6397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37898" name="Rectangle 32"/>
          <p:cNvSpPr>
            <a:spLocks noChangeArrowheads="1"/>
          </p:cNvSpPr>
          <p:nvPr/>
        </p:nvSpPr>
        <p:spPr bwMode="auto">
          <a:xfrm>
            <a:off x="3773488" y="3990975"/>
            <a:ext cx="231775" cy="1603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37899" name="Rectangle 33"/>
          <p:cNvSpPr>
            <a:spLocks noChangeArrowheads="1"/>
          </p:cNvSpPr>
          <p:nvPr/>
        </p:nvSpPr>
        <p:spPr bwMode="auto">
          <a:xfrm>
            <a:off x="3917950" y="4092575"/>
            <a:ext cx="769938" cy="3063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37900" name="Rectangle 34"/>
          <p:cNvSpPr>
            <a:spLocks noChangeArrowheads="1"/>
          </p:cNvSpPr>
          <p:nvPr/>
        </p:nvSpPr>
        <p:spPr bwMode="auto">
          <a:xfrm>
            <a:off x="4591050" y="4008438"/>
            <a:ext cx="857250" cy="2778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37901" name="Rectangle 35"/>
          <p:cNvSpPr>
            <a:spLocks noChangeArrowheads="1"/>
          </p:cNvSpPr>
          <p:nvPr/>
        </p:nvSpPr>
        <p:spPr bwMode="auto">
          <a:xfrm>
            <a:off x="5478463" y="3967163"/>
            <a:ext cx="857250" cy="1349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37902" name="Rectangle 36"/>
          <p:cNvSpPr>
            <a:spLocks noChangeArrowheads="1"/>
          </p:cNvSpPr>
          <p:nvPr/>
        </p:nvSpPr>
        <p:spPr bwMode="auto">
          <a:xfrm>
            <a:off x="5722938" y="4011613"/>
            <a:ext cx="857250" cy="1349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37903" name="Rectangle 37"/>
          <p:cNvSpPr>
            <a:spLocks noChangeArrowheads="1"/>
          </p:cNvSpPr>
          <p:nvPr/>
        </p:nvSpPr>
        <p:spPr bwMode="auto">
          <a:xfrm>
            <a:off x="5951538" y="4083050"/>
            <a:ext cx="857250" cy="1349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37904" name="Rectangle 38"/>
          <p:cNvSpPr>
            <a:spLocks noChangeArrowheads="1"/>
          </p:cNvSpPr>
          <p:nvPr/>
        </p:nvSpPr>
        <p:spPr bwMode="auto">
          <a:xfrm>
            <a:off x="6253163" y="4027488"/>
            <a:ext cx="682625" cy="612775"/>
          </a:xfrm>
          <a:prstGeom prst="rect">
            <a:avLst/>
          </a:prstGeom>
          <a:solidFill>
            <a:schemeClr val="bg1"/>
          </a:solidFill>
          <a:ln>
            <a:noFill/>
          </a:ln>
          <a:effectLst/>
          <a:extLs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37905" name="Rectangle 39"/>
          <p:cNvSpPr>
            <a:spLocks noChangeArrowheads="1"/>
          </p:cNvSpPr>
          <p:nvPr/>
        </p:nvSpPr>
        <p:spPr bwMode="auto">
          <a:xfrm>
            <a:off x="6516688" y="4614863"/>
            <a:ext cx="4064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37906" name="Rectangle 40"/>
          <p:cNvSpPr>
            <a:spLocks noChangeArrowheads="1"/>
          </p:cNvSpPr>
          <p:nvPr/>
        </p:nvSpPr>
        <p:spPr bwMode="auto">
          <a:xfrm>
            <a:off x="6616700" y="5383213"/>
            <a:ext cx="406400" cy="5365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37907" name="Text Box 41"/>
          <p:cNvSpPr txBox="1">
            <a:spLocks noChangeArrowheads="1"/>
          </p:cNvSpPr>
          <p:nvPr/>
        </p:nvSpPr>
        <p:spPr bwMode="auto">
          <a:xfrm>
            <a:off x="-280988" y="6210300"/>
            <a:ext cx="227806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t>Phil Uttley</a:t>
            </a:r>
            <a:endParaRPr lang="en-US"/>
          </a:p>
        </p:txBody>
      </p:sp>
      <p:grpSp>
        <p:nvGrpSpPr>
          <p:cNvPr id="412718" name="Group 46"/>
          <p:cNvGrpSpPr>
            <a:grpSpLocks/>
          </p:cNvGrpSpPr>
          <p:nvPr/>
        </p:nvGrpSpPr>
        <p:grpSpPr bwMode="auto">
          <a:xfrm>
            <a:off x="2873375" y="3971925"/>
            <a:ext cx="4310063" cy="2092325"/>
            <a:chOff x="1810" y="2502"/>
            <a:chExt cx="2715" cy="1318"/>
          </a:xfrm>
        </p:grpSpPr>
        <p:sp>
          <p:nvSpPr>
            <p:cNvPr id="37920" name="Line 43"/>
            <p:cNvSpPr>
              <a:spLocks noChangeShapeType="1"/>
            </p:cNvSpPr>
            <p:nvPr/>
          </p:nvSpPr>
          <p:spPr bwMode="auto">
            <a:xfrm>
              <a:off x="2607" y="2513"/>
              <a:ext cx="923"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37921" name="Line 44"/>
            <p:cNvSpPr>
              <a:spLocks noChangeShapeType="1"/>
            </p:cNvSpPr>
            <p:nvPr/>
          </p:nvSpPr>
          <p:spPr bwMode="auto">
            <a:xfrm flipV="1">
              <a:off x="1810" y="2512"/>
              <a:ext cx="814" cy="1308"/>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37922" name="Line 45"/>
            <p:cNvSpPr>
              <a:spLocks noChangeShapeType="1"/>
            </p:cNvSpPr>
            <p:nvPr/>
          </p:nvSpPr>
          <p:spPr bwMode="auto">
            <a:xfrm flipH="1" flipV="1">
              <a:off x="3528" y="2502"/>
              <a:ext cx="997" cy="1024"/>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grpSp>
      <p:sp>
        <p:nvSpPr>
          <p:cNvPr id="37909" name="Line 47"/>
          <p:cNvSpPr>
            <a:spLocks noChangeShapeType="1"/>
          </p:cNvSpPr>
          <p:nvPr/>
        </p:nvSpPr>
        <p:spPr bwMode="auto">
          <a:xfrm>
            <a:off x="696913" y="3251200"/>
            <a:ext cx="2206625" cy="163988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37910" name="Line 48"/>
          <p:cNvSpPr>
            <a:spLocks noChangeShapeType="1"/>
          </p:cNvSpPr>
          <p:nvPr/>
        </p:nvSpPr>
        <p:spPr bwMode="auto">
          <a:xfrm>
            <a:off x="3960813" y="2800350"/>
            <a:ext cx="1800225" cy="842963"/>
          </a:xfrm>
          <a:prstGeom prst="line">
            <a:avLst/>
          </a:prstGeom>
          <a:noFill/>
          <a:ln w="381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37911" name="Line 49"/>
          <p:cNvSpPr>
            <a:spLocks noChangeShapeType="1"/>
          </p:cNvSpPr>
          <p:nvPr/>
        </p:nvSpPr>
        <p:spPr bwMode="auto">
          <a:xfrm>
            <a:off x="6107113" y="2798763"/>
            <a:ext cx="609600" cy="1539875"/>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37912" name="Line 50"/>
          <p:cNvSpPr>
            <a:spLocks noChangeShapeType="1"/>
          </p:cNvSpPr>
          <p:nvPr/>
        </p:nvSpPr>
        <p:spPr bwMode="auto">
          <a:xfrm flipH="1">
            <a:off x="7835900" y="3411538"/>
            <a:ext cx="509588" cy="2178050"/>
          </a:xfrm>
          <a:prstGeom prst="line">
            <a:avLst/>
          </a:prstGeom>
          <a:noFill/>
          <a:ln w="381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37913" name="AutoShape 53"/>
          <p:cNvSpPr>
            <a:spLocks/>
          </p:cNvSpPr>
          <p:nvPr/>
        </p:nvSpPr>
        <p:spPr bwMode="auto">
          <a:xfrm rot="1986162">
            <a:off x="3059113" y="4133850"/>
            <a:ext cx="228600" cy="1828800"/>
          </a:xfrm>
          <a:prstGeom prst="leftBrace">
            <a:avLst>
              <a:gd name="adj1" fmla="val 93333"/>
              <a:gd name="adj2" fmla="val 50000"/>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14" name="AutoShape 56"/>
          <p:cNvSpPr>
            <a:spLocks/>
          </p:cNvSpPr>
          <p:nvPr/>
        </p:nvSpPr>
        <p:spPr bwMode="auto">
          <a:xfrm rot="7345539">
            <a:off x="5507038" y="3228975"/>
            <a:ext cx="368300" cy="1165225"/>
          </a:xfrm>
          <a:prstGeom prst="leftBrace">
            <a:avLst>
              <a:gd name="adj1" fmla="val 36911"/>
              <a:gd name="adj2" fmla="val 50000"/>
            </a:avLst>
          </a:prstGeom>
          <a:noFill/>
          <a:ln w="28575">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15" name="AutoShape 57"/>
          <p:cNvSpPr>
            <a:spLocks/>
          </p:cNvSpPr>
          <p:nvPr/>
        </p:nvSpPr>
        <p:spPr bwMode="auto">
          <a:xfrm rot="8048759">
            <a:off x="6451601" y="4016375"/>
            <a:ext cx="368300" cy="1165225"/>
          </a:xfrm>
          <a:prstGeom prst="leftBrace">
            <a:avLst>
              <a:gd name="adj1" fmla="val 36911"/>
              <a:gd name="adj2" fmla="val 50000"/>
            </a:avLst>
          </a:prstGeom>
          <a:noFill/>
          <a:ln w="2857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16" name="AutoShape 58"/>
          <p:cNvSpPr>
            <a:spLocks/>
          </p:cNvSpPr>
          <p:nvPr/>
        </p:nvSpPr>
        <p:spPr bwMode="auto">
          <a:xfrm rot="8048759">
            <a:off x="7553326" y="5218112"/>
            <a:ext cx="368300" cy="1165225"/>
          </a:xfrm>
          <a:prstGeom prst="leftBrace">
            <a:avLst>
              <a:gd name="adj1" fmla="val 36911"/>
              <a:gd name="adj2" fmla="val 50000"/>
            </a:avLst>
          </a:prstGeom>
          <a:noFill/>
          <a:ln w="285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17" name="Text Box 59"/>
          <p:cNvSpPr txBox="1">
            <a:spLocks noChangeArrowheads="1"/>
          </p:cNvSpPr>
          <p:nvPr/>
        </p:nvSpPr>
        <p:spPr bwMode="auto">
          <a:xfrm>
            <a:off x="638175" y="4179888"/>
            <a:ext cx="145256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rgbClr val="FF0000"/>
                </a:solidFill>
              </a:rPr>
              <a:t>P(f)</a:t>
            </a:r>
            <a:r>
              <a:rPr lang="en-GB">
                <a:solidFill>
                  <a:srgbClr val="FF0000"/>
                </a:solidFill>
                <a:sym typeface="Symbol" pitchFamily="18" charset="2"/>
              </a:rPr>
              <a:t>f</a:t>
            </a:r>
            <a:r>
              <a:rPr lang="en-GB" baseline="30000">
                <a:solidFill>
                  <a:srgbClr val="FF0000"/>
                </a:solidFill>
                <a:sym typeface="Symbol" pitchFamily="18" charset="2"/>
              </a:rPr>
              <a:t>0</a:t>
            </a:r>
          </a:p>
        </p:txBody>
      </p:sp>
      <p:sp>
        <p:nvSpPr>
          <p:cNvPr id="37918" name="Text Box 60"/>
          <p:cNvSpPr txBox="1">
            <a:spLocks noChangeArrowheads="1"/>
          </p:cNvSpPr>
          <p:nvPr/>
        </p:nvSpPr>
        <p:spPr bwMode="auto">
          <a:xfrm>
            <a:off x="3935413" y="3263900"/>
            <a:ext cx="1452562"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rgbClr val="00FF00"/>
                </a:solidFill>
              </a:rPr>
              <a:t>P(f)</a:t>
            </a:r>
            <a:r>
              <a:rPr lang="en-GB">
                <a:solidFill>
                  <a:srgbClr val="00FF00"/>
                </a:solidFill>
                <a:sym typeface="Symbol" pitchFamily="18" charset="2"/>
              </a:rPr>
              <a:t>f</a:t>
            </a:r>
            <a:r>
              <a:rPr lang="en-GB" baseline="30000">
                <a:solidFill>
                  <a:srgbClr val="00FF00"/>
                </a:solidFill>
                <a:sym typeface="Symbol" pitchFamily="18" charset="2"/>
              </a:rPr>
              <a:t>-1</a:t>
            </a:r>
          </a:p>
        </p:txBody>
      </p:sp>
      <p:sp>
        <p:nvSpPr>
          <p:cNvPr id="37919" name="Text Box 61"/>
          <p:cNvSpPr txBox="1">
            <a:spLocks noChangeArrowheads="1"/>
          </p:cNvSpPr>
          <p:nvPr/>
        </p:nvSpPr>
        <p:spPr bwMode="auto">
          <a:xfrm>
            <a:off x="6572250" y="4278313"/>
            <a:ext cx="145256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chemeClr val="accent2"/>
                </a:solidFill>
              </a:rPr>
              <a:t>P(f)</a:t>
            </a:r>
            <a:r>
              <a:rPr lang="en-GB">
                <a:solidFill>
                  <a:schemeClr val="accent2"/>
                </a:solidFill>
                <a:sym typeface="Symbol" pitchFamily="18" charset="2"/>
              </a:rPr>
              <a:t>f</a:t>
            </a:r>
            <a:r>
              <a:rPr lang="en-GB" baseline="30000">
                <a:solidFill>
                  <a:schemeClr val="accent2"/>
                </a:solidFill>
                <a:sym typeface="Symbol" pitchFamily="18" charset="2"/>
              </a:rPr>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27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3"/>
          <p:cNvSpPr>
            <a:spLocks noGrp="1" noChangeArrowheads="1"/>
          </p:cNvSpPr>
          <p:nvPr>
            <p:ph type="title"/>
          </p:nvPr>
        </p:nvSpPr>
        <p:spPr>
          <a:xfrm>
            <a:off x="533400" y="0"/>
            <a:ext cx="7772400" cy="1143000"/>
          </a:xfrm>
        </p:spPr>
        <p:txBody>
          <a:bodyPr/>
          <a:lstStyle/>
          <a:p>
            <a:pPr eaLnBrk="1" hangingPunct="1"/>
            <a:r>
              <a:rPr lang="en-GB" smtClean="0"/>
              <a:t>Origin of variability: MRI </a:t>
            </a:r>
            <a:endParaRPr lang="en-US" smtClean="0"/>
          </a:p>
        </p:txBody>
      </p:sp>
      <p:pic>
        <p:nvPicPr>
          <p:cNvPr id="484365" name="KD0hra3D.mpeg">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670050" y="1019175"/>
            <a:ext cx="5311775"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14"/>
          <p:cNvSpPr txBox="1">
            <a:spLocks noChangeArrowheads="1"/>
          </p:cNvSpPr>
          <p:nvPr/>
        </p:nvSpPr>
        <p:spPr bwMode="auto">
          <a:xfrm rot="-5400000">
            <a:off x="5268913" y="3903663"/>
            <a:ext cx="467360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t>Krolik, de Villiers, Hawley</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0021" fill="hold"/>
                                        <p:tgtEl>
                                          <p:spTgt spid="48436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84365"/>
                </p:tgtEl>
              </p:cMediaNode>
            </p:video>
            <p:seq concurrent="1" nextAc="seek">
              <p:cTn id="8" restart="whenNotActive" fill="hold" evtFilter="cancelBubble" nodeType="interactiveSeq">
                <p:stCondLst>
                  <p:cond evt="onClick" delay="0">
                    <p:tgtEl>
                      <p:spTgt spid="48436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84365"/>
                                        </p:tgtEl>
                                      </p:cBhvr>
                                    </p:cmd>
                                  </p:childTnLst>
                                </p:cTn>
                              </p:par>
                            </p:childTnLst>
                          </p:cTn>
                        </p:par>
                      </p:childTnLst>
                    </p:cTn>
                  </p:par>
                </p:childTnLst>
              </p:cTn>
              <p:nextCondLst>
                <p:cond evt="onClick" delay="0">
                  <p:tgtEl>
                    <p:spTgt spid="48436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27010" name="Group 2"/>
          <p:cNvGrpSpPr>
            <a:grpSpLocks/>
          </p:cNvGrpSpPr>
          <p:nvPr/>
        </p:nvGrpSpPr>
        <p:grpSpPr bwMode="auto">
          <a:xfrm>
            <a:off x="609600" y="1219200"/>
            <a:ext cx="4038600" cy="3308350"/>
            <a:chOff x="384" y="768"/>
            <a:chExt cx="2544" cy="2084"/>
          </a:xfrm>
        </p:grpSpPr>
        <p:pic>
          <p:nvPicPr>
            <p:cNvPr id="4270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 y="768"/>
              <a:ext cx="2544" cy="2035"/>
            </a:xfrm>
            <a:prstGeom prst="rect">
              <a:avLst/>
            </a:prstGeom>
            <a:noFill/>
            <a:extLst>
              <a:ext uri="{909E8E84-426E-40DD-AFC4-6F175D3DCCD1}">
                <a14:hiddenFill xmlns:a14="http://schemas.microsoft.com/office/drawing/2010/main">
                  <a:solidFill>
                    <a:srgbClr val="FFFFFF"/>
                  </a:solidFill>
                </a14:hiddenFill>
              </a:ext>
            </a:extLst>
          </p:spPr>
        </p:pic>
        <p:sp>
          <p:nvSpPr>
            <p:cNvPr id="427012" name="Text Box 4"/>
            <p:cNvSpPr txBox="1">
              <a:spLocks noChangeArrowheads="1"/>
            </p:cNvSpPr>
            <p:nvPr/>
          </p:nvSpPr>
          <p:spPr bwMode="auto">
            <a:xfrm>
              <a:off x="576" y="2640"/>
              <a:ext cx="2352" cy="2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a:latin typeface="Arial" charset="0"/>
                </a:rPr>
                <a:t>0   1    2    3    4   5   6    7    8    9  10</a:t>
              </a:r>
            </a:p>
          </p:txBody>
        </p:sp>
      </p:grpSp>
      <p:grpSp>
        <p:nvGrpSpPr>
          <p:cNvPr id="427013" name="Group 5"/>
          <p:cNvGrpSpPr>
            <a:grpSpLocks noChangeAspect="1"/>
          </p:cNvGrpSpPr>
          <p:nvPr/>
        </p:nvGrpSpPr>
        <p:grpSpPr bwMode="auto">
          <a:xfrm>
            <a:off x="4724400" y="1219200"/>
            <a:ext cx="4122738" cy="3198813"/>
            <a:chOff x="2928" y="1104"/>
            <a:chExt cx="2832" cy="2265"/>
          </a:xfrm>
        </p:grpSpPr>
        <p:pic>
          <p:nvPicPr>
            <p:cNvPr id="4270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 y="1104"/>
              <a:ext cx="2832" cy="2265"/>
            </a:xfrm>
            <a:prstGeom prst="rect">
              <a:avLst/>
            </a:prstGeom>
            <a:noFill/>
            <a:extLst>
              <a:ext uri="{909E8E84-426E-40DD-AFC4-6F175D3DCCD1}">
                <a14:hiddenFill xmlns:a14="http://schemas.microsoft.com/office/drawing/2010/main">
                  <a:solidFill>
                    <a:srgbClr val="FFFFFF"/>
                  </a:solidFill>
                </a14:hiddenFill>
              </a:ext>
            </a:extLst>
          </p:spPr>
        </p:pic>
        <p:sp>
          <p:nvSpPr>
            <p:cNvPr id="427015" name="Text Box 7"/>
            <p:cNvSpPr txBox="1">
              <a:spLocks noChangeAspect="1" noChangeArrowheads="1"/>
            </p:cNvSpPr>
            <p:nvPr/>
          </p:nvSpPr>
          <p:spPr bwMode="auto">
            <a:xfrm>
              <a:off x="3302" y="1415"/>
              <a:ext cx="1436" cy="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1800">
                  <a:solidFill>
                    <a:schemeClr val="accent2"/>
                  </a:solidFill>
                  <a:latin typeface="Arial" charset="0"/>
                </a:rPr>
                <a:t>Unbinned 2-20 Hz </a:t>
              </a:r>
            </a:p>
            <a:p>
              <a:pPr algn="l"/>
              <a:r>
                <a:rPr lang="en-US" sz="1800">
                  <a:solidFill>
                    <a:schemeClr val="accent2"/>
                  </a:solidFill>
                  <a:latin typeface="Arial" charset="0"/>
                </a:rPr>
                <a:t>rms vs flux</a:t>
              </a:r>
            </a:p>
          </p:txBody>
        </p:sp>
      </p:grpSp>
      <p:sp>
        <p:nvSpPr>
          <p:cNvPr id="427016" name="Rectangle 8"/>
          <p:cNvSpPr>
            <a:spLocks noGrp="1" noChangeArrowheads="1"/>
          </p:cNvSpPr>
          <p:nvPr>
            <p:ph type="title"/>
          </p:nvPr>
        </p:nvSpPr>
        <p:spPr>
          <a:xfrm>
            <a:off x="609600" y="0"/>
            <a:ext cx="7772400" cy="1143000"/>
          </a:xfrm>
        </p:spPr>
        <p:txBody>
          <a:bodyPr/>
          <a:lstStyle/>
          <a:p>
            <a:r>
              <a:rPr lang="en-US"/>
              <a:t>The rms-flux relation</a:t>
            </a:r>
          </a:p>
        </p:txBody>
      </p:sp>
      <p:grpSp>
        <p:nvGrpSpPr>
          <p:cNvPr id="427017" name="Group 9"/>
          <p:cNvGrpSpPr>
            <a:grpSpLocks noChangeAspect="1"/>
          </p:cNvGrpSpPr>
          <p:nvPr/>
        </p:nvGrpSpPr>
        <p:grpSpPr bwMode="auto">
          <a:xfrm>
            <a:off x="4724400" y="1219200"/>
            <a:ext cx="4003675" cy="3201988"/>
            <a:chOff x="2928" y="1104"/>
            <a:chExt cx="2832" cy="2265"/>
          </a:xfrm>
        </p:grpSpPr>
        <p:pic>
          <p:nvPicPr>
            <p:cNvPr id="42701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 y="1104"/>
              <a:ext cx="2832" cy="2265"/>
            </a:xfrm>
            <a:prstGeom prst="rect">
              <a:avLst/>
            </a:prstGeom>
            <a:noFill/>
            <a:extLst>
              <a:ext uri="{909E8E84-426E-40DD-AFC4-6F175D3DCCD1}">
                <a14:hiddenFill xmlns:a14="http://schemas.microsoft.com/office/drawing/2010/main">
                  <a:solidFill>
                    <a:srgbClr val="FFFFFF"/>
                  </a:solidFill>
                </a14:hiddenFill>
              </a:ext>
            </a:extLst>
          </p:spPr>
        </p:pic>
        <p:sp>
          <p:nvSpPr>
            <p:cNvPr id="427019" name="Text Box 11"/>
            <p:cNvSpPr txBox="1">
              <a:spLocks noChangeAspect="1" noChangeArrowheads="1"/>
            </p:cNvSpPr>
            <p:nvPr/>
          </p:nvSpPr>
          <p:spPr bwMode="auto">
            <a:xfrm>
              <a:off x="3312" y="1440"/>
              <a:ext cx="1245" cy="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1800">
                  <a:solidFill>
                    <a:schemeClr val="accent2"/>
                  </a:solidFill>
                  <a:latin typeface="Arial" charset="0"/>
                </a:rPr>
                <a:t>Binned 2-20 Hz</a:t>
              </a:r>
            </a:p>
            <a:p>
              <a:pPr algn="l"/>
              <a:r>
                <a:rPr lang="en-US" sz="1800">
                  <a:solidFill>
                    <a:schemeClr val="accent2"/>
                  </a:solidFill>
                  <a:latin typeface="Arial" charset="0"/>
                </a:rPr>
                <a:t>rms vs. flux</a:t>
              </a:r>
            </a:p>
          </p:txBody>
        </p:sp>
      </p:grpSp>
      <p:sp>
        <p:nvSpPr>
          <p:cNvPr id="427020" name="Text Box 12"/>
          <p:cNvSpPr txBox="1">
            <a:spLocks noChangeArrowheads="1"/>
          </p:cNvSpPr>
          <p:nvPr/>
        </p:nvSpPr>
        <p:spPr bwMode="auto">
          <a:xfrm>
            <a:off x="990600" y="1524000"/>
            <a:ext cx="347663" cy="2587625"/>
          </a:xfrm>
          <a:prstGeom prst="rect">
            <a:avLst/>
          </a:prstGeom>
          <a:solidFill>
            <a:srgbClr val="3366FF">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p:txBody>
      </p:sp>
      <p:sp>
        <p:nvSpPr>
          <p:cNvPr id="427021" name="Text Box 13"/>
          <p:cNvSpPr txBox="1">
            <a:spLocks noChangeArrowheads="1"/>
          </p:cNvSpPr>
          <p:nvPr/>
        </p:nvSpPr>
        <p:spPr bwMode="auto">
          <a:xfrm>
            <a:off x="1323975" y="1524000"/>
            <a:ext cx="347663" cy="2587625"/>
          </a:xfrm>
          <a:prstGeom prst="rect">
            <a:avLst/>
          </a:prstGeom>
          <a:solidFill>
            <a:srgbClr val="3366FF">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p:txBody>
      </p:sp>
      <p:sp>
        <p:nvSpPr>
          <p:cNvPr id="427022" name="Text Box 14"/>
          <p:cNvSpPr txBox="1">
            <a:spLocks noChangeArrowheads="1"/>
          </p:cNvSpPr>
          <p:nvPr/>
        </p:nvSpPr>
        <p:spPr bwMode="auto">
          <a:xfrm>
            <a:off x="1676400" y="1524000"/>
            <a:ext cx="347663" cy="2587625"/>
          </a:xfrm>
          <a:prstGeom prst="rect">
            <a:avLst/>
          </a:prstGeom>
          <a:solidFill>
            <a:srgbClr val="3366FF">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p:txBody>
      </p:sp>
      <p:sp>
        <p:nvSpPr>
          <p:cNvPr id="427023" name="Text Box 15"/>
          <p:cNvSpPr txBox="1">
            <a:spLocks noChangeArrowheads="1"/>
          </p:cNvSpPr>
          <p:nvPr/>
        </p:nvSpPr>
        <p:spPr bwMode="auto">
          <a:xfrm>
            <a:off x="1981200" y="1524000"/>
            <a:ext cx="347663" cy="2587625"/>
          </a:xfrm>
          <a:prstGeom prst="rect">
            <a:avLst/>
          </a:prstGeom>
          <a:solidFill>
            <a:srgbClr val="3366FF">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p:txBody>
      </p:sp>
      <p:sp>
        <p:nvSpPr>
          <p:cNvPr id="427024" name="Text Box 16"/>
          <p:cNvSpPr txBox="1">
            <a:spLocks noChangeArrowheads="1"/>
          </p:cNvSpPr>
          <p:nvPr/>
        </p:nvSpPr>
        <p:spPr bwMode="auto">
          <a:xfrm>
            <a:off x="2286000" y="1524000"/>
            <a:ext cx="347663" cy="2587625"/>
          </a:xfrm>
          <a:prstGeom prst="rect">
            <a:avLst/>
          </a:prstGeom>
          <a:solidFill>
            <a:srgbClr val="3366FF">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p:txBody>
      </p:sp>
      <p:sp>
        <p:nvSpPr>
          <p:cNvPr id="427025" name="Text Box 17"/>
          <p:cNvSpPr txBox="1">
            <a:spLocks noChangeArrowheads="1"/>
          </p:cNvSpPr>
          <p:nvPr/>
        </p:nvSpPr>
        <p:spPr bwMode="auto">
          <a:xfrm>
            <a:off x="228600" y="4648200"/>
            <a:ext cx="487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latin typeface="Arial" charset="0"/>
                <a:sym typeface="Symbol" pitchFamily="18" charset="2"/>
              </a:rPr>
              <a:t>rms = sqrt [ (1/N) ∑</a:t>
            </a:r>
            <a:r>
              <a:rPr lang="en-US" sz="2000" baseline="-25000">
                <a:latin typeface="Arial" charset="0"/>
                <a:sym typeface="Symbol" pitchFamily="18" charset="2"/>
              </a:rPr>
              <a:t>i=1,N</a:t>
            </a:r>
            <a:r>
              <a:rPr lang="en-US" sz="2000">
                <a:latin typeface="Arial" charset="0"/>
                <a:sym typeface="Symbol" pitchFamily="18" charset="2"/>
              </a:rPr>
              <a:t> (flux</a:t>
            </a:r>
            <a:r>
              <a:rPr lang="en-US" sz="2000" baseline="-25000">
                <a:latin typeface="Arial" charset="0"/>
                <a:sym typeface="Symbol" pitchFamily="18" charset="2"/>
              </a:rPr>
              <a:t>i</a:t>
            </a:r>
            <a:r>
              <a:rPr lang="en-US" sz="2000">
                <a:latin typeface="Arial" charset="0"/>
                <a:sym typeface="Symbol" pitchFamily="18" charset="2"/>
              </a:rPr>
              <a:t> - mean)</a:t>
            </a:r>
            <a:r>
              <a:rPr lang="en-US" sz="2000" baseline="30000">
                <a:latin typeface="Arial" charset="0"/>
                <a:sym typeface="Symbol" pitchFamily="18" charset="2"/>
              </a:rPr>
              <a:t>2 </a:t>
            </a:r>
            <a:r>
              <a:rPr lang="en-US" sz="2000">
                <a:latin typeface="Arial" charset="0"/>
                <a:sym typeface="Symbol" pitchFamily="18" charset="2"/>
              </a:rPr>
              <a:t>]</a:t>
            </a:r>
            <a:endParaRPr lang="en-US" sz="2000">
              <a:latin typeface="Arial" charset="0"/>
            </a:endParaRPr>
          </a:p>
        </p:txBody>
      </p:sp>
      <p:sp>
        <p:nvSpPr>
          <p:cNvPr id="427026" name="Text Box 18"/>
          <p:cNvSpPr txBox="1">
            <a:spLocks noChangeArrowheads="1"/>
          </p:cNvSpPr>
          <p:nvPr/>
        </p:nvSpPr>
        <p:spPr bwMode="auto">
          <a:xfrm>
            <a:off x="1676400" y="1143000"/>
            <a:ext cx="71469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000">
                <a:solidFill>
                  <a:schemeClr val="accent2"/>
                </a:solidFill>
                <a:latin typeface="Arial" charset="0"/>
              </a:rPr>
              <a:t>rms-flux relation of Cygnus X-1   </a:t>
            </a:r>
            <a:r>
              <a:rPr lang="en-US" sz="1800">
                <a:latin typeface="Arial" charset="0"/>
              </a:rPr>
              <a:t>[Uttley &amp; M</a:t>
            </a:r>
            <a:r>
              <a:rPr lang="en-US" sz="1800" baseline="30000">
                <a:latin typeface="Arial" charset="0"/>
              </a:rPr>
              <a:t>c</a:t>
            </a:r>
            <a:r>
              <a:rPr lang="en-US" sz="1800">
                <a:latin typeface="Arial" charset="0"/>
              </a:rPr>
              <a:t>Hardy 2001 (UM01)]</a:t>
            </a:r>
            <a:endParaRPr lang="en-US" sz="2000">
              <a:solidFill>
                <a:schemeClr val="accent2"/>
              </a:solidFill>
              <a:latin typeface="Arial" charset="0"/>
            </a:endParaRPr>
          </a:p>
        </p:txBody>
      </p:sp>
      <p:grpSp>
        <p:nvGrpSpPr>
          <p:cNvPr id="427027" name="Group 19"/>
          <p:cNvGrpSpPr>
            <a:grpSpLocks/>
          </p:cNvGrpSpPr>
          <p:nvPr/>
        </p:nvGrpSpPr>
        <p:grpSpPr bwMode="auto">
          <a:xfrm>
            <a:off x="609600" y="4400550"/>
            <a:ext cx="7467600" cy="2284413"/>
            <a:chOff x="384" y="2772"/>
            <a:chExt cx="4704" cy="1439"/>
          </a:xfrm>
        </p:grpSpPr>
        <p:pic>
          <p:nvPicPr>
            <p:cNvPr id="427028" name="Picture 2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3408" y="2532"/>
              <a:ext cx="1439" cy="1920"/>
            </a:xfrm>
            <a:prstGeom prst="rect">
              <a:avLst/>
            </a:prstGeom>
            <a:noFill/>
            <a:extLst>
              <a:ext uri="{909E8E84-426E-40DD-AFC4-6F175D3DCCD1}">
                <a14:hiddenFill xmlns:a14="http://schemas.microsoft.com/office/drawing/2010/main">
                  <a:solidFill>
                    <a:srgbClr val="FFFFFF"/>
                  </a:solidFill>
                </a14:hiddenFill>
              </a:ext>
            </a:extLst>
          </p:spPr>
        </p:pic>
        <p:sp>
          <p:nvSpPr>
            <p:cNvPr id="427029" name="Text Box 21"/>
            <p:cNvSpPr txBox="1">
              <a:spLocks noChangeArrowheads="1"/>
            </p:cNvSpPr>
            <p:nvPr/>
          </p:nvSpPr>
          <p:spPr bwMode="auto">
            <a:xfrm>
              <a:off x="384" y="3216"/>
              <a:ext cx="2496" cy="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solidFill>
                    <a:schemeClr val="accent2"/>
                  </a:solidFill>
                  <a:latin typeface="Arial" charset="0"/>
                </a:rPr>
                <a:t>Linear rms-flux relations are</a:t>
              </a:r>
            </a:p>
            <a:p>
              <a:pPr algn="l"/>
              <a:r>
                <a:rPr lang="en-US">
                  <a:solidFill>
                    <a:schemeClr val="accent2"/>
                  </a:solidFill>
                  <a:latin typeface="Arial" charset="0"/>
                </a:rPr>
                <a:t>also seen in AGN, e.g. </a:t>
              </a:r>
            </a:p>
            <a:p>
              <a:pPr algn="l"/>
              <a:r>
                <a:rPr lang="en-US">
                  <a:solidFill>
                    <a:schemeClr val="accent2"/>
                  </a:solidFill>
                  <a:latin typeface="Arial" charset="0"/>
                </a:rPr>
                <a:t>NGC 4051 </a:t>
              </a:r>
            </a:p>
            <a:p>
              <a:pPr algn="l"/>
              <a:r>
                <a:rPr lang="en-US" sz="1800">
                  <a:latin typeface="Arial" charset="0"/>
                </a:rPr>
                <a:t>(UM01, M</a:t>
              </a:r>
              <a:r>
                <a:rPr lang="en-US" sz="1800" baseline="30000">
                  <a:latin typeface="Arial" charset="0"/>
                </a:rPr>
                <a:t>c</a:t>
              </a:r>
              <a:r>
                <a:rPr lang="en-US" sz="1800">
                  <a:latin typeface="Arial" charset="0"/>
                </a:rPr>
                <a:t>Hardy et al. 2004)</a:t>
              </a:r>
            </a:p>
          </p:txBody>
        </p:sp>
        <p:sp>
          <p:nvSpPr>
            <p:cNvPr id="427030" name="Text Box 22"/>
            <p:cNvSpPr txBox="1">
              <a:spLocks noChangeArrowheads="1"/>
            </p:cNvSpPr>
            <p:nvPr/>
          </p:nvSpPr>
          <p:spPr bwMode="auto">
            <a:xfrm>
              <a:off x="3446" y="2807"/>
              <a:ext cx="79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1800">
                  <a:solidFill>
                    <a:schemeClr val="accent2"/>
                  </a:solidFill>
                  <a:latin typeface="Arial" charset="0"/>
                </a:rPr>
                <a:t>NGC 4051</a:t>
              </a:r>
            </a:p>
            <a:p>
              <a:pPr algn="l"/>
              <a:r>
                <a:rPr lang="en-US" sz="1800">
                  <a:solidFill>
                    <a:schemeClr val="accent2"/>
                  </a:solidFill>
                  <a:latin typeface="Arial" charset="0"/>
                </a:rPr>
                <a:t>rms-flux</a:t>
              </a:r>
            </a:p>
          </p:txBody>
        </p:sp>
      </p:grpSp>
      <p:sp>
        <p:nvSpPr>
          <p:cNvPr id="427031" name="Text Box 23"/>
          <p:cNvSpPr txBox="1">
            <a:spLocks noChangeArrowheads="1"/>
          </p:cNvSpPr>
          <p:nvPr/>
        </p:nvSpPr>
        <p:spPr bwMode="auto">
          <a:xfrm>
            <a:off x="2667000" y="167640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1800">
                <a:latin typeface="Arial" charset="0"/>
              </a:rPr>
              <a:t>1 s segments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270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27020"/>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427031"/>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427025"/>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499"/>
                                          </p:stCondLst>
                                        </p:cTn>
                                        <p:tgtEl>
                                          <p:spTgt spid="427021"/>
                                        </p:tgtEl>
                                        <p:attrNameLst>
                                          <p:attrName>style.visibility</p:attrName>
                                        </p:attrNameLst>
                                      </p:cBhvr>
                                      <p:to>
                                        <p:strVal val="visible"/>
                                      </p:to>
                                    </p:set>
                                  </p:childTnLst>
                                </p:cTn>
                              </p:par>
                            </p:childTnLst>
                          </p:cTn>
                        </p:par>
                        <p:par>
                          <p:cTn id="21" fill="hold" nodeType="afterGroup">
                            <p:stCondLst>
                              <p:cond delay="1000"/>
                            </p:stCondLst>
                            <p:childTnLst>
                              <p:par>
                                <p:cTn id="22" presetID="1" presetClass="entr" presetSubtype="0" fill="hold" grpId="0" nodeType="afterEffect">
                                  <p:stCondLst>
                                    <p:cond delay="0"/>
                                  </p:stCondLst>
                                  <p:childTnLst>
                                    <p:set>
                                      <p:cBhvr>
                                        <p:cTn id="23" dur="1" fill="hold">
                                          <p:stCondLst>
                                            <p:cond delay="499"/>
                                          </p:stCondLst>
                                        </p:cTn>
                                        <p:tgtEl>
                                          <p:spTgt spid="427022"/>
                                        </p:tgtEl>
                                        <p:attrNameLst>
                                          <p:attrName>style.visibility</p:attrName>
                                        </p:attrNameLst>
                                      </p:cBhvr>
                                      <p:to>
                                        <p:strVal val="visible"/>
                                      </p:to>
                                    </p:set>
                                  </p:childTnLst>
                                </p:cTn>
                              </p:par>
                            </p:childTnLst>
                          </p:cTn>
                        </p:par>
                        <p:par>
                          <p:cTn id="24" fill="hold" nodeType="afterGroup">
                            <p:stCondLst>
                              <p:cond delay="1500"/>
                            </p:stCondLst>
                            <p:childTnLst>
                              <p:par>
                                <p:cTn id="25" presetID="1" presetClass="entr" presetSubtype="0" fill="hold" grpId="0" nodeType="afterEffect">
                                  <p:stCondLst>
                                    <p:cond delay="0"/>
                                  </p:stCondLst>
                                  <p:childTnLst>
                                    <p:set>
                                      <p:cBhvr>
                                        <p:cTn id="26" dur="1" fill="hold">
                                          <p:stCondLst>
                                            <p:cond delay="499"/>
                                          </p:stCondLst>
                                        </p:cTn>
                                        <p:tgtEl>
                                          <p:spTgt spid="427023"/>
                                        </p:tgtEl>
                                        <p:attrNameLst>
                                          <p:attrName>style.visibility</p:attrName>
                                        </p:attrNameLst>
                                      </p:cBhvr>
                                      <p:to>
                                        <p:strVal val="visible"/>
                                      </p:to>
                                    </p:set>
                                  </p:childTnLst>
                                </p:cTn>
                              </p:par>
                            </p:childTnLst>
                          </p:cTn>
                        </p:par>
                        <p:par>
                          <p:cTn id="27" fill="hold" nodeType="afterGroup">
                            <p:stCondLst>
                              <p:cond delay="2000"/>
                            </p:stCondLst>
                            <p:childTnLst>
                              <p:par>
                                <p:cTn id="28" presetID="1" presetClass="entr" presetSubtype="0" fill="hold" grpId="0" nodeType="afterEffect">
                                  <p:stCondLst>
                                    <p:cond delay="0"/>
                                  </p:stCondLst>
                                  <p:childTnLst>
                                    <p:set>
                                      <p:cBhvr>
                                        <p:cTn id="29" dur="1" fill="hold">
                                          <p:stCondLst>
                                            <p:cond delay="499"/>
                                          </p:stCondLst>
                                        </p:cTn>
                                        <p:tgtEl>
                                          <p:spTgt spid="427024"/>
                                        </p:tgtEl>
                                        <p:attrNameLst>
                                          <p:attrName>style.visibility</p:attrName>
                                        </p:attrNameLst>
                                      </p:cBhvr>
                                      <p:to>
                                        <p:strVal val="visible"/>
                                      </p:to>
                                    </p:set>
                                  </p:childTnLst>
                                </p:cTn>
                              </p:par>
                            </p:childTnLst>
                          </p:cTn>
                        </p:par>
                        <p:par>
                          <p:cTn id="30" fill="hold" nodeType="afterGroup">
                            <p:stCondLst>
                              <p:cond delay="2500"/>
                            </p:stCondLst>
                            <p:childTnLst>
                              <p:par>
                                <p:cTn id="31" presetID="1" presetClass="entr" presetSubtype="0" fill="hold" nodeType="afterEffect">
                                  <p:stCondLst>
                                    <p:cond delay="0"/>
                                  </p:stCondLst>
                                  <p:childTnLst>
                                    <p:set>
                                      <p:cBhvr>
                                        <p:cTn id="32" dur="1" fill="hold">
                                          <p:stCondLst>
                                            <p:cond delay="499"/>
                                          </p:stCondLst>
                                        </p:cTn>
                                        <p:tgtEl>
                                          <p:spTgt spid="427013"/>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499"/>
                                          </p:stCondLst>
                                        </p:cTn>
                                        <p:tgtEl>
                                          <p:spTgt spid="427017"/>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499"/>
                                          </p:stCondLst>
                                        </p:cTn>
                                        <p:tgtEl>
                                          <p:spTgt spid="427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020" grpId="0" animBg="1" autoUpdateAnimBg="0"/>
      <p:bldP spid="427021" grpId="0" animBg="1" autoUpdateAnimBg="0"/>
      <p:bldP spid="427022" grpId="0" animBg="1" autoUpdateAnimBg="0"/>
      <p:bldP spid="427023" grpId="0" animBg="1" autoUpdateAnimBg="0"/>
      <p:bldP spid="427024" grpId="0" animBg="1" autoUpdateAnimBg="0"/>
      <p:bldP spid="427025" grpId="0" autoUpdateAnimBg="0"/>
      <p:bldP spid="427031"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99737" name="Picture 25" descr="uttley065_lognormal"/>
          <p:cNvPicPr>
            <a:picLocks noChangeAspect="1" noChangeArrowheads="1"/>
          </p:cNvPicPr>
          <p:nvPr/>
        </p:nvPicPr>
        <p:blipFill>
          <a:blip r:embed="rId2" cstate="print">
            <a:extLst>
              <a:ext uri="{28A0092B-C50C-407E-A947-70E740481C1C}">
                <a14:useLocalDpi xmlns:a14="http://schemas.microsoft.com/office/drawing/2010/main" val="0"/>
              </a:ext>
            </a:extLst>
          </a:blip>
          <a:srcRect l="18445" t="10184" r="20357" b="57141"/>
          <a:stretch>
            <a:fillRect/>
          </a:stretch>
        </p:blipFill>
        <p:spPr bwMode="auto">
          <a:xfrm>
            <a:off x="4516438" y="1703388"/>
            <a:ext cx="4624387" cy="3494087"/>
          </a:xfrm>
          <a:prstGeom prst="rect">
            <a:avLst/>
          </a:prstGeom>
          <a:noFill/>
          <a:extLst>
            <a:ext uri="{909E8E84-426E-40DD-AFC4-6F175D3DCCD1}">
              <a14:hiddenFill xmlns:a14="http://schemas.microsoft.com/office/drawing/2010/main">
                <a:solidFill>
                  <a:srgbClr val="FFFFFF"/>
                </a:solidFill>
              </a14:hiddenFill>
            </a:ext>
          </a:extLst>
        </p:spPr>
      </p:pic>
      <p:sp>
        <p:nvSpPr>
          <p:cNvPr id="499720" name="Rectangle 8"/>
          <p:cNvSpPr>
            <a:spLocks noGrp="1" noChangeArrowheads="1"/>
          </p:cNvSpPr>
          <p:nvPr>
            <p:ph type="title"/>
          </p:nvPr>
        </p:nvSpPr>
        <p:spPr>
          <a:xfrm>
            <a:off x="609600" y="0"/>
            <a:ext cx="7772400" cy="1143000"/>
          </a:xfrm>
        </p:spPr>
        <p:txBody>
          <a:bodyPr/>
          <a:lstStyle/>
          <a:p>
            <a:r>
              <a:rPr lang="en-US" sz="4000"/>
              <a:t>Implies log normal flux distribution</a:t>
            </a:r>
          </a:p>
        </p:txBody>
      </p:sp>
      <p:pic>
        <p:nvPicPr>
          <p:cNvPr id="499736" name="Picture 24" descr="uttley065_lognormal"/>
          <p:cNvPicPr>
            <a:picLocks noChangeAspect="1" noChangeArrowheads="1"/>
          </p:cNvPicPr>
          <p:nvPr/>
        </p:nvPicPr>
        <p:blipFill>
          <a:blip r:embed="rId2" cstate="print">
            <a:extLst>
              <a:ext uri="{28A0092B-C50C-407E-A947-70E740481C1C}">
                <a14:useLocalDpi xmlns:a14="http://schemas.microsoft.com/office/drawing/2010/main" val="0"/>
              </a:ext>
            </a:extLst>
          </a:blip>
          <a:srcRect l="18445" t="10184" r="20357" b="57141"/>
          <a:stretch>
            <a:fillRect/>
          </a:stretch>
        </p:blipFill>
        <p:spPr bwMode="auto">
          <a:xfrm>
            <a:off x="219075" y="1703388"/>
            <a:ext cx="4624388" cy="3494087"/>
          </a:xfrm>
          <a:prstGeom prst="rect">
            <a:avLst/>
          </a:prstGeom>
          <a:noFill/>
          <a:extLst>
            <a:ext uri="{909E8E84-426E-40DD-AFC4-6F175D3DCCD1}">
              <a14:hiddenFill xmlns:a14="http://schemas.microsoft.com/office/drawing/2010/main">
                <a:solidFill>
                  <a:srgbClr val="FFFFFF"/>
                </a:solidFill>
              </a14:hiddenFill>
            </a:ext>
          </a:extLst>
        </p:spPr>
      </p:pic>
      <p:sp>
        <p:nvSpPr>
          <p:cNvPr id="499738" name="Rectangle 26"/>
          <p:cNvSpPr>
            <a:spLocks noChangeArrowheads="1"/>
          </p:cNvSpPr>
          <p:nvPr/>
        </p:nvSpPr>
        <p:spPr bwMode="auto">
          <a:xfrm>
            <a:off x="1673225" y="4983163"/>
            <a:ext cx="216852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r>
              <a:rPr lang="en-GB"/>
              <a:t>Normalised flux</a:t>
            </a:r>
            <a:endParaRPr lang="en-US"/>
          </a:p>
        </p:txBody>
      </p:sp>
      <p:sp>
        <p:nvSpPr>
          <p:cNvPr id="499739" name="Rectangle 27"/>
          <p:cNvSpPr>
            <a:spLocks noChangeArrowheads="1"/>
          </p:cNvSpPr>
          <p:nvPr/>
        </p:nvSpPr>
        <p:spPr bwMode="auto">
          <a:xfrm>
            <a:off x="6303963" y="5327650"/>
            <a:ext cx="13398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r>
              <a:rPr lang="en-GB"/>
              <a:t>log (flux)</a:t>
            </a:r>
            <a:endParaRPr lang="en-US"/>
          </a:p>
        </p:txBody>
      </p:sp>
      <p:sp>
        <p:nvSpPr>
          <p:cNvPr id="499740" name="Rectangle 28"/>
          <p:cNvSpPr>
            <a:spLocks noChangeArrowheads="1"/>
          </p:cNvSpPr>
          <p:nvPr/>
        </p:nvSpPr>
        <p:spPr bwMode="auto">
          <a:xfrm>
            <a:off x="5254625" y="4864100"/>
            <a:ext cx="401637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l"/>
            <a:r>
              <a:rPr lang="en-GB"/>
              <a:t>-0.2              0              0.2         </a:t>
            </a:r>
            <a:endParaRPr lang="en-US"/>
          </a:p>
        </p:txBody>
      </p:sp>
      <p:sp>
        <p:nvSpPr>
          <p:cNvPr id="499741" name="Rectangle 29"/>
          <p:cNvSpPr>
            <a:spLocks noChangeArrowheads="1"/>
          </p:cNvSpPr>
          <p:nvPr/>
        </p:nvSpPr>
        <p:spPr bwMode="auto">
          <a:xfrm>
            <a:off x="5080000" y="1887538"/>
            <a:ext cx="3773488" cy="2873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pic>
        <p:nvPicPr>
          <p:cNvPr id="499743" name="Picture 31" descr="gauss"/>
          <p:cNvPicPr>
            <a:picLocks noChangeAspect="1" noChangeArrowheads="1"/>
          </p:cNvPicPr>
          <p:nvPr/>
        </p:nvPicPr>
        <p:blipFill>
          <a:blip r:embed="rId3" cstate="print">
            <a:extLst>
              <a:ext uri="{28A0092B-C50C-407E-A947-70E740481C1C}">
                <a14:useLocalDpi xmlns:a14="http://schemas.microsoft.com/office/drawing/2010/main" val="0"/>
              </a:ext>
            </a:extLst>
          </a:blip>
          <a:srcRect l="11401" t="14687" r="13727" b="11758"/>
          <a:stretch>
            <a:fillRect/>
          </a:stretch>
        </p:blipFill>
        <p:spPr bwMode="auto">
          <a:xfrm>
            <a:off x="4938713" y="1912938"/>
            <a:ext cx="4191000" cy="2909887"/>
          </a:xfrm>
          <a:prstGeom prst="rect">
            <a:avLst/>
          </a:prstGeom>
          <a:noFill/>
          <a:extLst>
            <a:ext uri="{909E8E84-426E-40DD-AFC4-6F175D3DCCD1}">
              <a14:hiddenFill xmlns:a14="http://schemas.microsoft.com/office/drawing/2010/main">
                <a:solidFill>
                  <a:srgbClr val="FFFFFF"/>
                </a:solidFill>
              </a14:hiddenFill>
            </a:ext>
          </a:extLst>
        </p:spPr>
      </p:pic>
      <p:sp>
        <p:nvSpPr>
          <p:cNvPr id="499744" name="Freeform 32"/>
          <p:cNvSpPr>
            <a:spLocks/>
          </p:cNvSpPr>
          <p:nvPr/>
        </p:nvSpPr>
        <p:spPr bwMode="auto">
          <a:xfrm>
            <a:off x="5006975" y="1898650"/>
            <a:ext cx="3890963" cy="2940050"/>
          </a:xfrm>
          <a:custGeom>
            <a:avLst/>
            <a:gdLst>
              <a:gd name="T0" fmla="*/ 0 w 2451"/>
              <a:gd name="T1" fmla="*/ 1812 h 1852"/>
              <a:gd name="T2" fmla="*/ 229 w 2451"/>
              <a:gd name="T3" fmla="*/ 1757 h 1852"/>
              <a:gd name="T4" fmla="*/ 476 w 2451"/>
              <a:gd name="T5" fmla="*/ 1519 h 1852"/>
              <a:gd name="T6" fmla="*/ 741 w 2451"/>
              <a:gd name="T7" fmla="*/ 934 h 1852"/>
              <a:gd name="T8" fmla="*/ 979 w 2451"/>
              <a:gd name="T9" fmla="*/ 303 h 1852"/>
              <a:gd name="T10" fmla="*/ 1152 w 2451"/>
              <a:gd name="T11" fmla="*/ 47 h 1852"/>
              <a:gd name="T12" fmla="*/ 1216 w 2451"/>
              <a:gd name="T13" fmla="*/ 20 h 1852"/>
              <a:gd name="T14" fmla="*/ 1299 w 2451"/>
              <a:gd name="T15" fmla="*/ 57 h 1852"/>
              <a:gd name="T16" fmla="*/ 1436 w 2451"/>
              <a:gd name="T17" fmla="*/ 276 h 1852"/>
              <a:gd name="T18" fmla="*/ 1673 w 2451"/>
              <a:gd name="T19" fmla="*/ 916 h 1852"/>
              <a:gd name="T20" fmla="*/ 1948 w 2451"/>
              <a:gd name="T21" fmla="*/ 1529 h 1852"/>
              <a:gd name="T22" fmla="*/ 2304 w 2451"/>
              <a:gd name="T23" fmla="*/ 1803 h 1852"/>
              <a:gd name="T24" fmla="*/ 2451 w 2451"/>
              <a:gd name="T25" fmla="*/ 1821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1" h="1852">
                <a:moveTo>
                  <a:pt x="0" y="1812"/>
                </a:moveTo>
                <a:cubicBezTo>
                  <a:pt x="75" y="1809"/>
                  <a:pt x="150" y="1806"/>
                  <a:pt x="229" y="1757"/>
                </a:cubicBezTo>
                <a:cubicBezTo>
                  <a:pt x="308" y="1708"/>
                  <a:pt x="391" y="1656"/>
                  <a:pt x="476" y="1519"/>
                </a:cubicBezTo>
                <a:cubicBezTo>
                  <a:pt x="561" y="1382"/>
                  <a:pt x="657" y="1137"/>
                  <a:pt x="741" y="934"/>
                </a:cubicBezTo>
                <a:cubicBezTo>
                  <a:pt x="825" y="731"/>
                  <a:pt x="911" y="451"/>
                  <a:pt x="979" y="303"/>
                </a:cubicBezTo>
                <a:cubicBezTo>
                  <a:pt x="1047" y="155"/>
                  <a:pt x="1113" y="94"/>
                  <a:pt x="1152" y="47"/>
                </a:cubicBezTo>
                <a:cubicBezTo>
                  <a:pt x="1191" y="0"/>
                  <a:pt x="1192" y="18"/>
                  <a:pt x="1216" y="20"/>
                </a:cubicBezTo>
                <a:cubicBezTo>
                  <a:pt x="1240" y="22"/>
                  <a:pt x="1262" y="14"/>
                  <a:pt x="1299" y="57"/>
                </a:cubicBezTo>
                <a:cubicBezTo>
                  <a:pt x="1336" y="100"/>
                  <a:pt x="1374" y="133"/>
                  <a:pt x="1436" y="276"/>
                </a:cubicBezTo>
                <a:cubicBezTo>
                  <a:pt x="1498" y="419"/>
                  <a:pt x="1588" y="707"/>
                  <a:pt x="1673" y="916"/>
                </a:cubicBezTo>
                <a:cubicBezTo>
                  <a:pt x="1758" y="1125"/>
                  <a:pt x="1843" y="1381"/>
                  <a:pt x="1948" y="1529"/>
                </a:cubicBezTo>
                <a:cubicBezTo>
                  <a:pt x="2053" y="1677"/>
                  <a:pt x="2220" y="1754"/>
                  <a:pt x="2304" y="1803"/>
                </a:cubicBezTo>
                <a:cubicBezTo>
                  <a:pt x="2388" y="1852"/>
                  <a:pt x="2419" y="1836"/>
                  <a:pt x="2451" y="1821"/>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499747" name="Text Box 35"/>
          <p:cNvSpPr txBox="1">
            <a:spLocks noChangeArrowheads="1"/>
          </p:cNvSpPr>
          <p:nvPr/>
        </p:nvSpPr>
        <p:spPr bwMode="auto">
          <a:xfrm>
            <a:off x="152400" y="5662613"/>
            <a:ext cx="892651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solidFill>
                  <a:schemeClr val="accent2"/>
                </a:solidFill>
                <a:latin typeface="Arial" charset="0"/>
              </a:rPr>
              <a:t>Cannot get this from SHOTS, or any SUM of independent events</a:t>
            </a:r>
          </a:p>
          <a:p>
            <a:pPr algn="l"/>
            <a:r>
              <a:rPr lang="en-GB">
                <a:solidFill>
                  <a:schemeClr val="accent2"/>
                </a:solidFill>
                <a:latin typeface="Arial" charset="0"/>
              </a:rPr>
              <a:t>Or from reservoir models (wait till critical value triggers event)</a:t>
            </a:r>
          </a:p>
          <a:p>
            <a:pPr algn="l"/>
            <a:r>
              <a:rPr lang="en-GB" sz="1600">
                <a:solidFill>
                  <a:schemeClr val="accent2"/>
                </a:solidFill>
                <a:latin typeface="Arial" charset="0"/>
              </a:rPr>
              <a:t>Uttley, McHardy &amp; Vaughan 2005</a:t>
            </a:r>
            <a:r>
              <a:rPr lang="en-GB">
                <a:solidFill>
                  <a:schemeClr val="accent2"/>
                </a:solidFill>
                <a:latin typeface="Arial" charset="0"/>
              </a:rPr>
              <a:t> </a:t>
            </a:r>
            <a:endParaRPr lang="en-US" sz="1800">
              <a:latin typeface="Arial"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00175"/>
            <a:ext cx="8686800" cy="337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3"/>
          <p:cNvSpPr>
            <a:spLocks noGrp="1" noChangeArrowheads="1"/>
          </p:cNvSpPr>
          <p:nvPr>
            <p:ph type="title"/>
          </p:nvPr>
        </p:nvSpPr>
        <p:spPr>
          <a:xfrm>
            <a:off x="533400" y="0"/>
            <a:ext cx="7772400" cy="1143000"/>
          </a:xfrm>
        </p:spPr>
        <p:txBody>
          <a:bodyPr/>
          <a:lstStyle/>
          <a:p>
            <a:pPr eaLnBrk="1" hangingPunct="1"/>
            <a:r>
              <a:rPr lang="en-GB" smtClean="0"/>
              <a:t>Origin of variability</a:t>
            </a:r>
            <a:endParaRPr lang="en-US" smtClean="0"/>
          </a:p>
        </p:txBody>
      </p:sp>
      <p:sp>
        <p:nvSpPr>
          <p:cNvPr id="470020" name="Text Box 4"/>
          <p:cNvSpPr txBox="1">
            <a:spLocks noChangeArrowheads="1"/>
          </p:cNvSpPr>
          <p:nvPr/>
        </p:nvSpPr>
        <p:spPr bwMode="auto">
          <a:xfrm>
            <a:off x="0" y="5943600"/>
            <a:ext cx="8839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solidFill>
                  <a:schemeClr val="accent2"/>
                </a:solidFill>
                <a:latin typeface="Arial" charset="0"/>
              </a:rPr>
              <a:t>The model is multiplicative, not additive: fractional mdot variations on different time-scales multiply together: Uttley 2006</a:t>
            </a:r>
            <a:endParaRPr lang="en-US">
              <a:latin typeface="Arial" charset="0"/>
            </a:endParaRPr>
          </a:p>
        </p:txBody>
      </p:sp>
      <p:sp>
        <p:nvSpPr>
          <p:cNvPr id="39941" name="Rectangle 5"/>
          <p:cNvSpPr>
            <a:spLocks noChangeArrowheads="1"/>
          </p:cNvSpPr>
          <p:nvPr/>
        </p:nvSpPr>
        <p:spPr bwMode="auto">
          <a:xfrm>
            <a:off x="0" y="3106738"/>
            <a:ext cx="8969375" cy="18430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39942" name="Rectangle 6"/>
          <p:cNvSpPr>
            <a:spLocks noChangeArrowheads="1"/>
          </p:cNvSpPr>
          <p:nvPr/>
        </p:nvSpPr>
        <p:spPr bwMode="auto">
          <a:xfrm>
            <a:off x="6837363" y="2801938"/>
            <a:ext cx="623887" cy="5365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470023" name="AutoShape 7"/>
          <p:cNvSpPr>
            <a:spLocks noChangeArrowheads="1"/>
          </p:cNvSpPr>
          <p:nvPr/>
        </p:nvSpPr>
        <p:spPr bwMode="auto">
          <a:xfrm rot="-5400000">
            <a:off x="3019425" y="1046163"/>
            <a:ext cx="2682875" cy="718502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bg1"/>
              </a:gs>
              <a:gs pos="50000">
                <a:schemeClr val="accent2"/>
              </a:gs>
              <a:gs pos="100000">
                <a:schemeClr val="bg1"/>
              </a:gs>
            </a:gsLst>
            <a:lin ang="0" scaled="1"/>
          </a:gra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defRPr/>
            </a:pPr>
            <a:endParaRPr lang="en-GB"/>
          </a:p>
        </p:txBody>
      </p:sp>
      <p:sp>
        <p:nvSpPr>
          <p:cNvPr id="39944" name="Line 8"/>
          <p:cNvSpPr>
            <a:spLocks noChangeShapeType="1"/>
          </p:cNvSpPr>
          <p:nvPr/>
        </p:nvSpPr>
        <p:spPr bwMode="auto">
          <a:xfrm flipH="1" flipV="1">
            <a:off x="1131888" y="2743200"/>
            <a:ext cx="349250" cy="1074738"/>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39945" name="Line 9"/>
          <p:cNvSpPr>
            <a:spLocks noChangeShapeType="1"/>
          </p:cNvSpPr>
          <p:nvPr/>
        </p:nvSpPr>
        <p:spPr bwMode="auto">
          <a:xfrm flipH="1" flipV="1">
            <a:off x="3598863" y="2701925"/>
            <a:ext cx="88900" cy="1074738"/>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39946" name="Line 10"/>
          <p:cNvSpPr>
            <a:spLocks noChangeShapeType="1"/>
          </p:cNvSpPr>
          <p:nvPr/>
        </p:nvSpPr>
        <p:spPr bwMode="auto">
          <a:xfrm flipV="1">
            <a:off x="5189538" y="2759075"/>
            <a:ext cx="636587" cy="1074738"/>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39947" name="Line 11"/>
          <p:cNvSpPr>
            <a:spLocks noChangeShapeType="1"/>
          </p:cNvSpPr>
          <p:nvPr/>
        </p:nvSpPr>
        <p:spPr bwMode="auto">
          <a:xfrm flipV="1">
            <a:off x="7313613" y="2800350"/>
            <a:ext cx="636587" cy="1074738"/>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39948" name="Oval 12"/>
          <p:cNvSpPr>
            <a:spLocks noChangeArrowheads="1"/>
          </p:cNvSpPr>
          <p:nvPr/>
        </p:nvSpPr>
        <p:spPr bwMode="auto">
          <a:xfrm>
            <a:off x="8491538" y="4081463"/>
            <a:ext cx="1073150" cy="10588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700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20"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4543425" y="1743075"/>
            <a:ext cx="4557713" cy="1143000"/>
          </a:xfrm>
          <a:custGeom>
            <a:avLst/>
            <a:gdLst>
              <a:gd name="T0" fmla="*/ 2278857 w 21600"/>
              <a:gd name="T1" fmla="*/ 0 h 21600"/>
              <a:gd name="T2" fmla="*/ 667410 w 21600"/>
              <a:gd name="T3" fmla="*/ 167375 h 21600"/>
              <a:gd name="T4" fmla="*/ 0 w 21600"/>
              <a:gd name="T5" fmla="*/ 571500 h 21600"/>
              <a:gd name="T6" fmla="*/ 667410 w 21600"/>
              <a:gd name="T7" fmla="*/ 975625 h 21600"/>
              <a:gd name="T8" fmla="*/ 2278857 w 21600"/>
              <a:gd name="T9" fmla="*/ 1143000 h 21600"/>
              <a:gd name="T10" fmla="*/ 3890303 w 21600"/>
              <a:gd name="T11" fmla="*/ 975625 h 21600"/>
              <a:gd name="T12" fmla="*/ 4557713 w 21600"/>
              <a:gd name="T13" fmla="*/ 571500 h 21600"/>
              <a:gd name="T14" fmla="*/ 3890303 w 21600"/>
              <a:gd name="T15" fmla="*/ 167375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694" y="10800"/>
                </a:moveTo>
                <a:cubicBezTo>
                  <a:pt x="3694" y="14725"/>
                  <a:pt x="6875" y="17906"/>
                  <a:pt x="10800" y="17906"/>
                </a:cubicBezTo>
                <a:cubicBezTo>
                  <a:pt x="14725" y="17906"/>
                  <a:pt x="17906" y="14725"/>
                  <a:pt x="17906" y="10800"/>
                </a:cubicBezTo>
                <a:cubicBezTo>
                  <a:pt x="17906" y="6875"/>
                  <a:pt x="14725" y="3694"/>
                  <a:pt x="10800" y="3694"/>
                </a:cubicBezTo>
                <a:cubicBezTo>
                  <a:pt x="6875" y="3694"/>
                  <a:pt x="3694" y="6875"/>
                  <a:pt x="3694" y="10800"/>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3011" name="Rectangle 3"/>
          <p:cNvSpPr>
            <a:spLocks noChangeArrowheads="1"/>
          </p:cNvSpPr>
          <p:nvPr/>
        </p:nvSpPr>
        <p:spPr bwMode="auto">
          <a:xfrm>
            <a:off x="709613" y="-138113"/>
            <a:ext cx="77724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And the rest of the variability?</a:t>
            </a:r>
          </a:p>
        </p:txBody>
      </p:sp>
      <p:sp>
        <p:nvSpPr>
          <p:cNvPr id="43012" name="Rectangle 4"/>
          <p:cNvSpPr>
            <a:spLocks noGrp="1" noChangeArrowheads="1"/>
          </p:cNvSpPr>
          <p:nvPr>
            <p:ph type="body" sz="half" idx="1"/>
          </p:nvPr>
        </p:nvSpPr>
        <p:spPr>
          <a:xfrm>
            <a:off x="0" y="984250"/>
            <a:ext cx="4252913" cy="5467350"/>
          </a:xfrm>
          <a:noFill/>
        </p:spPr>
        <p:txBody>
          <a:bodyPr/>
          <a:lstStyle/>
          <a:p>
            <a:pPr eaLnBrk="1" hangingPunct="1"/>
            <a:r>
              <a:rPr lang="en-GB" sz="2400" dirty="0" smtClean="0">
                <a:solidFill>
                  <a:srgbClr val="FFFF99"/>
                </a:solidFill>
              </a:rPr>
              <a:t>Broadband noise also produced in hot flow – spectrum of </a:t>
            </a:r>
            <a:r>
              <a:rPr lang="en-GB" sz="2400" dirty="0" err="1" smtClean="0">
                <a:solidFill>
                  <a:srgbClr val="FFFF99"/>
                </a:solidFill>
              </a:rPr>
              <a:t>variabilty</a:t>
            </a:r>
            <a:r>
              <a:rPr lang="en-GB" sz="2400" dirty="0" smtClean="0">
                <a:solidFill>
                  <a:srgbClr val="FFFF99"/>
                </a:solidFill>
              </a:rPr>
              <a:t> is hard. Disc constant!</a:t>
            </a:r>
          </a:p>
          <a:p>
            <a:pPr eaLnBrk="1" hangingPunct="1"/>
            <a:r>
              <a:rPr lang="en-GB" sz="2400" dirty="0" smtClean="0">
                <a:solidFill>
                  <a:srgbClr val="FFFF99"/>
                </a:solidFill>
              </a:rPr>
              <a:t>MRI drives fluctuations</a:t>
            </a:r>
          </a:p>
          <a:p>
            <a:pPr eaLnBrk="1" hangingPunct="1"/>
            <a:r>
              <a:rPr lang="en-GB" sz="2400" dirty="0" smtClean="0">
                <a:solidFill>
                  <a:srgbClr val="FFFF99"/>
                </a:solidFill>
              </a:rPr>
              <a:t>Equal power from all radii with same H/R</a:t>
            </a:r>
          </a:p>
          <a:p>
            <a:pPr eaLnBrk="1" hangingPunct="1"/>
            <a:r>
              <a:rPr lang="en-GB" sz="2400" dirty="0" err="1" smtClean="0">
                <a:solidFill>
                  <a:srgbClr val="FFFF99"/>
                </a:solidFill>
              </a:rPr>
              <a:t>Rin</a:t>
            </a:r>
            <a:r>
              <a:rPr lang="en-GB" sz="2400" dirty="0" smtClean="0">
                <a:solidFill>
                  <a:srgbClr val="FFFF99"/>
                </a:solidFill>
              </a:rPr>
              <a:t> stays fixed while </a:t>
            </a:r>
            <a:r>
              <a:rPr lang="en-GB" sz="2400" dirty="0" err="1" smtClean="0">
                <a:solidFill>
                  <a:srgbClr val="FFFF99"/>
                </a:solidFill>
              </a:rPr>
              <a:t>Rt</a:t>
            </a:r>
            <a:r>
              <a:rPr lang="en-GB" sz="2400" dirty="0" smtClean="0">
                <a:solidFill>
                  <a:srgbClr val="FFFF99"/>
                </a:solidFill>
              </a:rPr>
              <a:t> varies – changes low frequency break </a:t>
            </a:r>
            <a:r>
              <a:rPr lang="en-GB" sz="2400" dirty="0" smtClean="0">
                <a:solidFill>
                  <a:srgbClr val="FFFF99"/>
                </a:solidFill>
                <a:latin typeface="Symbol" pitchFamily="18" charset="2"/>
              </a:rPr>
              <a:t>n</a:t>
            </a:r>
            <a:r>
              <a:rPr lang="en-GB" sz="2400" dirty="0" smtClean="0">
                <a:solidFill>
                  <a:srgbClr val="FFFF99"/>
                </a:solidFill>
              </a:rPr>
              <a:t>(b) together with </a:t>
            </a:r>
            <a:r>
              <a:rPr lang="en-GB" sz="2400" dirty="0" smtClean="0">
                <a:solidFill>
                  <a:srgbClr val="FFFF99"/>
                </a:solidFill>
                <a:latin typeface="Symbol" pitchFamily="18" charset="2"/>
              </a:rPr>
              <a:t>n</a:t>
            </a:r>
            <a:r>
              <a:rPr lang="en-GB" sz="2400" dirty="0" smtClean="0">
                <a:solidFill>
                  <a:srgbClr val="FFFF99"/>
                </a:solidFill>
              </a:rPr>
              <a:t>(QPO). </a:t>
            </a:r>
            <a:r>
              <a:rPr lang="en-GB" sz="1600" dirty="0" err="1" smtClean="0">
                <a:solidFill>
                  <a:srgbClr val="FFFF99"/>
                </a:solidFill>
              </a:rPr>
              <a:t>Wijnands</a:t>
            </a:r>
            <a:r>
              <a:rPr lang="en-GB" sz="1600" dirty="0" smtClean="0">
                <a:solidFill>
                  <a:srgbClr val="FFFF99"/>
                </a:solidFill>
              </a:rPr>
              <a:t> &amp; van der </a:t>
            </a:r>
            <a:r>
              <a:rPr lang="en-GB" sz="1600" dirty="0" err="1" smtClean="0">
                <a:solidFill>
                  <a:srgbClr val="FFFF99"/>
                </a:solidFill>
              </a:rPr>
              <a:t>Klis</a:t>
            </a:r>
            <a:r>
              <a:rPr lang="en-GB" sz="1600" dirty="0" smtClean="0">
                <a:solidFill>
                  <a:srgbClr val="FFFF99"/>
                </a:solidFill>
              </a:rPr>
              <a:t> 1999</a:t>
            </a:r>
          </a:p>
          <a:p>
            <a:pPr eaLnBrk="1" hangingPunct="1"/>
            <a:r>
              <a:rPr lang="en-GB" sz="2400" dirty="0" smtClean="0">
                <a:solidFill>
                  <a:srgbClr val="FFFF99"/>
                </a:solidFill>
              </a:rPr>
              <a:t>SAME flow gives QPO</a:t>
            </a:r>
          </a:p>
        </p:txBody>
      </p:sp>
      <p:sp>
        <p:nvSpPr>
          <p:cNvPr id="43013" name="Text Box 5"/>
          <p:cNvSpPr txBox="1">
            <a:spLocks noChangeArrowheads="1"/>
          </p:cNvSpPr>
          <p:nvPr/>
        </p:nvSpPr>
        <p:spPr bwMode="auto">
          <a:xfrm>
            <a:off x="5049838" y="6486525"/>
            <a:ext cx="4021137"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eaLnBrk="1" hangingPunct="1">
              <a:spcBef>
                <a:spcPct val="50000"/>
              </a:spcBef>
            </a:pPr>
            <a:r>
              <a:rPr lang="en-GB" sz="1600">
                <a:solidFill>
                  <a:srgbClr val="FFFF99"/>
                </a:solidFill>
              </a:rPr>
              <a:t>Ingram &amp; Done 2009 </a:t>
            </a:r>
            <a:endParaRPr lang="en-US" sz="1600">
              <a:solidFill>
                <a:srgbClr val="FFFF99"/>
              </a:solidFill>
            </a:endParaRPr>
          </a:p>
        </p:txBody>
      </p:sp>
      <p:grpSp>
        <p:nvGrpSpPr>
          <p:cNvPr id="43014" name="Group 6"/>
          <p:cNvGrpSpPr>
            <a:grpSpLocks/>
          </p:cNvGrpSpPr>
          <p:nvPr/>
        </p:nvGrpSpPr>
        <p:grpSpPr bwMode="auto">
          <a:xfrm>
            <a:off x="7348538" y="1441450"/>
            <a:ext cx="1103312" cy="1638300"/>
            <a:chOff x="899" y="2296"/>
            <a:chExt cx="496" cy="1032"/>
          </a:xfrm>
        </p:grpSpPr>
        <p:grpSp>
          <p:nvGrpSpPr>
            <p:cNvPr id="43076" name="Group 7"/>
            <p:cNvGrpSpPr>
              <a:grpSpLocks/>
            </p:cNvGrpSpPr>
            <p:nvPr/>
          </p:nvGrpSpPr>
          <p:grpSpPr bwMode="auto">
            <a:xfrm>
              <a:off x="899" y="2512"/>
              <a:ext cx="216" cy="576"/>
              <a:chOff x="843" y="2880"/>
              <a:chExt cx="216" cy="576"/>
            </a:xfrm>
          </p:grpSpPr>
          <p:sp>
            <p:nvSpPr>
              <p:cNvPr id="43086" name="Freeform 8"/>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3087" name="Freeform 9"/>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3077" name="Group 10"/>
            <p:cNvGrpSpPr>
              <a:grpSpLocks/>
            </p:cNvGrpSpPr>
            <p:nvPr/>
          </p:nvGrpSpPr>
          <p:grpSpPr bwMode="auto">
            <a:xfrm>
              <a:off x="1035" y="2752"/>
              <a:ext cx="216" cy="576"/>
              <a:chOff x="843" y="2880"/>
              <a:chExt cx="216" cy="576"/>
            </a:xfrm>
          </p:grpSpPr>
          <p:sp>
            <p:nvSpPr>
              <p:cNvPr id="43084" name="Freeform 11"/>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3085" name="Freeform 12"/>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3078" name="Group 13"/>
            <p:cNvGrpSpPr>
              <a:grpSpLocks/>
            </p:cNvGrpSpPr>
            <p:nvPr/>
          </p:nvGrpSpPr>
          <p:grpSpPr bwMode="auto">
            <a:xfrm>
              <a:off x="1179" y="2520"/>
              <a:ext cx="216" cy="576"/>
              <a:chOff x="843" y="2880"/>
              <a:chExt cx="216" cy="576"/>
            </a:xfrm>
          </p:grpSpPr>
          <p:sp>
            <p:nvSpPr>
              <p:cNvPr id="43082" name="Freeform 14"/>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3083" name="Freeform 15"/>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3079" name="Group 16"/>
            <p:cNvGrpSpPr>
              <a:grpSpLocks/>
            </p:cNvGrpSpPr>
            <p:nvPr/>
          </p:nvGrpSpPr>
          <p:grpSpPr bwMode="auto">
            <a:xfrm>
              <a:off x="1035" y="2296"/>
              <a:ext cx="216" cy="576"/>
              <a:chOff x="843" y="2880"/>
              <a:chExt cx="216" cy="576"/>
            </a:xfrm>
          </p:grpSpPr>
          <p:sp>
            <p:nvSpPr>
              <p:cNvPr id="43080" name="Freeform 17"/>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3081" name="Freeform 18"/>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43015" name="Group 19"/>
          <p:cNvGrpSpPr>
            <a:grpSpLocks/>
          </p:cNvGrpSpPr>
          <p:nvPr/>
        </p:nvGrpSpPr>
        <p:grpSpPr bwMode="auto">
          <a:xfrm>
            <a:off x="7048500" y="1898650"/>
            <a:ext cx="471488" cy="787400"/>
            <a:chOff x="899" y="2296"/>
            <a:chExt cx="496" cy="1032"/>
          </a:xfrm>
        </p:grpSpPr>
        <p:grpSp>
          <p:nvGrpSpPr>
            <p:cNvPr id="43064" name="Group 20"/>
            <p:cNvGrpSpPr>
              <a:grpSpLocks/>
            </p:cNvGrpSpPr>
            <p:nvPr/>
          </p:nvGrpSpPr>
          <p:grpSpPr bwMode="auto">
            <a:xfrm>
              <a:off x="899" y="2512"/>
              <a:ext cx="216" cy="576"/>
              <a:chOff x="843" y="2880"/>
              <a:chExt cx="216" cy="576"/>
            </a:xfrm>
          </p:grpSpPr>
          <p:sp>
            <p:nvSpPr>
              <p:cNvPr id="43074" name="Freeform 21"/>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3075" name="Freeform 22"/>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3065" name="Group 23"/>
            <p:cNvGrpSpPr>
              <a:grpSpLocks/>
            </p:cNvGrpSpPr>
            <p:nvPr/>
          </p:nvGrpSpPr>
          <p:grpSpPr bwMode="auto">
            <a:xfrm>
              <a:off x="1035" y="2752"/>
              <a:ext cx="216" cy="576"/>
              <a:chOff x="843" y="2880"/>
              <a:chExt cx="216" cy="576"/>
            </a:xfrm>
          </p:grpSpPr>
          <p:sp>
            <p:nvSpPr>
              <p:cNvPr id="43072" name="Freeform 24"/>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3073" name="Freeform 25"/>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3066" name="Group 26"/>
            <p:cNvGrpSpPr>
              <a:grpSpLocks/>
            </p:cNvGrpSpPr>
            <p:nvPr/>
          </p:nvGrpSpPr>
          <p:grpSpPr bwMode="auto">
            <a:xfrm>
              <a:off x="1179" y="2520"/>
              <a:ext cx="216" cy="576"/>
              <a:chOff x="843" y="2880"/>
              <a:chExt cx="216" cy="576"/>
            </a:xfrm>
          </p:grpSpPr>
          <p:sp>
            <p:nvSpPr>
              <p:cNvPr id="43070" name="Freeform 27"/>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3071" name="Freeform 28"/>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3067" name="Group 29"/>
            <p:cNvGrpSpPr>
              <a:grpSpLocks/>
            </p:cNvGrpSpPr>
            <p:nvPr/>
          </p:nvGrpSpPr>
          <p:grpSpPr bwMode="auto">
            <a:xfrm>
              <a:off x="1035" y="2296"/>
              <a:ext cx="216" cy="576"/>
              <a:chOff x="843" y="2880"/>
              <a:chExt cx="216" cy="576"/>
            </a:xfrm>
          </p:grpSpPr>
          <p:sp>
            <p:nvSpPr>
              <p:cNvPr id="43068" name="Freeform 30"/>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3069" name="Freeform 31"/>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43016" name="Group 32"/>
          <p:cNvGrpSpPr>
            <a:grpSpLocks/>
          </p:cNvGrpSpPr>
          <p:nvPr/>
        </p:nvGrpSpPr>
        <p:grpSpPr bwMode="auto">
          <a:xfrm flipH="1">
            <a:off x="5332413" y="1490663"/>
            <a:ext cx="1087437" cy="1638300"/>
            <a:chOff x="899" y="2296"/>
            <a:chExt cx="496" cy="1032"/>
          </a:xfrm>
        </p:grpSpPr>
        <p:grpSp>
          <p:nvGrpSpPr>
            <p:cNvPr id="43052" name="Group 33"/>
            <p:cNvGrpSpPr>
              <a:grpSpLocks/>
            </p:cNvGrpSpPr>
            <p:nvPr/>
          </p:nvGrpSpPr>
          <p:grpSpPr bwMode="auto">
            <a:xfrm>
              <a:off x="899" y="2512"/>
              <a:ext cx="216" cy="576"/>
              <a:chOff x="843" y="2880"/>
              <a:chExt cx="216" cy="576"/>
            </a:xfrm>
          </p:grpSpPr>
          <p:sp>
            <p:nvSpPr>
              <p:cNvPr id="43062" name="Freeform 34"/>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3063" name="Freeform 35"/>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3053" name="Group 36"/>
            <p:cNvGrpSpPr>
              <a:grpSpLocks/>
            </p:cNvGrpSpPr>
            <p:nvPr/>
          </p:nvGrpSpPr>
          <p:grpSpPr bwMode="auto">
            <a:xfrm>
              <a:off x="1035" y="2752"/>
              <a:ext cx="216" cy="576"/>
              <a:chOff x="843" y="2880"/>
              <a:chExt cx="216" cy="576"/>
            </a:xfrm>
          </p:grpSpPr>
          <p:sp>
            <p:nvSpPr>
              <p:cNvPr id="43060" name="Freeform 37"/>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3061" name="Freeform 38"/>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3054" name="Group 39"/>
            <p:cNvGrpSpPr>
              <a:grpSpLocks/>
            </p:cNvGrpSpPr>
            <p:nvPr/>
          </p:nvGrpSpPr>
          <p:grpSpPr bwMode="auto">
            <a:xfrm>
              <a:off x="1179" y="2520"/>
              <a:ext cx="216" cy="576"/>
              <a:chOff x="843" y="2880"/>
              <a:chExt cx="216" cy="576"/>
            </a:xfrm>
          </p:grpSpPr>
          <p:sp>
            <p:nvSpPr>
              <p:cNvPr id="43058" name="Freeform 40"/>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3059" name="Freeform 41"/>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3055" name="Group 42"/>
            <p:cNvGrpSpPr>
              <a:grpSpLocks/>
            </p:cNvGrpSpPr>
            <p:nvPr/>
          </p:nvGrpSpPr>
          <p:grpSpPr bwMode="auto">
            <a:xfrm>
              <a:off x="1035" y="2296"/>
              <a:ext cx="216" cy="576"/>
              <a:chOff x="843" y="2880"/>
              <a:chExt cx="216" cy="576"/>
            </a:xfrm>
          </p:grpSpPr>
          <p:sp>
            <p:nvSpPr>
              <p:cNvPr id="43056" name="Freeform 43"/>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3057" name="Freeform 44"/>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43017" name="Group 45"/>
          <p:cNvGrpSpPr>
            <a:grpSpLocks/>
          </p:cNvGrpSpPr>
          <p:nvPr/>
        </p:nvGrpSpPr>
        <p:grpSpPr bwMode="auto">
          <a:xfrm flipH="1">
            <a:off x="6092825" y="1958975"/>
            <a:ext cx="471488" cy="787400"/>
            <a:chOff x="899" y="2296"/>
            <a:chExt cx="496" cy="1032"/>
          </a:xfrm>
        </p:grpSpPr>
        <p:grpSp>
          <p:nvGrpSpPr>
            <p:cNvPr id="43040" name="Group 46"/>
            <p:cNvGrpSpPr>
              <a:grpSpLocks/>
            </p:cNvGrpSpPr>
            <p:nvPr/>
          </p:nvGrpSpPr>
          <p:grpSpPr bwMode="auto">
            <a:xfrm>
              <a:off x="899" y="2512"/>
              <a:ext cx="216" cy="576"/>
              <a:chOff x="843" y="2880"/>
              <a:chExt cx="216" cy="576"/>
            </a:xfrm>
          </p:grpSpPr>
          <p:sp>
            <p:nvSpPr>
              <p:cNvPr id="43050" name="Freeform 47"/>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3051" name="Freeform 48"/>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3041" name="Group 49"/>
            <p:cNvGrpSpPr>
              <a:grpSpLocks/>
            </p:cNvGrpSpPr>
            <p:nvPr/>
          </p:nvGrpSpPr>
          <p:grpSpPr bwMode="auto">
            <a:xfrm>
              <a:off x="1035" y="2752"/>
              <a:ext cx="216" cy="576"/>
              <a:chOff x="843" y="2880"/>
              <a:chExt cx="216" cy="576"/>
            </a:xfrm>
          </p:grpSpPr>
          <p:sp>
            <p:nvSpPr>
              <p:cNvPr id="43048" name="Freeform 50"/>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3049" name="Freeform 51"/>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3042" name="Group 52"/>
            <p:cNvGrpSpPr>
              <a:grpSpLocks/>
            </p:cNvGrpSpPr>
            <p:nvPr/>
          </p:nvGrpSpPr>
          <p:grpSpPr bwMode="auto">
            <a:xfrm>
              <a:off x="1179" y="2520"/>
              <a:ext cx="216" cy="576"/>
              <a:chOff x="843" y="2880"/>
              <a:chExt cx="216" cy="576"/>
            </a:xfrm>
          </p:grpSpPr>
          <p:sp>
            <p:nvSpPr>
              <p:cNvPr id="43046" name="Freeform 53"/>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3047" name="Freeform 54"/>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3043" name="Group 55"/>
            <p:cNvGrpSpPr>
              <a:grpSpLocks/>
            </p:cNvGrpSpPr>
            <p:nvPr/>
          </p:nvGrpSpPr>
          <p:grpSpPr bwMode="auto">
            <a:xfrm>
              <a:off x="1035" y="2296"/>
              <a:ext cx="216" cy="576"/>
              <a:chOff x="843" y="2880"/>
              <a:chExt cx="216" cy="576"/>
            </a:xfrm>
          </p:grpSpPr>
          <p:sp>
            <p:nvSpPr>
              <p:cNvPr id="43044" name="Freeform 56"/>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3045" name="Freeform 57"/>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sp>
        <p:nvSpPr>
          <p:cNvPr id="43018" name="Oval 58"/>
          <p:cNvSpPr>
            <a:spLocks noChangeArrowheads="1"/>
          </p:cNvSpPr>
          <p:nvPr/>
        </p:nvSpPr>
        <p:spPr bwMode="auto">
          <a:xfrm>
            <a:off x="6675438" y="2192338"/>
            <a:ext cx="261937" cy="2428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9" name="Line 59"/>
          <p:cNvSpPr>
            <a:spLocks noChangeShapeType="1"/>
          </p:cNvSpPr>
          <p:nvPr/>
        </p:nvSpPr>
        <p:spPr bwMode="auto">
          <a:xfrm>
            <a:off x="4992688" y="3549650"/>
            <a:ext cx="0" cy="2511425"/>
          </a:xfrm>
          <a:prstGeom prst="line">
            <a:avLst/>
          </a:prstGeom>
          <a:noFill/>
          <a:ln w="38100">
            <a:solidFill>
              <a:schemeClr val="bg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3020" name="Line 60"/>
          <p:cNvSpPr>
            <a:spLocks noChangeShapeType="1"/>
          </p:cNvSpPr>
          <p:nvPr/>
        </p:nvSpPr>
        <p:spPr bwMode="auto">
          <a:xfrm rot="5400000">
            <a:off x="6094413" y="4694237"/>
            <a:ext cx="0" cy="2511425"/>
          </a:xfrm>
          <a:prstGeom prst="line">
            <a:avLst/>
          </a:prstGeom>
          <a:noFill/>
          <a:ln w="38100">
            <a:solidFill>
              <a:schemeClr val="bg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3021" name="Line 61"/>
          <p:cNvSpPr>
            <a:spLocks noChangeShapeType="1"/>
          </p:cNvSpPr>
          <p:nvPr/>
        </p:nvSpPr>
        <p:spPr bwMode="auto">
          <a:xfrm>
            <a:off x="6551613" y="2193925"/>
            <a:ext cx="44450" cy="3700463"/>
          </a:xfrm>
          <a:prstGeom prst="line">
            <a:avLst/>
          </a:prstGeom>
          <a:noFill/>
          <a:ln w="9525">
            <a:solidFill>
              <a:schemeClr val="bg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3022" name="Line 62"/>
          <p:cNvSpPr>
            <a:spLocks noChangeShapeType="1"/>
          </p:cNvSpPr>
          <p:nvPr/>
        </p:nvSpPr>
        <p:spPr bwMode="auto">
          <a:xfrm>
            <a:off x="5337175" y="2251075"/>
            <a:ext cx="0" cy="3629025"/>
          </a:xfrm>
          <a:prstGeom prst="line">
            <a:avLst/>
          </a:prstGeom>
          <a:noFill/>
          <a:ln w="9525">
            <a:solidFill>
              <a:schemeClr val="bg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3023" name="Freeform 63"/>
          <p:cNvSpPr>
            <a:spLocks/>
          </p:cNvSpPr>
          <p:nvPr/>
        </p:nvSpPr>
        <p:spPr bwMode="auto">
          <a:xfrm>
            <a:off x="5443538" y="4476750"/>
            <a:ext cx="739775" cy="1450975"/>
          </a:xfrm>
          <a:custGeom>
            <a:avLst/>
            <a:gdLst>
              <a:gd name="T0" fmla="*/ 0 w 284"/>
              <a:gd name="T1" fmla="*/ 1450975 h 941"/>
              <a:gd name="T2" fmla="*/ 380307 w 284"/>
              <a:gd name="T3" fmla="*/ 0 h 941"/>
              <a:gd name="T4" fmla="*/ 739775 w 284"/>
              <a:gd name="T5" fmla="*/ 1450975 h 941"/>
              <a:gd name="T6" fmla="*/ 0 60000 65536"/>
              <a:gd name="T7" fmla="*/ 0 60000 65536"/>
              <a:gd name="T8" fmla="*/ 0 60000 65536"/>
            </a:gdLst>
            <a:ahLst/>
            <a:cxnLst>
              <a:cxn ang="T6">
                <a:pos x="T0" y="T1"/>
              </a:cxn>
              <a:cxn ang="T7">
                <a:pos x="T2" y="T3"/>
              </a:cxn>
              <a:cxn ang="T8">
                <a:pos x="T4" y="T5"/>
              </a:cxn>
            </a:cxnLst>
            <a:rect l="0" t="0" r="r" b="b"/>
            <a:pathLst>
              <a:path w="284" h="941">
                <a:moveTo>
                  <a:pt x="0" y="941"/>
                </a:moveTo>
                <a:cubicBezTo>
                  <a:pt x="49" y="470"/>
                  <a:pt x="99" y="0"/>
                  <a:pt x="146" y="0"/>
                </a:cubicBezTo>
                <a:cubicBezTo>
                  <a:pt x="193" y="0"/>
                  <a:pt x="238" y="470"/>
                  <a:pt x="284" y="941"/>
                </a:cubicBezTo>
              </a:path>
            </a:pathLst>
          </a:custGeom>
          <a:noFill/>
          <a:ln w="38100" cap="flat" cmpd="sng">
            <a:solidFill>
              <a:srgbClr val="CC99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3024" name="Freeform 64"/>
          <p:cNvSpPr>
            <a:spLocks/>
          </p:cNvSpPr>
          <p:nvPr/>
        </p:nvSpPr>
        <p:spPr bwMode="auto">
          <a:xfrm>
            <a:off x="5688013" y="4478338"/>
            <a:ext cx="739775" cy="1450975"/>
          </a:xfrm>
          <a:custGeom>
            <a:avLst/>
            <a:gdLst>
              <a:gd name="T0" fmla="*/ 0 w 284"/>
              <a:gd name="T1" fmla="*/ 1450975 h 941"/>
              <a:gd name="T2" fmla="*/ 380307 w 284"/>
              <a:gd name="T3" fmla="*/ 0 h 941"/>
              <a:gd name="T4" fmla="*/ 739775 w 284"/>
              <a:gd name="T5" fmla="*/ 1450975 h 941"/>
              <a:gd name="T6" fmla="*/ 0 60000 65536"/>
              <a:gd name="T7" fmla="*/ 0 60000 65536"/>
              <a:gd name="T8" fmla="*/ 0 60000 65536"/>
            </a:gdLst>
            <a:ahLst/>
            <a:cxnLst>
              <a:cxn ang="T6">
                <a:pos x="T0" y="T1"/>
              </a:cxn>
              <a:cxn ang="T7">
                <a:pos x="T2" y="T3"/>
              </a:cxn>
              <a:cxn ang="T8">
                <a:pos x="T4" y="T5"/>
              </a:cxn>
            </a:cxnLst>
            <a:rect l="0" t="0" r="r" b="b"/>
            <a:pathLst>
              <a:path w="284" h="941">
                <a:moveTo>
                  <a:pt x="0" y="941"/>
                </a:moveTo>
                <a:cubicBezTo>
                  <a:pt x="49" y="470"/>
                  <a:pt x="99" y="0"/>
                  <a:pt x="146" y="0"/>
                </a:cubicBezTo>
                <a:cubicBezTo>
                  <a:pt x="193" y="0"/>
                  <a:pt x="238" y="470"/>
                  <a:pt x="284" y="941"/>
                </a:cubicBezTo>
              </a:path>
            </a:pathLst>
          </a:custGeom>
          <a:noFill/>
          <a:ln w="38100" cap="flat" cmpd="sng">
            <a:solidFill>
              <a:srgbClr val="CC99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3025" name="Freeform 65"/>
          <p:cNvSpPr>
            <a:spLocks/>
          </p:cNvSpPr>
          <p:nvPr/>
        </p:nvSpPr>
        <p:spPr bwMode="auto">
          <a:xfrm>
            <a:off x="5932488" y="4479925"/>
            <a:ext cx="739775" cy="1450975"/>
          </a:xfrm>
          <a:custGeom>
            <a:avLst/>
            <a:gdLst>
              <a:gd name="T0" fmla="*/ 0 w 284"/>
              <a:gd name="T1" fmla="*/ 1450975 h 941"/>
              <a:gd name="T2" fmla="*/ 380307 w 284"/>
              <a:gd name="T3" fmla="*/ 0 h 941"/>
              <a:gd name="T4" fmla="*/ 739775 w 284"/>
              <a:gd name="T5" fmla="*/ 1450975 h 941"/>
              <a:gd name="T6" fmla="*/ 0 60000 65536"/>
              <a:gd name="T7" fmla="*/ 0 60000 65536"/>
              <a:gd name="T8" fmla="*/ 0 60000 65536"/>
            </a:gdLst>
            <a:ahLst/>
            <a:cxnLst>
              <a:cxn ang="T6">
                <a:pos x="T0" y="T1"/>
              </a:cxn>
              <a:cxn ang="T7">
                <a:pos x="T2" y="T3"/>
              </a:cxn>
              <a:cxn ang="T8">
                <a:pos x="T4" y="T5"/>
              </a:cxn>
            </a:cxnLst>
            <a:rect l="0" t="0" r="r" b="b"/>
            <a:pathLst>
              <a:path w="284" h="941">
                <a:moveTo>
                  <a:pt x="0" y="941"/>
                </a:moveTo>
                <a:cubicBezTo>
                  <a:pt x="49" y="470"/>
                  <a:pt x="99" y="0"/>
                  <a:pt x="146" y="0"/>
                </a:cubicBezTo>
                <a:cubicBezTo>
                  <a:pt x="193" y="0"/>
                  <a:pt x="238" y="470"/>
                  <a:pt x="284" y="941"/>
                </a:cubicBezTo>
              </a:path>
            </a:pathLst>
          </a:custGeom>
          <a:noFill/>
          <a:ln w="38100" cap="flat" cmpd="sng">
            <a:solidFill>
              <a:srgbClr val="CC99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3026" name="Freeform 66"/>
          <p:cNvSpPr>
            <a:spLocks/>
          </p:cNvSpPr>
          <p:nvPr/>
        </p:nvSpPr>
        <p:spPr bwMode="auto">
          <a:xfrm>
            <a:off x="6148388" y="4495800"/>
            <a:ext cx="739775" cy="1450975"/>
          </a:xfrm>
          <a:custGeom>
            <a:avLst/>
            <a:gdLst>
              <a:gd name="T0" fmla="*/ 0 w 284"/>
              <a:gd name="T1" fmla="*/ 1450975 h 941"/>
              <a:gd name="T2" fmla="*/ 380307 w 284"/>
              <a:gd name="T3" fmla="*/ 0 h 941"/>
              <a:gd name="T4" fmla="*/ 739775 w 284"/>
              <a:gd name="T5" fmla="*/ 1450975 h 941"/>
              <a:gd name="T6" fmla="*/ 0 60000 65536"/>
              <a:gd name="T7" fmla="*/ 0 60000 65536"/>
              <a:gd name="T8" fmla="*/ 0 60000 65536"/>
            </a:gdLst>
            <a:ahLst/>
            <a:cxnLst>
              <a:cxn ang="T6">
                <a:pos x="T0" y="T1"/>
              </a:cxn>
              <a:cxn ang="T7">
                <a:pos x="T2" y="T3"/>
              </a:cxn>
              <a:cxn ang="T8">
                <a:pos x="T4" y="T5"/>
              </a:cxn>
            </a:cxnLst>
            <a:rect l="0" t="0" r="r" b="b"/>
            <a:pathLst>
              <a:path w="284" h="941">
                <a:moveTo>
                  <a:pt x="0" y="941"/>
                </a:moveTo>
                <a:cubicBezTo>
                  <a:pt x="49" y="470"/>
                  <a:pt x="99" y="0"/>
                  <a:pt x="146" y="0"/>
                </a:cubicBezTo>
                <a:cubicBezTo>
                  <a:pt x="193" y="0"/>
                  <a:pt x="238" y="470"/>
                  <a:pt x="284" y="941"/>
                </a:cubicBezTo>
              </a:path>
            </a:pathLst>
          </a:custGeom>
          <a:noFill/>
          <a:ln w="38100" cap="flat" cmpd="sng">
            <a:solidFill>
              <a:srgbClr val="CC99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3027" name="Text Box 67"/>
          <p:cNvSpPr txBox="1">
            <a:spLocks noChangeArrowheads="1"/>
          </p:cNvSpPr>
          <p:nvPr/>
        </p:nvSpPr>
        <p:spPr bwMode="auto">
          <a:xfrm rot="-5400000">
            <a:off x="3916363" y="4325938"/>
            <a:ext cx="1377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chemeClr val="bg1"/>
                </a:solidFill>
              </a:rPr>
              <a:t>Log</a:t>
            </a:r>
            <a:r>
              <a:rPr lang="en-GB">
                <a:solidFill>
                  <a:schemeClr val="bg1"/>
                </a:solidFill>
                <a:latin typeface="Symbol" pitchFamily="18" charset="2"/>
              </a:rPr>
              <a:t> n</a:t>
            </a:r>
            <a:r>
              <a:rPr lang="en-GB">
                <a:solidFill>
                  <a:schemeClr val="bg1"/>
                </a:solidFill>
              </a:rPr>
              <a:t>P</a:t>
            </a:r>
            <a:r>
              <a:rPr lang="en-GB" baseline="-25000">
                <a:solidFill>
                  <a:schemeClr val="bg1"/>
                </a:solidFill>
                <a:latin typeface="Symbol" pitchFamily="18" charset="2"/>
              </a:rPr>
              <a:t>n</a:t>
            </a:r>
            <a:endParaRPr lang="en-US" baseline="-25000">
              <a:solidFill>
                <a:schemeClr val="bg1"/>
              </a:solidFill>
              <a:latin typeface="Symbol" pitchFamily="18" charset="2"/>
            </a:endParaRPr>
          </a:p>
        </p:txBody>
      </p:sp>
      <p:sp>
        <p:nvSpPr>
          <p:cNvPr id="43028" name="Text Box 68"/>
          <p:cNvSpPr txBox="1">
            <a:spLocks noChangeArrowheads="1"/>
          </p:cNvSpPr>
          <p:nvPr/>
        </p:nvSpPr>
        <p:spPr bwMode="auto">
          <a:xfrm>
            <a:off x="7345363" y="5702300"/>
            <a:ext cx="1060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chemeClr val="bg1"/>
                </a:solidFill>
              </a:rPr>
              <a:t>Log </a:t>
            </a:r>
            <a:r>
              <a:rPr lang="en-GB">
                <a:solidFill>
                  <a:schemeClr val="bg1"/>
                </a:solidFill>
                <a:latin typeface="Symbol" pitchFamily="18" charset="2"/>
              </a:rPr>
              <a:t>n</a:t>
            </a:r>
            <a:endParaRPr lang="en-US">
              <a:solidFill>
                <a:schemeClr val="bg1"/>
              </a:solidFill>
              <a:latin typeface="Symbol" pitchFamily="18" charset="2"/>
            </a:endParaRPr>
          </a:p>
        </p:txBody>
      </p:sp>
      <p:sp>
        <p:nvSpPr>
          <p:cNvPr id="43029" name="Text Box 69"/>
          <p:cNvSpPr txBox="1">
            <a:spLocks noChangeArrowheads="1"/>
          </p:cNvSpPr>
          <p:nvPr/>
        </p:nvSpPr>
        <p:spPr bwMode="auto">
          <a:xfrm>
            <a:off x="6200775" y="3200400"/>
            <a:ext cx="884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chemeClr val="bg1"/>
                </a:solidFill>
              </a:rPr>
              <a:t>Rin</a:t>
            </a:r>
            <a:r>
              <a:rPr lang="en-GB">
                <a:solidFill>
                  <a:srgbClr val="FFFF99"/>
                </a:solidFill>
              </a:rPr>
              <a:t>     </a:t>
            </a:r>
            <a:endParaRPr lang="en-US">
              <a:solidFill>
                <a:srgbClr val="FFFF99"/>
              </a:solidFill>
            </a:endParaRPr>
          </a:p>
        </p:txBody>
      </p:sp>
      <p:sp>
        <p:nvSpPr>
          <p:cNvPr id="43030" name="Freeform 70"/>
          <p:cNvSpPr>
            <a:spLocks/>
          </p:cNvSpPr>
          <p:nvPr/>
        </p:nvSpPr>
        <p:spPr bwMode="auto">
          <a:xfrm>
            <a:off x="5216525" y="4506913"/>
            <a:ext cx="739775" cy="1450975"/>
          </a:xfrm>
          <a:custGeom>
            <a:avLst/>
            <a:gdLst>
              <a:gd name="T0" fmla="*/ 0 w 284"/>
              <a:gd name="T1" fmla="*/ 1450975 h 941"/>
              <a:gd name="T2" fmla="*/ 380307 w 284"/>
              <a:gd name="T3" fmla="*/ 0 h 941"/>
              <a:gd name="T4" fmla="*/ 739775 w 284"/>
              <a:gd name="T5" fmla="*/ 1450975 h 941"/>
              <a:gd name="T6" fmla="*/ 0 60000 65536"/>
              <a:gd name="T7" fmla="*/ 0 60000 65536"/>
              <a:gd name="T8" fmla="*/ 0 60000 65536"/>
            </a:gdLst>
            <a:ahLst/>
            <a:cxnLst>
              <a:cxn ang="T6">
                <a:pos x="T0" y="T1"/>
              </a:cxn>
              <a:cxn ang="T7">
                <a:pos x="T2" y="T3"/>
              </a:cxn>
              <a:cxn ang="T8">
                <a:pos x="T4" y="T5"/>
              </a:cxn>
            </a:cxnLst>
            <a:rect l="0" t="0" r="r" b="b"/>
            <a:pathLst>
              <a:path w="284" h="941">
                <a:moveTo>
                  <a:pt x="0" y="941"/>
                </a:moveTo>
                <a:cubicBezTo>
                  <a:pt x="49" y="470"/>
                  <a:pt x="99" y="0"/>
                  <a:pt x="146" y="0"/>
                </a:cubicBezTo>
                <a:cubicBezTo>
                  <a:pt x="193" y="0"/>
                  <a:pt x="238" y="470"/>
                  <a:pt x="284" y="941"/>
                </a:cubicBezTo>
              </a:path>
            </a:pathLst>
          </a:custGeom>
          <a:noFill/>
          <a:ln w="38100" cap="flat" cmpd="sng">
            <a:solidFill>
              <a:srgbClr val="CC99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3031" name="Freeform 71"/>
          <p:cNvSpPr>
            <a:spLocks/>
          </p:cNvSpPr>
          <p:nvPr/>
        </p:nvSpPr>
        <p:spPr bwMode="auto">
          <a:xfrm>
            <a:off x="4989513" y="4508500"/>
            <a:ext cx="739775" cy="1450975"/>
          </a:xfrm>
          <a:custGeom>
            <a:avLst/>
            <a:gdLst>
              <a:gd name="T0" fmla="*/ 0 w 284"/>
              <a:gd name="T1" fmla="*/ 1450975 h 941"/>
              <a:gd name="T2" fmla="*/ 380307 w 284"/>
              <a:gd name="T3" fmla="*/ 0 h 941"/>
              <a:gd name="T4" fmla="*/ 739775 w 284"/>
              <a:gd name="T5" fmla="*/ 1450975 h 941"/>
              <a:gd name="T6" fmla="*/ 0 60000 65536"/>
              <a:gd name="T7" fmla="*/ 0 60000 65536"/>
              <a:gd name="T8" fmla="*/ 0 60000 65536"/>
            </a:gdLst>
            <a:ahLst/>
            <a:cxnLst>
              <a:cxn ang="T6">
                <a:pos x="T0" y="T1"/>
              </a:cxn>
              <a:cxn ang="T7">
                <a:pos x="T2" y="T3"/>
              </a:cxn>
              <a:cxn ang="T8">
                <a:pos x="T4" y="T5"/>
              </a:cxn>
            </a:cxnLst>
            <a:rect l="0" t="0" r="r" b="b"/>
            <a:pathLst>
              <a:path w="284" h="941">
                <a:moveTo>
                  <a:pt x="0" y="941"/>
                </a:moveTo>
                <a:cubicBezTo>
                  <a:pt x="49" y="470"/>
                  <a:pt x="99" y="0"/>
                  <a:pt x="146" y="0"/>
                </a:cubicBezTo>
                <a:cubicBezTo>
                  <a:pt x="193" y="0"/>
                  <a:pt x="238" y="470"/>
                  <a:pt x="284" y="941"/>
                </a:cubicBezTo>
              </a:path>
            </a:pathLst>
          </a:custGeom>
          <a:noFill/>
          <a:ln w="38100" cap="flat" cmpd="sng">
            <a:solidFill>
              <a:srgbClr val="CC99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3032" name="Rectangle 72"/>
          <p:cNvSpPr>
            <a:spLocks noChangeArrowheads="1"/>
          </p:cNvSpPr>
          <p:nvPr/>
        </p:nvSpPr>
        <p:spPr bwMode="auto">
          <a:xfrm>
            <a:off x="5006975" y="5935663"/>
            <a:ext cx="698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342900" indent="-342900">
              <a:spcBef>
                <a:spcPct val="20000"/>
              </a:spcBef>
            </a:pPr>
            <a:r>
              <a:rPr lang="en-GB">
                <a:solidFill>
                  <a:schemeClr val="bg1"/>
                </a:solidFill>
                <a:latin typeface="Symbol" pitchFamily="18" charset="2"/>
              </a:rPr>
              <a:t>n</a:t>
            </a:r>
            <a:r>
              <a:rPr lang="en-GB">
                <a:solidFill>
                  <a:schemeClr val="bg1"/>
                </a:solidFill>
              </a:rPr>
              <a:t>(b)</a:t>
            </a:r>
            <a:endParaRPr lang="en-US">
              <a:solidFill>
                <a:schemeClr val="bg1"/>
              </a:solidFill>
            </a:endParaRPr>
          </a:p>
        </p:txBody>
      </p:sp>
      <p:sp>
        <p:nvSpPr>
          <p:cNvPr id="43033" name="Rectangle 73"/>
          <p:cNvSpPr>
            <a:spLocks noChangeArrowheads="1"/>
          </p:cNvSpPr>
          <p:nvPr/>
        </p:nvSpPr>
        <p:spPr bwMode="auto">
          <a:xfrm>
            <a:off x="6205538" y="5918200"/>
            <a:ext cx="10874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342900" indent="-342900">
              <a:spcBef>
                <a:spcPct val="20000"/>
              </a:spcBef>
            </a:pPr>
            <a:r>
              <a:rPr lang="en-GB">
                <a:solidFill>
                  <a:schemeClr val="bg1"/>
                </a:solidFill>
                <a:latin typeface="Symbol" pitchFamily="18" charset="2"/>
              </a:rPr>
              <a:t>n</a:t>
            </a:r>
            <a:r>
              <a:rPr lang="en-GB">
                <a:solidFill>
                  <a:schemeClr val="bg1"/>
                </a:solidFill>
              </a:rPr>
              <a:t>(high)</a:t>
            </a:r>
            <a:endParaRPr lang="en-US">
              <a:solidFill>
                <a:schemeClr val="bg1"/>
              </a:solidFill>
            </a:endParaRPr>
          </a:p>
        </p:txBody>
      </p:sp>
      <p:sp>
        <p:nvSpPr>
          <p:cNvPr id="422986" name="Freeform 74"/>
          <p:cNvSpPr>
            <a:spLocks/>
          </p:cNvSpPr>
          <p:nvPr/>
        </p:nvSpPr>
        <p:spPr bwMode="auto">
          <a:xfrm>
            <a:off x="5292725" y="4294188"/>
            <a:ext cx="785813" cy="1433512"/>
          </a:xfrm>
          <a:custGeom>
            <a:avLst/>
            <a:gdLst>
              <a:gd name="T0" fmla="*/ 0 w 275"/>
              <a:gd name="T1" fmla="*/ 1433512 h 1150"/>
              <a:gd name="T2" fmla="*/ 288608 w 275"/>
              <a:gd name="T3" fmla="*/ 841409 h 1150"/>
              <a:gd name="T4" fmla="*/ 437198 w 275"/>
              <a:gd name="T5" fmla="*/ 0 h 1150"/>
              <a:gd name="T6" fmla="*/ 522923 w 275"/>
              <a:gd name="T7" fmla="*/ 841409 h 1150"/>
              <a:gd name="T8" fmla="*/ 785813 w 275"/>
              <a:gd name="T9" fmla="*/ 1433512 h 11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5" h="1150">
                <a:moveTo>
                  <a:pt x="0" y="1150"/>
                </a:moveTo>
                <a:cubicBezTo>
                  <a:pt x="17" y="1071"/>
                  <a:pt x="75" y="867"/>
                  <a:pt x="101" y="675"/>
                </a:cubicBezTo>
                <a:cubicBezTo>
                  <a:pt x="127" y="483"/>
                  <a:pt x="139" y="0"/>
                  <a:pt x="153" y="0"/>
                </a:cubicBezTo>
                <a:cubicBezTo>
                  <a:pt x="167" y="0"/>
                  <a:pt x="163" y="483"/>
                  <a:pt x="183" y="675"/>
                </a:cubicBezTo>
                <a:cubicBezTo>
                  <a:pt x="203" y="867"/>
                  <a:pt x="256" y="1051"/>
                  <a:pt x="275" y="1150"/>
                </a:cubicBezTo>
              </a:path>
            </a:pathLst>
          </a:custGeom>
          <a:noFill/>
          <a:ln w="38100" cap="flat" cmpd="sng">
            <a:solidFill>
              <a:srgbClr val="00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3035" name="Rectangle 75"/>
          <p:cNvSpPr>
            <a:spLocks noChangeArrowheads="1"/>
          </p:cNvSpPr>
          <p:nvPr/>
        </p:nvSpPr>
        <p:spPr bwMode="auto">
          <a:xfrm>
            <a:off x="5080000" y="3200400"/>
            <a:ext cx="471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342900" indent="-342900">
              <a:spcBef>
                <a:spcPct val="20000"/>
              </a:spcBef>
            </a:pPr>
            <a:r>
              <a:rPr lang="en-GB">
                <a:solidFill>
                  <a:schemeClr val="bg1"/>
                </a:solidFill>
              </a:rPr>
              <a:t>Rt</a:t>
            </a:r>
            <a:endParaRPr lang="en-US">
              <a:solidFill>
                <a:schemeClr val="bg1"/>
              </a:solidFill>
            </a:endParaRPr>
          </a:p>
        </p:txBody>
      </p:sp>
      <p:sp>
        <p:nvSpPr>
          <p:cNvPr id="43036" name="AutoShape 76"/>
          <p:cNvSpPr>
            <a:spLocks noChangeArrowheads="1"/>
          </p:cNvSpPr>
          <p:nvPr/>
        </p:nvSpPr>
        <p:spPr bwMode="auto">
          <a:xfrm rot="15505833" flipV="1">
            <a:off x="7442200" y="1768476"/>
            <a:ext cx="204787" cy="1776412"/>
          </a:xfrm>
          <a:prstGeom prst="moon">
            <a:avLst>
              <a:gd name="adj" fmla="val 5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37" name="AutoShape 77"/>
          <p:cNvSpPr>
            <a:spLocks noChangeArrowheads="1"/>
          </p:cNvSpPr>
          <p:nvPr/>
        </p:nvSpPr>
        <p:spPr bwMode="auto">
          <a:xfrm rot="16934371" flipV="1">
            <a:off x="5742781" y="1420020"/>
            <a:ext cx="358775" cy="2449512"/>
          </a:xfrm>
          <a:prstGeom prst="moon">
            <a:avLst>
              <a:gd name="adj" fmla="val 5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38" name="AutoShape 78"/>
          <p:cNvSpPr>
            <a:spLocks noChangeArrowheads="1"/>
          </p:cNvSpPr>
          <p:nvPr/>
        </p:nvSpPr>
        <p:spPr bwMode="auto">
          <a:xfrm rot="15505833" flipV="1">
            <a:off x="7829550" y="1755776"/>
            <a:ext cx="204787" cy="1776412"/>
          </a:xfrm>
          <a:prstGeom prst="moon">
            <a:avLst>
              <a:gd name="adj" fmla="val 5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39" name="AutoShape 79"/>
          <p:cNvSpPr>
            <a:spLocks noChangeArrowheads="1"/>
          </p:cNvSpPr>
          <p:nvPr/>
        </p:nvSpPr>
        <p:spPr bwMode="auto">
          <a:xfrm rot="15505833" flipV="1">
            <a:off x="7406481" y="1680369"/>
            <a:ext cx="231775" cy="2078038"/>
          </a:xfrm>
          <a:prstGeom prst="moon">
            <a:avLst>
              <a:gd name="adj" fmla="val 5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29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8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AutoShape 2"/>
          <p:cNvSpPr>
            <a:spLocks noChangeArrowheads="1"/>
          </p:cNvSpPr>
          <p:nvPr/>
        </p:nvSpPr>
        <p:spPr bwMode="auto">
          <a:xfrm>
            <a:off x="4543425" y="1743075"/>
            <a:ext cx="4557713" cy="1143000"/>
          </a:xfrm>
          <a:custGeom>
            <a:avLst/>
            <a:gdLst>
              <a:gd name="T0" fmla="*/ 2278857 w 21600"/>
              <a:gd name="T1" fmla="*/ 0 h 21600"/>
              <a:gd name="T2" fmla="*/ 667410 w 21600"/>
              <a:gd name="T3" fmla="*/ 167375 h 21600"/>
              <a:gd name="T4" fmla="*/ 0 w 21600"/>
              <a:gd name="T5" fmla="*/ 571500 h 21600"/>
              <a:gd name="T6" fmla="*/ 667410 w 21600"/>
              <a:gd name="T7" fmla="*/ 975625 h 21600"/>
              <a:gd name="T8" fmla="*/ 2278857 w 21600"/>
              <a:gd name="T9" fmla="*/ 1143000 h 21600"/>
              <a:gd name="T10" fmla="*/ 3890303 w 21600"/>
              <a:gd name="T11" fmla="*/ 975625 h 21600"/>
              <a:gd name="T12" fmla="*/ 4557713 w 21600"/>
              <a:gd name="T13" fmla="*/ 571500 h 21600"/>
              <a:gd name="T14" fmla="*/ 3890303 w 21600"/>
              <a:gd name="T15" fmla="*/ 167375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694" y="10800"/>
                </a:moveTo>
                <a:cubicBezTo>
                  <a:pt x="3694" y="14725"/>
                  <a:pt x="6875" y="17906"/>
                  <a:pt x="10800" y="17906"/>
                </a:cubicBezTo>
                <a:cubicBezTo>
                  <a:pt x="14725" y="17906"/>
                  <a:pt x="17906" y="14725"/>
                  <a:pt x="17906" y="10800"/>
                </a:cubicBezTo>
                <a:cubicBezTo>
                  <a:pt x="17906" y="6875"/>
                  <a:pt x="14725" y="3694"/>
                  <a:pt x="10800" y="3694"/>
                </a:cubicBezTo>
                <a:cubicBezTo>
                  <a:pt x="6875" y="3694"/>
                  <a:pt x="3694" y="6875"/>
                  <a:pt x="3694" y="10800"/>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4035" name="Rectangle 3"/>
          <p:cNvSpPr>
            <a:spLocks noChangeArrowheads="1"/>
          </p:cNvSpPr>
          <p:nvPr/>
        </p:nvSpPr>
        <p:spPr bwMode="auto">
          <a:xfrm>
            <a:off x="709613" y="-138113"/>
            <a:ext cx="77724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So how can we test it?</a:t>
            </a:r>
          </a:p>
        </p:txBody>
      </p:sp>
      <p:sp>
        <p:nvSpPr>
          <p:cNvPr id="44036" name="Text Box 4"/>
          <p:cNvSpPr txBox="1">
            <a:spLocks noChangeArrowheads="1"/>
          </p:cNvSpPr>
          <p:nvPr/>
        </p:nvSpPr>
        <p:spPr bwMode="auto">
          <a:xfrm>
            <a:off x="5049838" y="6486525"/>
            <a:ext cx="4021137"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eaLnBrk="1" hangingPunct="1">
              <a:spcBef>
                <a:spcPct val="50000"/>
              </a:spcBef>
            </a:pPr>
            <a:r>
              <a:rPr lang="en-GB" sz="1600">
                <a:solidFill>
                  <a:srgbClr val="FFFF99"/>
                </a:solidFill>
              </a:rPr>
              <a:t>Ingram &amp; Done 2009 </a:t>
            </a:r>
            <a:endParaRPr lang="en-US" sz="1600">
              <a:solidFill>
                <a:srgbClr val="FFFF99"/>
              </a:solidFill>
            </a:endParaRPr>
          </a:p>
        </p:txBody>
      </p:sp>
      <p:sp>
        <p:nvSpPr>
          <p:cNvPr id="44037" name="AutoShape 5"/>
          <p:cNvSpPr>
            <a:spLocks noChangeArrowheads="1"/>
          </p:cNvSpPr>
          <p:nvPr/>
        </p:nvSpPr>
        <p:spPr bwMode="auto">
          <a:xfrm>
            <a:off x="4876800" y="1743075"/>
            <a:ext cx="3962400" cy="1143000"/>
          </a:xfrm>
          <a:custGeom>
            <a:avLst/>
            <a:gdLst>
              <a:gd name="T0" fmla="*/ 1981200 w 21600"/>
              <a:gd name="T1" fmla="*/ 0 h 21600"/>
              <a:gd name="T2" fmla="*/ 580235 w 21600"/>
              <a:gd name="T3" fmla="*/ 167375 h 21600"/>
              <a:gd name="T4" fmla="*/ 0 w 21600"/>
              <a:gd name="T5" fmla="*/ 571500 h 21600"/>
              <a:gd name="T6" fmla="*/ 580235 w 21600"/>
              <a:gd name="T7" fmla="*/ 975625 h 21600"/>
              <a:gd name="T8" fmla="*/ 1981200 w 21600"/>
              <a:gd name="T9" fmla="*/ 1143000 h 21600"/>
              <a:gd name="T10" fmla="*/ 3382165 w 21600"/>
              <a:gd name="T11" fmla="*/ 975625 h 21600"/>
              <a:gd name="T12" fmla="*/ 3962400 w 21600"/>
              <a:gd name="T13" fmla="*/ 571500 h 21600"/>
              <a:gd name="T14" fmla="*/ 3382165 w 21600"/>
              <a:gd name="T15" fmla="*/ 167375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44038" name="Group 6"/>
          <p:cNvGrpSpPr>
            <a:grpSpLocks/>
          </p:cNvGrpSpPr>
          <p:nvPr/>
        </p:nvGrpSpPr>
        <p:grpSpPr bwMode="auto">
          <a:xfrm>
            <a:off x="7278688" y="1441450"/>
            <a:ext cx="914400" cy="1638300"/>
            <a:chOff x="899" y="2296"/>
            <a:chExt cx="496" cy="1032"/>
          </a:xfrm>
        </p:grpSpPr>
        <p:grpSp>
          <p:nvGrpSpPr>
            <p:cNvPr id="44100" name="Group 7"/>
            <p:cNvGrpSpPr>
              <a:grpSpLocks/>
            </p:cNvGrpSpPr>
            <p:nvPr/>
          </p:nvGrpSpPr>
          <p:grpSpPr bwMode="auto">
            <a:xfrm>
              <a:off x="899" y="2512"/>
              <a:ext cx="216" cy="576"/>
              <a:chOff x="843" y="2880"/>
              <a:chExt cx="216" cy="576"/>
            </a:xfrm>
          </p:grpSpPr>
          <p:sp>
            <p:nvSpPr>
              <p:cNvPr id="44110" name="Freeform 8"/>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4111" name="Freeform 9"/>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4101" name="Group 10"/>
            <p:cNvGrpSpPr>
              <a:grpSpLocks/>
            </p:cNvGrpSpPr>
            <p:nvPr/>
          </p:nvGrpSpPr>
          <p:grpSpPr bwMode="auto">
            <a:xfrm>
              <a:off x="1035" y="2752"/>
              <a:ext cx="216" cy="576"/>
              <a:chOff x="843" y="2880"/>
              <a:chExt cx="216" cy="576"/>
            </a:xfrm>
          </p:grpSpPr>
          <p:sp>
            <p:nvSpPr>
              <p:cNvPr id="44108" name="Freeform 11"/>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4109" name="Freeform 12"/>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4102" name="Group 13"/>
            <p:cNvGrpSpPr>
              <a:grpSpLocks/>
            </p:cNvGrpSpPr>
            <p:nvPr/>
          </p:nvGrpSpPr>
          <p:grpSpPr bwMode="auto">
            <a:xfrm>
              <a:off x="1179" y="2520"/>
              <a:ext cx="216" cy="576"/>
              <a:chOff x="843" y="2880"/>
              <a:chExt cx="216" cy="576"/>
            </a:xfrm>
          </p:grpSpPr>
          <p:sp>
            <p:nvSpPr>
              <p:cNvPr id="44106" name="Freeform 14"/>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4107" name="Freeform 15"/>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4103" name="Group 16"/>
            <p:cNvGrpSpPr>
              <a:grpSpLocks/>
            </p:cNvGrpSpPr>
            <p:nvPr/>
          </p:nvGrpSpPr>
          <p:grpSpPr bwMode="auto">
            <a:xfrm>
              <a:off x="1035" y="2296"/>
              <a:ext cx="216" cy="576"/>
              <a:chOff x="843" y="2880"/>
              <a:chExt cx="216" cy="576"/>
            </a:xfrm>
          </p:grpSpPr>
          <p:sp>
            <p:nvSpPr>
              <p:cNvPr id="44104" name="Freeform 17"/>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4105" name="Freeform 18"/>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44039" name="Group 19"/>
          <p:cNvGrpSpPr>
            <a:grpSpLocks/>
          </p:cNvGrpSpPr>
          <p:nvPr/>
        </p:nvGrpSpPr>
        <p:grpSpPr bwMode="auto">
          <a:xfrm>
            <a:off x="7019925" y="1898650"/>
            <a:ext cx="471488" cy="787400"/>
            <a:chOff x="899" y="2296"/>
            <a:chExt cx="496" cy="1032"/>
          </a:xfrm>
        </p:grpSpPr>
        <p:grpSp>
          <p:nvGrpSpPr>
            <p:cNvPr id="44088" name="Group 20"/>
            <p:cNvGrpSpPr>
              <a:grpSpLocks/>
            </p:cNvGrpSpPr>
            <p:nvPr/>
          </p:nvGrpSpPr>
          <p:grpSpPr bwMode="auto">
            <a:xfrm>
              <a:off x="899" y="2512"/>
              <a:ext cx="216" cy="576"/>
              <a:chOff x="843" y="2880"/>
              <a:chExt cx="216" cy="576"/>
            </a:xfrm>
          </p:grpSpPr>
          <p:sp>
            <p:nvSpPr>
              <p:cNvPr id="44098" name="Freeform 21"/>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4099" name="Freeform 22"/>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4089" name="Group 23"/>
            <p:cNvGrpSpPr>
              <a:grpSpLocks/>
            </p:cNvGrpSpPr>
            <p:nvPr/>
          </p:nvGrpSpPr>
          <p:grpSpPr bwMode="auto">
            <a:xfrm>
              <a:off x="1035" y="2752"/>
              <a:ext cx="216" cy="576"/>
              <a:chOff x="843" y="2880"/>
              <a:chExt cx="216" cy="576"/>
            </a:xfrm>
          </p:grpSpPr>
          <p:sp>
            <p:nvSpPr>
              <p:cNvPr id="44096" name="Freeform 24"/>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4097" name="Freeform 25"/>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4090" name="Group 26"/>
            <p:cNvGrpSpPr>
              <a:grpSpLocks/>
            </p:cNvGrpSpPr>
            <p:nvPr/>
          </p:nvGrpSpPr>
          <p:grpSpPr bwMode="auto">
            <a:xfrm>
              <a:off x="1179" y="2520"/>
              <a:ext cx="216" cy="576"/>
              <a:chOff x="843" y="2880"/>
              <a:chExt cx="216" cy="576"/>
            </a:xfrm>
          </p:grpSpPr>
          <p:sp>
            <p:nvSpPr>
              <p:cNvPr id="44094" name="Freeform 27"/>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4095" name="Freeform 28"/>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4091" name="Group 29"/>
            <p:cNvGrpSpPr>
              <a:grpSpLocks/>
            </p:cNvGrpSpPr>
            <p:nvPr/>
          </p:nvGrpSpPr>
          <p:grpSpPr bwMode="auto">
            <a:xfrm>
              <a:off x="1035" y="2296"/>
              <a:ext cx="216" cy="576"/>
              <a:chOff x="843" y="2880"/>
              <a:chExt cx="216" cy="576"/>
            </a:xfrm>
          </p:grpSpPr>
          <p:sp>
            <p:nvSpPr>
              <p:cNvPr id="44092" name="Freeform 30"/>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4093" name="Freeform 31"/>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44040" name="Group 32"/>
          <p:cNvGrpSpPr>
            <a:grpSpLocks/>
          </p:cNvGrpSpPr>
          <p:nvPr/>
        </p:nvGrpSpPr>
        <p:grpSpPr bwMode="auto">
          <a:xfrm flipH="1">
            <a:off x="5419725" y="1431925"/>
            <a:ext cx="914400" cy="1638300"/>
            <a:chOff x="899" y="2296"/>
            <a:chExt cx="496" cy="1032"/>
          </a:xfrm>
        </p:grpSpPr>
        <p:grpSp>
          <p:nvGrpSpPr>
            <p:cNvPr id="44076" name="Group 33"/>
            <p:cNvGrpSpPr>
              <a:grpSpLocks/>
            </p:cNvGrpSpPr>
            <p:nvPr/>
          </p:nvGrpSpPr>
          <p:grpSpPr bwMode="auto">
            <a:xfrm>
              <a:off x="899" y="2512"/>
              <a:ext cx="216" cy="576"/>
              <a:chOff x="843" y="2880"/>
              <a:chExt cx="216" cy="576"/>
            </a:xfrm>
          </p:grpSpPr>
          <p:sp>
            <p:nvSpPr>
              <p:cNvPr id="44086" name="Freeform 34"/>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4087" name="Freeform 35"/>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4077" name="Group 36"/>
            <p:cNvGrpSpPr>
              <a:grpSpLocks/>
            </p:cNvGrpSpPr>
            <p:nvPr/>
          </p:nvGrpSpPr>
          <p:grpSpPr bwMode="auto">
            <a:xfrm>
              <a:off x="1035" y="2752"/>
              <a:ext cx="216" cy="576"/>
              <a:chOff x="843" y="2880"/>
              <a:chExt cx="216" cy="576"/>
            </a:xfrm>
          </p:grpSpPr>
          <p:sp>
            <p:nvSpPr>
              <p:cNvPr id="44084" name="Freeform 37"/>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4085" name="Freeform 38"/>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4078" name="Group 39"/>
            <p:cNvGrpSpPr>
              <a:grpSpLocks/>
            </p:cNvGrpSpPr>
            <p:nvPr/>
          </p:nvGrpSpPr>
          <p:grpSpPr bwMode="auto">
            <a:xfrm>
              <a:off x="1179" y="2520"/>
              <a:ext cx="216" cy="576"/>
              <a:chOff x="843" y="2880"/>
              <a:chExt cx="216" cy="576"/>
            </a:xfrm>
          </p:grpSpPr>
          <p:sp>
            <p:nvSpPr>
              <p:cNvPr id="44082" name="Freeform 40"/>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4083" name="Freeform 41"/>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4079" name="Group 42"/>
            <p:cNvGrpSpPr>
              <a:grpSpLocks/>
            </p:cNvGrpSpPr>
            <p:nvPr/>
          </p:nvGrpSpPr>
          <p:grpSpPr bwMode="auto">
            <a:xfrm>
              <a:off x="1035" y="2296"/>
              <a:ext cx="216" cy="576"/>
              <a:chOff x="843" y="2880"/>
              <a:chExt cx="216" cy="576"/>
            </a:xfrm>
          </p:grpSpPr>
          <p:sp>
            <p:nvSpPr>
              <p:cNvPr id="44080" name="Freeform 43"/>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4081" name="Freeform 44"/>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44041" name="Group 45"/>
          <p:cNvGrpSpPr>
            <a:grpSpLocks/>
          </p:cNvGrpSpPr>
          <p:nvPr/>
        </p:nvGrpSpPr>
        <p:grpSpPr bwMode="auto">
          <a:xfrm flipH="1">
            <a:off x="6092825" y="1958975"/>
            <a:ext cx="471488" cy="787400"/>
            <a:chOff x="899" y="2296"/>
            <a:chExt cx="496" cy="1032"/>
          </a:xfrm>
        </p:grpSpPr>
        <p:grpSp>
          <p:nvGrpSpPr>
            <p:cNvPr id="44064" name="Group 46"/>
            <p:cNvGrpSpPr>
              <a:grpSpLocks/>
            </p:cNvGrpSpPr>
            <p:nvPr/>
          </p:nvGrpSpPr>
          <p:grpSpPr bwMode="auto">
            <a:xfrm>
              <a:off x="899" y="2512"/>
              <a:ext cx="216" cy="576"/>
              <a:chOff x="843" y="2880"/>
              <a:chExt cx="216" cy="576"/>
            </a:xfrm>
          </p:grpSpPr>
          <p:sp>
            <p:nvSpPr>
              <p:cNvPr id="44074" name="Freeform 47"/>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4075" name="Freeform 48"/>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4065" name="Group 49"/>
            <p:cNvGrpSpPr>
              <a:grpSpLocks/>
            </p:cNvGrpSpPr>
            <p:nvPr/>
          </p:nvGrpSpPr>
          <p:grpSpPr bwMode="auto">
            <a:xfrm>
              <a:off x="1035" y="2752"/>
              <a:ext cx="216" cy="576"/>
              <a:chOff x="843" y="2880"/>
              <a:chExt cx="216" cy="576"/>
            </a:xfrm>
          </p:grpSpPr>
          <p:sp>
            <p:nvSpPr>
              <p:cNvPr id="44072" name="Freeform 50"/>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4073" name="Freeform 51"/>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4066" name="Group 52"/>
            <p:cNvGrpSpPr>
              <a:grpSpLocks/>
            </p:cNvGrpSpPr>
            <p:nvPr/>
          </p:nvGrpSpPr>
          <p:grpSpPr bwMode="auto">
            <a:xfrm>
              <a:off x="1179" y="2520"/>
              <a:ext cx="216" cy="576"/>
              <a:chOff x="843" y="2880"/>
              <a:chExt cx="216" cy="576"/>
            </a:xfrm>
          </p:grpSpPr>
          <p:sp>
            <p:nvSpPr>
              <p:cNvPr id="44070" name="Freeform 53"/>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4071" name="Freeform 54"/>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4067" name="Group 55"/>
            <p:cNvGrpSpPr>
              <a:grpSpLocks/>
            </p:cNvGrpSpPr>
            <p:nvPr/>
          </p:nvGrpSpPr>
          <p:grpSpPr bwMode="auto">
            <a:xfrm>
              <a:off x="1035" y="2296"/>
              <a:ext cx="216" cy="576"/>
              <a:chOff x="843" y="2880"/>
              <a:chExt cx="216" cy="576"/>
            </a:xfrm>
          </p:grpSpPr>
          <p:sp>
            <p:nvSpPr>
              <p:cNvPr id="44068" name="Freeform 56"/>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4069" name="Freeform 57"/>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sp>
        <p:nvSpPr>
          <p:cNvPr id="44042" name="AutoShape 58"/>
          <p:cNvSpPr>
            <a:spLocks noChangeArrowheads="1"/>
          </p:cNvSpPr>
          <p:nvPr/>
        </p:nvSpPr>
        <p:spPr bwMode="auto">
          <a:xfrm rot="16934371" flipV="1">
            <a:off x="6019006" y="1639094"/>
            <a:ext cx="468313" cy="1908175"/>
          </a:xfrm>
          <a:prstGeom prst="moon">
            <a:avLst>
              <a:gd name="adj" fmla="val 5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43" name="AutoShape 59"/>
          <p:cNvSpPr>
            <a:spLocks noChangeArrowheads="1"/>
          </p:cNvSpPr>
          <p:nvPr/>
        </p:nvSpPr>
        <p:spPr bwMode="auto">
          <a:xfrm rot="15516024" flipV="1">
            <a:off x="7345363" y="1604962"/>
            <a:ext cx="425450" cy="1990725"/>
          </a:xfrm>
          <a:prstGeom prst="moon">
            <a:avLst>
              <a:gd name="adj" fmla="val 5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44" name="AutoShape 60"/>
          <p:cNvSpPr>
            <a:spLocks noChangeArrowheads="1"/>
          </p:cNvSpPr>
          <p:nvPr/>
        </p:nvSpPr>
        <p:spPr bwMode="auto">
          <a:xfrm rot="16934371" flipV="1">
            <a:off x="5797551" y="1644650"/>
            <a:ext cx="385762" cy="1893887"/>
          </a:xfrm>
          <a:prstGeom prst="moon">
            <a:avLst>
              <a:gd name="adj" fmla="val 5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45" name="Oval 61"/>
          <p:cNvSpPr>
            <a:spLocks noChangeArrowheads="1"/>
          </p:cNvSpPr>
          <p:nvPr/>
        </p:nvSpPr>
        <p:spPr bwMode="auto">
          <a:xfrm>
            <a:off x="6675438" y="2192338"/>
            <a:ext cx="261937" cy="2428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46" name="Line 62"/>
          <p:cNvSpPr>
            <a:spLocks noChangeShapeType="1"/>
          </p:cNvSpPr>
          <p:nvPr/>
        </p:nvSpPr>
        <p:spPr bwMode="auto">
          <a:xfrm>
            <a:off x="4992688" y="3549650"/>
            <a:ext cx="0" cy="2511425"/>
          </a:xfrm>
          <a:prstGeom prst="line">
            <a:avLst/>
          </a:prstGeom>
          <a:noFill/>
          <a:ln w="38100">
            <a:solidFill>
              <a:schemeClr val="bg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047" name="Line 63"/>
          <p:cNvSpPr>
            <a:spLocks noChangeShapeType="1"/>
          </p:cNvSpPr>
          <p:nvPr/>
        </p:nvSpPr>
        <p:spPr bwMode="auto">
          <a:xfrm rot="5400000">
            <a:off x="6094413" y="4694237"/>
            <a:ext cx="0" cy="2511425"/>
          </a:xfrm>
          <a:prstGeom prst="line">
            <a:avLst/>
          </a:prstGeom>
          <a:noFill/>
          <a:ln w="38100">
            <a:solidFill>
              <a:schemeClr val="bg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048" name="Line 64"/>
          <p:cNvSpPr>
            <a:spLocks noChangeShapeType="1"/>
          </p:cNvSpPr>
          <p:nvPr/>
        </p:nvSpPr>
        <p:spPr bwMode="auto">
          <a:xfrm>
            <a:off x="5849938" y="2263775"/>
            <a:ext cx="15875" cy="3600450"/>
          </a:xfrm>
          <a:prstGeom prst="line">
            <a:avLst/>
          </a:prstGeom>
          <a:noFill/>
          <a:ln w="9525">
            <a:solidFill>
              <a:schemeClr val="bg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049" name="Line 65"/>
          <p:cNvSpPr>
            <a:spLocks noChangeShapeType="1"/>
          </p:cNvSpPr>
          <p:nvPr/>
        </p:nvSpPr>
        <p:spPr bwMode="auto">
          <a:xfrm>
            <a:off x="6551613" y="2193925"/>
            <a:ext cx="44450" cy="3700463"/>
          </a:xfrm>
          <a:prstGeom prst="line">
            <a:avLst/>
          </a:prstGeom>
          <a:noFill/>
          <a:ln w="9525">
            <a:solidFill>
              <a:schemeClr val="bg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050" name="Line 66"/>
          <p:cNvSpPr>
            <a:spLocks noChangeShapeType="1"/>
          </p:cNvSpPr>
          <p:nvPr/>
        </p:nvSpPr>
        <p:spPr bwMode="auto">
          <a:xfrm>
            <a:off x="5508625" y="2251075"/>
            <a:ext cx="0" cy="3629025"/>
          </a:xfrm>
          <a:prstGeom prst="line">
            <a:avLst/>
          </a:prstGeom>
          <a:noFill/>
          <a:ln w="9525">
            <a:solidFill>
              <a:schemeClr val="bg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051" name="Freeform 67"/>
          <p:cNvSpPr>
            <a:spLocks/>
          </p:cNvSpPr>
          <p:nvPr/>
        </p:nvSpPr>
        <p:spPr bwMode="auto">
          <a:xfrm>
            <a:off x="5500688" y="4476750"/>
            <a:ext cx="739775" cy="1450975"/>
          </a:xfrm>
          <a:custGeom>
            <a:avLst/>
            <a:gdLst>
              <a:gd name="T0" fmla="*/ 0 w 284"/>
              <a:gd name="T1" fmla="*/ 1450975 h 941"/>
              <a:gd name="T2" fmla="*/ 380307 w 284"/>
              <a:gd name="T3" fmla="*/ 0 h 941"/>
              <a:gd name="T4" fmla="*/ 739775 w 284"/>
              <a:gd name="T5" fmla="*/ 1450975 h 941"/>
              <a:gd name="T6" fmla="*/ 0 60000 65536"/>
              <a:gd name="T7" fmla="*/ 0 60000 65536"/>
              <a:gd name="T8" fmla="*/ 0 60000 65536"/>
            </a:gdLst>
            <a:ahLst/>
            <a:cxnLst>
              <a:cxn ang="T6">
                <a:pos x="T0" y="T1"/>
              </a:cxn>
              <a:cxn ang="T7">
                <a:pos x="T2" y="T3"/>
              </a:cxn>
              <a:cxn ang="T8">
                <a:pos x="T4" y="T5"/>
              </a:cxn>
            </a:cxnLst>
            <a:rect l="0" t="0" r="r" b="b"/>
            <a:pathLst>
              <a:path w="284" h="941">
                <a:moveTo>
                  <a:pt x="0" y="941"/>
                </a:moveTo>
                <a:cubicBezTo>
                  <a:pt x="49" y="470"/>
                  <a:pt x="99" y="0"/>
                  <a:pt x="146" y="0"/>
                </a:cubicBezTo>
                <a:cubicBezTo>
                  <a:pt x="193" y="0"/>
                  <a:pt x="238" y="470"/>
                  <a:pt x="284" y="941"/>
                </a:cubicBezTo>
              </a:path>
            </a:pathLst>
          </a:custGeom>
          <a:noFill/>
          <a:ln w="38100" cap="flat" cmpd="sng">
            <a:solidFill>
              <a:srgbClr val="CC99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052" name="Freeform 68"/>
          <p:cNvSpPr>
            <a:spLocks/>
          </p:cNvSpPr>
          <p:nvPr/>
        </p:nvSpPr>
        <p:spPr bwMode="auto">
          <a:xfrm>
            <a:off x="5716588" y="4478338"/>
            <a:ext cx="739775" cy="1450975"/>
          </a:xfrm>
          <a:custGeom>
            <a:avLst/>
            <a:gdLst>
              <a:gd name="T0" fmla="*/ 0 w 284"/>
              <a:gd name="T1" fmla="*/ 1450975 h 941"/>
              <a:gd name="T2" fmla="*/ 380307 w 284"/>
              <a:gd name="T3" fmla="*/ 0 h 941"/>
              <a:gd name="T4" fmla="*/ 739775 w 284"/>
              <a:gd name="T5" fmla="*/ 1450975 h 941"/>
              <a:gd name="T6" fmla="*/ 0 60000 65536"/>
              <a:gd name="T7" fmla="*/ 0 60000 65536"/>
              <a:gd name="T8" fmla="*/ 0 60000 65536"/>
            </a:gdLst>
            <a:ahLst/>
            <a:cxnLst>
              <a:cxn ang="T6">
                <a:pos x="T0" y="T1"/>
              </a:cxn>
              <a:cxn ang="T7">
                <a:pos x="T2" y="T3"/>
              </a:cxn>
              <a:cxn ang="T8">
                <a:pos x="T4" y="T5"/>
              </a:cxn>
            </a:cxnLst>
            <a:rect l="0" t="0" r="r" b="b"/>
            <a:pathLst>
              <a:path w="284" h="941">
                <a:moveTo>
                  <a:pt x="0" y="941"/>
                </a:moveTo>
                <a:cubicBezTo>
                  <a:pt x="49" y="470"/>
                  <a:pt x="99" y="0"/>
                  <a:pt x="146" y="0"/>
                </a:cubicBezTo>
                <a:cubicBezTo>
                  <a:pt x="193" y="0"/>
                  <a:pt x="238" y="470"/>
                  <a:pt x="284" y="941"/>
                </a:cubicBezTo>
              </a:path>
            </a:pathLst>
          </a:custGeom>
          <a:noFill/>
          <a:ln w="38100" cap="flat" cmpd="sng">
            <a:solidFill>
              <a:srgbClr val="CC99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053" name="Freeform 69"/>
          <p:cNvSpPr>
            <a:spLocks/>
          </p:cNvSpPr>
          <p:nvPr/>
        </p:nvSpPr>
        <p:spPr bwMode="auto">
          <a:xfrm>
            <a:off x="5932488" y="4479925"/>
            <a:ext cx="739775" cy="1450975"/>
          </a:xfrm>
          <a:custGeom>
            <a:avLst/>
            <a:gdLst>
              <a:gd name="T0" fmla="*/ 0 w 284"/>
              <a:gd name="T1" fmla="*/ 1450975 h 941"/>
              <a:gd name="T2" fmla="*/ 380307 w 284"/>
              <a:gd name="T3" fmla="*/ 0 h 941"/>
              <a:gd name="T4" fmla="*/ 739775 w 284"/>
              <a:gd name="T5" fmla="*/ 1450975 h 941"/>
              <a:gd name="T6" fmla="*/ 0 60000 65536"/>
              <a:gd name="T7" fmla="*/ 0 60000 65536"/>
              <a:gd name="T8" fmla="*/ 0 60000 65536"/>
            </a:gdLst>
            <a:ahLst/>
            <a:cxnLst>
              <a:cxn ang="T6">
                <a:pos x="T0" y="T1"/>
              </a:cxn>
              <a:cxn ang="T7">
                <a:pos x="T2" y="T3"/>
              </a:cxn>
              <a:cxn ang="T8">
                <a:pos x="T4" y="T5"/>
              </a:cxn>
            </a:cxnLst>
            <a:rect l="0" t="0" r="r" b="b"/>
            <a:pathLst>
              <a:path w="284" h="941">
                <a:moveTo>
                  <a:pt x="0" y="941"/>
                </a:moveTo>
                <a:cubicBezTo>
                  <a:pt x="49" y="470"/>
                  <a:pt x="99" y="0"/>
                  <a:pt x="146" y="0"/>
                </a:cubicBezTo>
                <a:cubicBezTo>
                  <a:pt x="193" y="0"/>
                  <a:pt x="238" y="470"/>
                  <a:pt x="284" y="941"/>
                </a:cubicBezTo>
              </a:path>
            </a:pathLst>
          </a:custGeom>
          <a:noFill/>
          <a:ln w="38100" cap="flat" cmpd="sng">
            <a:solidFill>
              <a:srgbClr val="CC99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054" name="Freeform 70"/>
          <p:cNvSpPr>
            <a:spLocks/>
          </p:cNvSpPr>
          <p:nvPr/>
        </p:nvSpPr>
        <p:spPr bwMode="auto">
          <a:xfrm>
            <a:off x="6148388" y="4495800"/>
            <a:ext cx="739775" cy="1450975"/>
          </a:xfrm>
          <a:custGeom>
            <a:avLst/>
            <a:gdLst>
              <a:gd name="T0" fmla="*/ 0 w 284"/>
              <a:gd name="T1" fmla="*/ 1450975 h 941"/>
              <a:gd name="T2" fmla="*/ 380307 w 284"/>
              <a:gd name="T3" fmla="*/ 0 h 941"/>
              <a:gd name="T4" fmla="*/ 739775 w 284"/>
              <a:gd name="T5" fmla="*/ 1450975 h 941"/>
              <a:gd name="T6" fmla="*/ 0 60000 65536"/>
              <a:gd name="T7" fmla="*/ 0 60000 65536"/>
              <a:gd name="T8" fmla="*/ 0 60000 65536"/>
            </a:gdLst>
            <a:ahLst/>
            <a:cxnLst>
              <a:cxn ang="T6">
                <a:pos x="T0" y="T1"/>
              </a:cxn>
              <a:cxn ang="T7">
                <a:pos x="T2" y="T3"/>
              </a:cxn>
              <a:cxn ang="T8">
                <a:pos x="T4" y="T5"/>
              </a:cxn>
            </a:cxnLst>
            <a:rect l="0" t="0" r="r" b="b"/>
            <a:pathLst>
              <a:path w="284" h="941">
                <a:moveTo>
                  <a:pt x="0" y="941"/>
                </a:moveTo>
                <a:cubicBezTo>
                  <a:pt x="49" y="470"/>
                  <a:pt x="99" y="0"/>
                  <a:pt x="146" y="0"/>
                </a:cubicBezTo>
                <a:cubicBezTo>
                  <a:pt x="193" y="0"/>
                  <a:pt x="238" y="470"/>
                  <a:pt x="284" y="941"/>
                </a:cubicBezTo>
              </a:path>
            </a:pathLst>
          </a:custGeom>
          <a:noFill/>
          <a:ln w="38100" cap="flat" cmpd="sng">
            <a:solidFill>
              <a:srgbClr val="CC99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055" name="Freeform 71"/>
          <p:cNvSpPr>
            <a:spLocks/>
          </p:cNvSpPr>
          <p:nvPr/>
        </p:nvSpPr>
        <p:spPr bwMode="auto">
          <a:xfrm>
            <a:off x="5203825" y="5054600"/>
            <a:ext cx="695325" cy="884238"/>
          </a:xfrm>
          <a:custGeom>
            <a:avLst/>
            <a:gdLst>
              <a:gd name="T0" fmla="*/ 0 w 284"/>
              <a:gd name="T1" fmla="*/ 884238 h 941"/>
              <a:gd name="T2" fmla="*/ 357456 w 284"/>
              <a:gd name="T3" fmla="*/ 0 h 941"/>
              <a:gd name="T4" fmla="*/ 695325 w 284"/>
              <a:gd name="T5" fmla="*/ 884238 h 941"/>
              <a:gd name="T6" fmla="*/ 0 60000 65536"/>
              <a:gd name="T7" fmla="*/ 0 60000 65536"/>
              <a:gd name="T8" fmla="*/ 0 60000 65536"/>
            </a:gdLst>
            <a:ahLst/>
            <a:cxnLst>
              <a:cxn ang="T6">
                <a:pos x="T0" y="T1"/>
              </a:cxn>
              <a:cxn ang="T7">
                <a:pos x="T2" y="T3"/>
              </a:cxn>
              <a:cxn ang="T8">
                <a:pos x="T4" y="T5"/>
              </a:cxn>
            </a:cxnLst>
            <a:rect l="0" t="0" r="r" b="b"/>
            <a:pathLst>
              <a:path w="284" h="941">
                <a:moveTo>
                  <a:pt x="0" y="941"/>
                </a:moveTo>
                <a:cubicBezTo>
                  <a:pt x="49" y="470"/>
                  <a:pt x="99" y="0"/>
                  <a:pt x="146" y="0"/>
                </a:cubicBezTo>
                <a:cubicBezTo>
                  <a:pt x="193" y="0"/>
                  <a:pt x="238" y="470"/>
                  <a:pt x="284" y="941"/>
                </a:cubicBezTo>
              </a:path>
            </a:pathLst>
          </a:custGeom>
          <a:noFill/>
          <a:ln w="38100" cap="flat" cmpd="sng">
            <a:solidFill>
              <a:srgbClr val="CC99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056" name="Text Box 72"/>
          <p:cNvSpPr txBox="1">
            <a:spLocks noChangeArrowheads="1"/>
          </p:cNvSpPr>
          <p:nvPr/>
        </p:nvSpPr>
        <p:spPr bwMode="auto">
          <a:xfrm rot="-5400000">
            <a:off x="3916363" y="4325938"/>
            <a:ext cx="1377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chemeClr val="bg1"/>
                </a:solidFill>
              </a:rPr>
              <a:t>Log</a:t>
            </a:r>
            <a:r>
              <a:rPr lang="en-GB">
                <a:solidFill>
                  <a:schemeClr val="bg1"/>
                </a:solidFill>
                <a:latin typeface="Symbol" pitchFamily="18" charset="2"/>
              </a:rPr>
              <a:t> n</a:t>
            </a:r>
            <a:r>
              <a:rPr lang="en-GB">
                <a:solidFill>
                  <a:schemeClr val="bg1"/>
                </a:solidFill>
              </a:rPr>
              <a:t>P</a:t>
            </a:r>
            <a:r>
              <a:rPr lang="en-GB" baseline="-25000">
                <a:solidFill>
                  <a:schemeClr val="bg1"/>
                </a:solidFill>
                <a:latin typeface="Symbol" pitchFamily="18" charset="2"/>
              </a:rPr>
              <a:t>n</a:t>
            </a:r>
            <a:endParaRPr lang="en-US" baseline="-25000">
              <a:solidFill>
                <a:schemeClr val="bg1"/>
              </a:solidFill>
              <a:latin typeface="Symbol" pitchFamily="18" charset="2"/>
            </a:endParaRPr>
          </a:p>
        </p:txBody>
      </p:sp>
      <p:sp>
        <p:nvSpPr>
          <p:cNvPr id="44057" name="Freeform 73"/>
          <p:cNvSpPr>
            <a:spLocks/>
          </p:cNvSpPr>
          <p:nvPr/>
        </p:nvSpPr>
        <p:spPr bwMode="auto">
          <a:xfrm>
            <a:off x="5935663" y="3965575"/>
            <a:ext cx="436562" cy="1825625"/>
          </a:xfrm>
          <a:custGeom>
            <a:avLst/>
            <a:gdLst>
              <a:gd name="T0" fmla="*/ 0 w 275"/>
              <a:gd name="T1" fmla="*/ 1825625 h 1150"/>
              <a:gd name="T2" fmla="*/ 160337 w 275"/>
              <a:gd name="T3" fmla="*/ 1071563 h 1150"/>
              <a:gd name="T4" fmla="*/ 242887 w 275"/>
              <a:gd name="T5" fmla="*/ 0 h 1150"/>
              <a:gd name="T6" fmla="*/ 290512 w 275"/>
              <a:gd name="T7" fmla="*/ 1071563 h 1150"/>
              <a:gd name="T8" fmla="*/ 436562 w 275"/>
              <a:gd name="T9" fmla="*/ 1825625 h 11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5" h="1150">
                <a:moveTo>
                  <a:pt x="0" y="1150"/>
                </a:moveTo>
                <a:cubicBezTo>
                  <a:pt x="17" y="1071"/>
                  <a:pt x="75" y="867"/>
                  <a:pt x="101" y="675"/>
                </a:cubicBezTo>
                <a:cubicBezTo>
                  <a:pt x="127" y="483"/>
                  <a:pt x="139" y="0"/>
                  <a:pt x="153" y="0"/>
                </a:cubicBezTo>
                <a:cubicBezTo>
                  <a:pt x="167" y="0"/>
                  <a:pt x="163" y="483"/>
                  <a:pt x="183" y="675"/>
                </a:cubicBezTo>
                <a:cubicBezTo>
                  <a:pt x="203" y="867"/>
                  <a:pt x="256" y="1051"/>
                  <a:pt x="275" y="1150"/>
                </a:cubicBezTo>
              </a:path>
            </a:pathLst>
          </a:custGeom>
          <a:noFill/>
          <a:ln w="38100" cap="flat" cmpd="sng">
            <a:solidFill>
              <a:srgbClr val="00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058" name="Rectangle 74"/>
          <p:cNvSpPr>
            <a:spLocks noChangeArrowheads="1"/>
          </p:cNvSpPr>
          <p:nvPr/>
        </p:nvSpPr>
        <p:spPr bwMode="auto">
          <a:xfrm>
            <a:off x="5564188" y="5935663"/>
            <a:ext cx="698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342900" indent="-342900">
              <a:spcBef>
                <a:spcPct val="20000"/>
              </a:spcBef>
            </a:pPr>
            <a:r>
              <a:rPr lang="en-GB">
                <a:solidFill>
                  <a:schemeClr val="bg1"/>
                </a:solidFill>
                <a:latin typeface="Symbol" pitchFamily="18" charset="2"/>
              </a:rPr>
              <a:t>n</a:t>
            </a:r>
            <a:r>
              <a:rPr lang="en-GB">
                <a:solidFill>
                  <a:schemeClr val="bg1"/>
                </a:solidFill>
              </a:rPr>
              <a:t>(b)</a:t>
            </a:r>
            <a:endParaRPr lang="en-US">
              <a:solidFill>
                <a:schemeClr val="bg1"/>
              </a:solidFill>
            </a:endParaRPr>
          </a:p>
        </p:txBody>
      </p:sp>
      <p:sp>
        <p:nvSpPr>
          <p:cNvPr id="44059" name="Rectangle 75"/>
          <p:cNvSpPr>
            <a:spLocks noChangeArrowheads="1"/>
          </p:cNvSpPr>
          <p:nvPr/>
        </p:nvSpPr>
        <p:spPr bwMode="auto">
          <a:xfrm>
            <a:off x="6205538" y="5918200"/>
            <a:ext cx="10874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342900" indent="-342900">
              <a:spcBef>
                <a:spcPct val="20000"/>
              </a:spcBef>
            </a:pPr>
            <a:r>
              <a:rPr lang="en-GB">
                <a:solidFill>
                  <a:schemeClr val="bg1"/>
                </a:solidFill>
                <a:latin typeface="Symbol" pitchFamily="18" charset="2"/>
              </a:rPr>
              <a:t>n</a:t>
            </a:r>
            <a:r>
              <a:rPr lang="en-GB">
                <a:solidFill>
                  <a:schemeClr val="bg1"/>
                </a:solidFill>
              </a:rPr>
              <a:t>(high)</a:t>
            </a:r>
            <a:endParaRPr lang="en-US">
              <a:solidFill>
                <a:schemeClr val="bg1"/>
              </a:solidFill>
            </a:endParaRPr>
          </a:p>
        </p:txBody>
      </p:sp>
      <p:sp>
        <p:nvSpPr>
          <p:cNvPr id="44060" name="Text Box 76"/>
          <p:cNvSpPr txBox="1">
            <a:spLocks noChangeArrowheads="1"/>
          </p:cNvSpPr>
          <p:nvPr/>
        </p:nvSpPr>
        <p:spPr bwMode="auto">
          <a:xfrm>
            <a:off x="7345363" y="5702300"/>
            <a:ext cx="1060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chemeClr val="bg1"/>
                </a:solidFill>
              </a:rPr>
              <a:t>Log </a:t>
            </a:r>
            <a:r>
              <a:rPr lang="en-GB">
                <a:solidFill>
                  <a:schemeClr val="bg1"/>
                </a:solidFill>
                <a:latin typeface="Symbol" pitchFamily="18" charset="2"/>
              </a:rPr>
              <a:t>n</a:t>
            </a:r>
            <a:endParaRPr lang="en-US">
              <a:solidFill>
                <a:schemeClr val="bg1"/>
              </a:solidFill>
              <a:latin typeface="Symbol" pitchFamily="18" charset="2"/>
            </a:endParaRPr>
          </a:p>
        </p:txBody>
      </p:sp>
      <p:sp>
        <p:nvSpPr>
          <p:cNvPr id="44061" name="Text Box 77"/>
          <p:cNvSpPr txBox="1">
            <a:spLocks noChangeArrowheads="1"/>
          </p:cNvSpPr>
          <p:nvPr/>
        </p:nvSpPr>
        <p:spPr bwMode="auto">
          <a:xfrm>
            <a:off x="6200775" y="3200400"/>
            <a:ext cx="884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chemeClr val="bg1"/>
                </a:solidFill>
              </a:rPr>
              <a:t>Rin</a:t>
            </a:r>
            <a:r>
              <a:rPr lang="en-GB">
                <a:solidFill>
                  <a:srgbClr val="FFFF99"/>
                </a:solidFill>
              </a:rPr>
              <a:t>     </a:t>
            </a:r>
            <a:endParaRPr lang="en-US">
              <a:solidFill>
                <a:srgbClr val="FFFF99"/>
              </a:solidFill>
            </a:endParaRPr>
          </a:p>
        </p:txBody>
      </p:sp>
      <p:sp>
        <p:nvSpPr>
          <p:cNvPr id="44062" name="Rectangle 78"/>
          <p:cNvSpPr>
            <a:spLocks noChangeArrowheads="1"/>
          </p:cNvSpPr>
          <p:nvPr/>
        </p:nvSpPr>
        <p:spPr bwMode="auto">
          <a:xfrm>
            <a:off x="5622925" y="3200400"/>
            <a:ext cx="471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342900" indent="-342900">
              <a:spcBef>
                <a:spcPct val="20000"/>
              </a:spcBef>
            </a:pPr>
            <a:r>
              <a:rPr lang="en-GB">
                <a:solidFill>
                  <a:schemeClr val="bg1"/>
                </a:solidFill>
              </a:rPr>
              <a:t>Rt</a:t>
            </a:r>
            <a:endParaRPr lang="en-US">
              <a:solidFill>
                <a:schemeClr val="bg1"/>
              </a:solidFill>
            </a:endParaRPr>
          </a:p>
        </p:txBody>
      </p:sp>
      <p:sp>
        <p:nvSpPr>
          <p:cNvPr id="44063" name="Rectangle 79"/>
          <p:cNvSpPr>
            <a:spLocks noGrp="1" noChangeArrowheads="1"/>
          </p:cNvSpPr>
          <p:nvPr>
            <p:ph type="body" sz="half" idx="1"/>
          </p:nvPr>
        </p:nvSpPr>
        <p:spPr>
          <a:xfrm>
            <a:off x="0" y="984250"/>
            <a:ext cx="4252913" cy="5467350"/>
          </a:xfrm>
          <a:noFill/>
        </p:spPr>
        <p:txBody>
          <a:bodyPr/>
          <a:lstStyle/>
          <a:p>
            <a:pPr eaLnBrk="1" hangingPunct="1"/>
            <a:r>
              <a:rPr lang="en-GB" sz="2400" dirty="0" smtClean="0">
                <a:solidFill>
                  <a:srgbClr val="FFFF99"/>
                </a:solidFill>
              </a:rPr>
              <a:t>Overlap region can be important if </a:t>
            </a:r>
            <a:r>
              <a:rPr lang="en-GB" sz="2400" dirty="0" err="1" smtClean="0">
                <a:solidFill>
                  <a:srgbClr val="FFFF99"/>
                </a:solidFill>
              </a:rPr>
              <a:t>Rt</a:t>
            </a:r>
            <a:r>
              <a:rPr lang="en-GB" sz="2400" dirty="0" smtClean="0">
                <a:solidFill>
                  <a:srgbClr val="FFFF99"/>
                </a:solidFill>
              </a:rPr>
              <a:t> small – smaller H/R so smaller normalisation</a:t>
            </a:r>
          </a:p>
          <a:p>
            <a:pPr eaLnBrk="1" hangingPunct="1"/>
            <a:r>
              <a:rPr lang="en-GB" sz="2400" dirty="0" smtClean="0">
                <a:solidFill>
                  <a:srgbClr val="FFFF99"/>
                </a:solidFill>
              </a:rPr>
              <a:t>Mass accretion rate from each radius propagates down to modulate accretion rate in next annulus</a:t>
            </a:r>
          </a:p>
          <a:p>
            <a:pPr eaLnBrk="1" hangingPunct="1"/>
            <a:r>
              <a:rPr lang="en-GB" sz="2400" dirty="0" smtClean="0">
                <a:solidFill>
                  <a:srgbClr val="FFFF99"/>
                </a:solidFill>
              </a:rPr>
              <a:t>central region modulated on all timescales </a:t>
            </a:r>
          </a:p>
          <a:p>
            <a:pPr eaLnBrk="1" hangingPunct="1">
              <a:buFontTx/>
              <a:buNone/>
            </a:pPr>
            <a:r>
              <a:rPr lang="en-GB" sz="2400" dirty="0" smtClean="0">
                <a:solidFill>
                  <a:srgbClr val="FFFF99"/>
                </a:solidFill>
              </a:rPr>
              <a:t>     </a:t>
            </a:r>
            <a:r>
              <a:rPr lang="en-GB" sz="2400" dirty="0" err="1" smtClean="0">
                <a:solidFill>
                  <a:srgbClr val="FFFF99"/>
                </a:solidFill>
              </a:rPr>
              <a:t>tvisc</a:t>
            </a:r>
            <a:r>
              <a:rPr lang="en-GB" sz="2400" dirty="0" smtClean="0">
                <a:solidFill>
                  <a:srgbClr val="FFFF99"/>
                </a:solidFill>
              </a:rPr>
              <a:t>(</a:t>
            </a:r>
            <a:r>
              <a:rPr lang="en-GB" sz="2400" dirty="0" err="1" smtClean="0">
                <a:solidFill>
                  <a:srgbClr val="FFFF99"/>
                </a:solidFill>
              </a:rPr>
              <a:t>Rt</a:t>
            </a:r>
            <a:r>
              <a:rPr lang="en-GB" sz="2400" dirty="0" smtClean="0">
                <a:solidFill>
                  <a:srgbClr val="FFFF99"/>
                </a:solidFill>
              </a:rPr>
              <a:t>) - </a:t>
            </a:r>
            <a:r>
              <a:rPr lang="en-GB" sz="2400" dirty="0" err="1" smtClean="0">
                <a:solidFill>
                  <a:srgbClr val="FFFF99"/>
                </a:solidFill>
              </a:rPr>
              <a:t>tvisc</a:t>
            </a:r>
            <a:r>
              <a:rPr lang="en-GB" sz="2400" dirty="0" smtClean="0">
                <a:solidFill>
                  <a:srgbClr val="FFFF99"/>
                </a:solidFill>
              </a:rPr>
              <a:t>(</a:t>
            </a:r>
            <a:r>
              <a:rPr lang="en-GB" sz="2400" dirty="0" err="1" smtClean="0">
                <a:solidFill>
                  <a:srgbClr val="FFFF99"/>
                </a:solidFill>
              </a:rPr>
              <a:t>Rin</a:t>
            </a:r>
            <a:r>
              <a:rPr lang="en-GB" sz="2400" dirty="0" smtClean="0">
                <a:solidFill>
                  <a:srgbClr val="FFFF99"/>
                </a:solidFill>
              </a:rPr>
              <a:t>) setting</a:t>
            </a:r>
          </a:p>
          <a:p>
            <a:pPr eaLnBrk="1" hangingPunct="1">
              <a:buFontTx/>
              <a:buNone/>
            </a:pPr>
            <a:r>
              <a:rPr lang="en-GB" sz="2400" dirty="0" smtClean="0">
                <a:solidFill>
                  <a:srgbClr val="FFFF99"/>
                </a:solidFill>
              </a:rPr>
              <a:t>     </a:t>
            </a:r>
            <a:r>
              <a:rPr lang="en-GB" sz="2400" dirty="0" smtClean="0">
                <a:solidFill>
                  <a:srgbClr val="FFFF99"/>
                </a:solidFill>
                <a:latin typeface="Symbol" pitchFamily="18" charset="2"/>
              </a:rPr>
              <a:t>n</a:t>
            </a:r>
            <a:r>
              <a:rPr lang="en-GB" sz="2400" dirty="0" smtClean="0">
                <a:solidFill>
                  <a:srgbClr val="FFFF99"/>
                </a:solidFill>
              </a:rPr>
              <a:t>(b)        - </a:t>
            </a:r>
            <a:r>
              <a:rPr lang="en-GB" sz="2400" dirty="0" smtClean="0">
                <a:solidFill>
                  <a:srgbClr val="FFFF99"/>
                </a:solidFill>
                <a:latin typeface="Symbol" pitchFamily="18" charset="2"/>
              </a:rPr>
              <a:t>n</a:t>
            </a:r>
            <a:r>
              <a:rPr lang="en-GB" sz="2400" dirty="0" smtClean="0">
                <a:solidFill>
                  <a:srgbClr val="FFFF99"/>
                </a:solidFill>
              </a:rPr>
              <a:t>(high) </a:t>
            </a:r>
            <a:endParaRPr lang="en-GB" sz="2400" dirty="0">
              <a:solidFill>
                <a:srgbClr val="FFFF99"/>
              </a:solidFill>
            </a:endParaRPr>
          </a:p>
          <a:p>
            <a:pPr eaLnBrk="1" hangingPunct="1">
              <a:buFontTx/>
              <a:buNone/>
            </a:pPr>
            <a:endParaRPr lang="en-GB" sz="2400" dirty="0" smtClean="0">
              <a:solidFill>
                <a:srgbClr val="FFFF99"/>
              </a:solidFill>
            </a:endParaRPr>
          </a:p>
          <a:p>
            <a:pPr eaLnBrk="1" hangingPunct="1">
              <a:buFontTx/>
              <a:buNone/>
            </a:pPr>
            <a:endParaRPr lang="en-GB" sz="2400" dirty="0" smtClean="0">
              <a:solidFill>
                <a:srgbClr val="FFFF99"/>
              </a:solidFill>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r>
              <a:rPr lang="en-US" sz="3800" smtClean="0">
                <a:latin typeface="Times New Roman" pitchFamily="18" charset="0"/>
                <a:cs typeface="Times New Roman" pitchFamily="18" charset="0"/>
              </a:rPr>
              <a:t>Fitting to observations of XTE 1550-564</a:t>
            </a:r>
          </a:p>
        </p:txBody>
      </p:sp>
      <p:cxnSp>
        <p:nvCxnSpPr>
          <p:cNvPr id="4" name="Straight Connector 3"/>
          <p:cNvCxnSpPr>
            <a:cxnSpLocks noChangeShapeType="1"/>
          </p:cNvCxnSpPr>
          <p:nvPr/>
        </p:nvCxnSpPr>
        <p:spPr bwMode="auto">
          <a:xfrm>
            <a:off x="457200" y="1095375"/>
            <a:ext cx="8229600" cy="1588"/>
          </a:xfrm>
          <a:prstGeom prst="line">
            <a:avLst/>
          </a:prstGeom>
          <a:noFill/>
          <a:ln w="38100" cmpd="dbl">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36868" name="Picture 7" descr="justdata.pdf"/>
          <p:cNvPicPr>
            <a:picLocks noChangeAspect="1"/>
          </p:cNvPicPr>
          <p:nvPr/>
        </p:nvPicPr>
        <p:blipFill>
          <a:blip r:embed="rId2" cstate="print">
            <a:extLst>
              <a:ext uri="{28A0092B-C50C-407E-A947-70E740481C1C}">
                <a14:useLocalDpi xmlns:a14="http://schemas.microsoft.com/office/drawing/2010/main" val="0"/>
              </a:ext>
            </a:extLst>
          </a:blip>
          <a:srcRect t="35791"/>
          <a:stretch>
            <a:fillRect/>
          </a:stretch>
        </p:blipFill>
        <p:spPr bwMode="auto">
          <a:xfrm>
            <a:off x="931863" y="835025"/>
            <a:ext cx="7466012" cy="620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55575" y="6326832"/>
            <a:ext cx="4156075" cy="461665"/>
          </a:xfrm>
          <a:prstGeom prst="rect">
            <a:avLst/>
          </a:prstGeom>
          <a:noFill/>
        </p:spPr>
        <p:txBody>
          <a:bodyPr wrap="square" rtlCol="0">
            <a:spAutoFit/>
          </a:bodyPr>
          <a:lstStyle/>
          <a:p>
            <a:r>
              <a:rPr lang="en-GB" dirty="0" smtClean="0"/>
              <a:t>Ingram &amp; Done 2010 in prep</a:t>
            </a:r>
            <a:endParaRPr lang="en-GB"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r>
              <a:rPr lang="en-US" sz="3800" smtClean="0">
                <a:latin typeface="Times New Roman" pitchFamily="18" charset="0"/>
                <a:cs typeface="Times New Roman" pitchFamily="18" charset="0"/>
              </a:rPr>
              <a:t>Fitting to observations of XTE 1550-564</a:t>
            </a:r>
          </a:p>
        </p:txBody>
      </p:sp>
      <p:cxnSp>
        <p:nvCxnSpPr>
          <p:cNvPr id="4" name="Straight Connector 3"/>
          <p:cNvCxnSpPr>
            <a:cxnSpLocks noChangeShapeType="1"/>
          </p:cNvCxnSpPr>
          <p:nvPr/>
        </p:nvCxnSpPr>
        <p:spPr bwMode="auto">
          <a:xfrm>
            <a:off x="457200" y="1095375"/>
            <a:ext cx="8229600" cy="1588"/>
          </a:xfrm>
          <a:prstGeom prst="line">
            <a:avLst/>
          </a:prstGeom>
          <a:noFill/>
          <a:ln w="38100" cmpd="dbl">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37892" name="Picture 6" descr="1_r-3_nosf100.pdf"/>
          <p:cNvPicPr>
            <a:picLocks noChangeAspect="1"/>
          </p:cNvPicPr>
          <p:nvPr/>
        </p:nvPicPr>
        <p:blipFill>
          <a:blip r:embed="rId2" cstate="print">
            <a:extLst>
              <a:ext uri="{28A0092B-C50C-407E-A947-70E740481C1C}">
                <a14:useLocalDpi xmlns:a14="http://schemas.microsoft.com/office/drawing/2010/main" val="0"/>
              </a:ext>
            </a:extLst>
          </a:blip>
          <a:srcRect t="35791"/>
          <a:stretch>
            <a:fillRect/>
          </a:stretch>
        </p:blipFill>
        <p:spPr bwMode="auto">
          <a:xfrm>
            <a:off x="931863" y="835025"/>
            <a:ext cx="7466012" cy="620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Box 11"/>
          <p:cNvSpPr txBox="1">
            <a:spLocks noChangeArrowheads="1"/>
          </p:cNvSpPr>
          <p:nvPr/>
        </p:nvSpPr>
        <p:spPr bwMode="auto">
          <a:xfrm>
            <a:off x="2057400" y="1524000"/>
            <a:ext cx="2057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charset="-128"/>
              </a:defRPr>
            </a:lvl1pPr>
            <a:lvl2pPr marL="37931725" indent="-37474525" eaLnBrk="0" hangingPunct="0">
              <a:defRPr sz="2400">
                <a:solidFill>
                  <a:schemeClr val="tx1"/>
                </a:solidFill>
                <a:latin typeface="Arial" pitchFamily="34" charset="0"/>
                <a:ea typeface="ＭＳ Ｐゴシック" charset="-128"/>
              </a:defRPr>
            </a:lvl2pPr>
            <a:lvl3pPr eaLnBrk="0" hangingPunct="0">
              <a:defRPr sz="2400">
                <a:solidFill>
                  <a:schemeClr val="tx1"/>
                </a:solidFill>
                <a:latin typeface="Arial" pitchFamily="34" charset="0"/>
                <a:ea typeface="ＭＳ Ｐゴシック" charset="-128"/>
              </a:defRPr>
            </a:lvl3pPr>
            <a:lvl4pPr eaLnBrk="0" hangingPunct="0">
              <a:defRPr sz="2400">
                <a:solidFill>
                  <a:schemeClr val="tx1"/>
                </a:solidFill>
                <a:latin typeface="Arial" pitchFamily="34" charset="0"/>
                <a:ea typeface="ＭＳ Ｐゴシック" charset="-128"/>
              </a:defRPr>
            </a:lvl4pPr>
            <a:lvl5pPr eaLnBrk="0" hangingPunct="0">
              <a:defRPr sz="2400">
                <a:solidFill>
                  <a:schemeClr val="tx1"/>
                </a:solidFill>
                <a:latin typeface="Arial" pitchFamily="34" charset="0"/>
                <a:ea typeface="ＭＳ Ｐゴシック" charset="-128"/>
              </a:defRPr>
            </a:lvl5pPr>
            <a:lvl6pPr marL="457200" eaLnBrk="0" fontAlgn="base" hangingPunct="0">
              <a:spcBef>
                <a:spcPct val="0"/>
              </a:spcBef>
              <a:spcAft>
                <a:spcPct val="0"/>
              </a:spcAft>
              <a:defRPr sz="2400">
                <a:solidFill>
                  <a:schemeClr val="tx1"/>
                </a:solidFill>
                <a:latin typeface="Arial" pitchFamily="34" charset="0"/>
                <a:ea typeface="ＭＳ Ｐゴシック" charset="-128"/>
              </a:defRPr>
            </a:lvl6pPr>
            <a:lvl7pPr marL="914400" eaLnBrk="0" fontAlgn="base" hangingPunct="0">
              <a:spcBef>
                <a:spcPct val="0"/>
              </a:spcBef>
              <a:spcAft>
                <a:spcPct val="0"/>
              </a:spcAft>
              <a:defRPr sz="2400">
                <a:solidFill>
                  <a:schemeClr val="tx1"/>
                </a:solidFill>
                <a:latin typeface="Arial" pitchFamily="34" charset="0"/>
                <a:ea typeface="ＭＳ Ｐゴシック" charset="-128"/>
              </a:defRPr>
            </a:lvl7pPr>
            <a:lvl8pPr marL="1371600" eaLnBrk="0" fontAlgn="base" hangingPunct="0">
              <a:spcBef>
                <a:spcPct val="0"/>
              </a:spcBef>
              <a:spcAft>
                <a:spcPct val="0"/>
              </a:spcAft>
              <a:defRPr sz="2400">
                <a:solidFill>
                  <a:schemeClr val="tx1"/>
                </a:solidFill>
                <a:latin typeface="Arial" pitchFamily="34" charset="0"/>
                <a:ea typeface="ＭＳ Ｐゴシック" charset="-128"/>
              </a:defRPr>
            </a:lvl8pPr>
            <a:lvl9pPr marL="1828800" eaLnBrk="0" fontAlgn="base" hangingPunct="0">
              <a:spcBef>
                <a:spcPct val="0"/>
              </a:spcBef>
              <a:spcAft>
                <a:spcPct val="0"/>
              </a:spcAft>
              <a:defRPr sz="2400">
                <a:solidFill>
                  <a:schemeClr val="tx1"/>
                </a:solidFill>
                <a:latin typeface="Arial" pitchFamily="34" charset="0"/>
                <a:ea typeface="ＭＳ Ｐゴシック" charset="-128"/>
              </a:defRPr>
            </a:lvl9pPr>
          </a:lstStyle>
          <a:p>
            <a:pPr eaLnBrk="1" hangingPunct="1"/>
            <a:r>
              <a:rPr lang="en-US" sz="4000" b="1">
                <a:latin typeface="Times New Roman" pitchFamily="18" charset="0"/>
                <a:cs typeface="Times New Roman" pitchFamily="18" charset="0"/>
              </a:rPr>
              <a:t>r</a:t>
            </a:r>
            <a:r>
              <a:rPr lang="en-US" sz="4000" b="1" baseline="-25000">
                <a:latin typeface="Times New Roman" pitchFamily="18" charset="0"/>
                <a:cs typeface="Times New Roman" pitchFamily="18" charset="0"/>
              </a:rPr>
              <a:t>o</a:t>
            </a:r>
            <a:r>
              <a:rPr lang="en-US" sz="4000" b="1">
                <a:latin typeface="Times New Roman" pitchFamily="18" charset="0"/>
                <a:cs typeface="Times New Roman" pitchFamily="18" charset="0"/>
              </a:rPr>
              <a:t> = 64.7</a:t>
            </a:r>
          </a:p>
        </p:txBody>
      </p:sp>
      <p:sp>
        <p:nvSpPr>
          <p:cNvPr id="6" name="TextBox 5"/>
          <p:cNvSpPr txBox="1"/>
          <p:nvPr/>
        </p:nvSpPr>
        <p:spPr>
          <a:xfrm>
            <a:off x="155575" y="6326832"/>
            <a:ext cx="4156075" cy="461665"/>
          </a:xfrm>
          <a:prstGeom prst="rect">
            <a:avLst/>
          </a:prstGeom>
          <a:noFill/>
        </p:spPr>
        <p:txBody>
          <a:bodyPr wrap="square" rtlCol="0">
            <a:spAutoFit/>
          </a:bodyPr>
          <a:lstStyle/>
          <a:p>
            <a:r>
              <a:rPr lang="en-GB" dirty="0" smtClean="0"/>
              <a:t>Ingram &amp; Done 2010 in prep</a:t>
            </a:r>
            <a:endParaRPr lang="en-GB"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r>
              <a:rPr lang="en-US" sz="3800" smtClean="0">
                <a:latin typeface="Times New Roman" pitchFamily="18" charset="0"/>
                <a:cs typeface="Times New Roman" pitchFamily="18" charset="0"/>
              </a:rPr>
              <a:t>Fitting to observations of XTE 1550-564</a:t>
            </a:r>
          </a:p>
        </p:txBody>
      </p:sp>
      <p:cxnSp>
        <p:nvCxnSpPr>
          <p:cNvPr id="4" name="Straight Connector 3"/>
          <p:cNvCxnSpPr>
            <a:cxnSpLocks noChangeShapeType="1"/>
          </p:cNvCxnSpPr>
          <p:nvPr/>
        </p:nvCxnSpPr>
        <p:spPr bwMode="auto">
          <a:xfrm>
            <a:off x="457200" y="1095375"/>
            <a:ext cx="8229600" cy="1588"/>
          </a:xfrm>
          <a:prstGeom prst="line">
            <a:avLst/>
          </a:prstGeom>
          <a:noFill/>
          <a:ln w="38100" cmpd="dbl">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38916" name="Picture 4" descr="2_r-3_nosf100.pdf"/>
          <p:cNvPicPr>
            <a:picLocks noChangeAspect="1"/>
          </p:cNvPicPr>
          <p:nvPr/>
        </p:nvPicPr>
        <p:blipFill>
          <a:blip r:embed="rId2" cstate="print">
            <a:extLst>
              <a:ext uri="{28A0092B-C50C-407E-A947-70E740481C1C}">
                <a14:useLocalDpi xmlns:a14="http://schemas.microsoft.com/office/drawing/2010/main" val="0"/>
              </a:ext>
            </a:extLst>
          </a:blip>
          <a:srcRect t="35791"/>
          <a:stretch>
            <a:fillRect/>
          </a:stretch>
        </p:blipFill>
        <p:spPr bwMode="auto">
          <a:xfrm>
            <a:off x="931863" y="835025"/>
            <a:ext cx="7466012" cy="620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Box 6"/>
          <p:cNvSpPr txBox="1">
            <a:spLocks noChangeArrowheads="1"/>
          </p:cNvSpPr>
          <p:nvPr/>
        </p:nvSpPr>
        <p:spPr bwMode="auto">
          <a:xfrm>
            <a:off x="2057400" y="1524000"/>
            <a:ext cx="2057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charset="-128"/>
              </a:defRPr>
            </a:lvl1pPr>
            <a:lvl2pPr marL="37931725" indent="-37474525" eaLnBrk="0" hangingPunct="0">
              <a:defRPr sz="2400">
                <a:solidFill>
                  <a:schemeClr val="tx1"/>
                </a:solidFill>
                <a:latin typeface="Arial" pitchFamily="34" charset="0"/>
                <a:ea typeface="ＭＳ Ｐゴシック" charset="-128"/>
              </a:defRPr>
            </a:lvl2pPr>
            <a:lvl3pPr eaLnBrk="0" hangingPunct="0">
              <a:defRPr sz="2400">
                <a:solidFill>
                  <a:schemeClr val="tx1"/>
                </a:solidFill>
                <a:latin typeface="Arial" pitchFamily="34" charset="0"/>
                <a:ea typeface="ＭＳ Ｐゴシック" charset="-128"/>
              </a:defRPr>
            </a:lvl3pPr>
            <a:lvl4pPr eaLnBrk="0" hangingPunct="0">
              <a:defRPr sz="2400">
                <a:solidFill>
                  <a:schemeClr val="tx1"/>
                </a:solidFill>
                <a:latin typeface="Arial" pitchFamily="34" charset="0"/>
                <a:ea typeface="ＭＳ Ｐゴシック" charset="-128"/>
              </a:defRPr>
            </a:lvl4pPr>
            <a:lvl5pPr eaLnBrk="0" hangingPunct="0">
              <a:defRPr sz="2400">
                <a:solidFill>
                  <a:schemeClr val="tx1"/>
                </a:solidFill>
                <a:latin typeface="Arial" pitchFamily="34" charset="0"/>
                <a:ea typeface="ＭＳ Ｐゴシック" charset="-128"/>
              </a:defRPr>
            </a:lvl5pPr>
            <a:lvl6pPr marL="457200" eaLnBrk="0" fontAlgn="base" hangingPunct="0">
              <a:spcBef>
                <a:spcPct val="0"/>
              </a:spcBef>
              <a:spcAft>
                <a:spcPct val="0"/>
              </a:spcAft>
              <a:defRPr sz="2400">
                <a:solidFill>
                  <a:schemeClr val="tx1"/>
                </a:solidFill>
                <a:latin typeface="Arial" pitchFamily="34" charset="0"/>
                <a:ea typeface="ＭＳ Ｐゴシック" charset="-128"/>
              </a:defRPr>
            </a:lvl6pPr>
            <a:lvl7pPr marL="914400" eaLnBrk="0" fontAlgn="base" hangingPunct="0">
              <a:spcBef>
                <a:spcPct val="0"/>
              </a:spcBef>
              <a:spcAft>
                <a:spcPct val="0"/>
              </a:spcAft>
              <a:defRPr sz="2400">
                <a:solidFill>
                  <a:schemeClr val="tx1"/>
                </a:solidFill>
                <a:latin typeface="Arial" pitchFamily="34" charset="0"/>
                <a:ea typeface="ＭＳ Ｐゴシック" charset="-128"/>
              </a:defRPr>
            </a:lvl7pPr>
            <a:lvl8pPr marL="1371600" eaLnBrk="0" fontAlgn="base" hangingPunct="0">
              <a:spcBef>
                <a:spcPct val="0"/>
              </a:spcBef>
              <a:spcAft>
                <a:spcPct val="0"/>
              </a:spcAft>
              <a:defRPr sz="2400">
                <a:solidFill>
                  <a:schemeClr val="tx1"/>
                </a:solidFill>
                <a:latin typeface="Arial" pitchFamily="34" charset="0"/>
                <a:ea typeface="ＭＳ Ｐゴシック" charset="-128"/>
              </a:defRPr>
            </a:lvl8pPr>
            <a:lvl9pPr marL="1828800" eaLnBrk="0" fontAlgn="base" hangingPunct="0">
              <a:spcBef>
                <a:spcPct val="0"/>
              </a:spcBef>
              <a:spcAft>
                <a:spcPct val="0"/>
              </a:spcAft>
              <a:defRPr sz="2400">
                <a:solidFill>
                  <a:schemeClr val="tx1"/>
                </a:solidFill>
                <a:latin typeface="Arial" pitchFamily="34" charset="0"/>
                <a:ea typeface="ＭＳ Ｐゴシック" charset="-128"/>
              </a:defRPr>
            </a:lvl9pPr>
          </a:lstStyle>
          <a:p>
            <a:pPr eaLnBrk="1" hangingPunct="1"/>
            <a:r>
              <a:rPr lang="en-US" sz="4000" b="1">
                <a:latin typeface="Times New Roman" pitchFamily="18" charset="0"/>
                <a:cs typeface="Times New Roman" pitchFamily="18" charset="0"/>
              </a:rPr>
              <a:t>r</a:t>
            </a:r>
            <a:r>
              <a:rPr lang="en-US" sz="4000" b="1" baseline="-25000">
                <a:latin typeface="Times New Roman" pitchFamily="18" charset="0"/>
                <a:cs typeface="Times New Roman" pitchFamily="18" charset="0"/>
              </a:rPr>
              <a:t>o</a:t>
            </a:r>
            <a:r>
              <a:rPr lang="en-US" sz="4000" b="1">
                <a:latin typeface="Times New Roman" pitchFamily="18" charset="0"/>
                <a:cs typeface="Times New Roman" pitchFamily="18" charset="0"/>
              </a:rPr>
              <a:t> = 42.3</a:t>
            </a:r>
          </a:p>
        </p:txBody>
      </p:sp>
      <p:sp>
        <p:nvSpPr>
          <p:cNvPr id="6" name="TextBox 5"/>
          <p:cNvSpPr txBox="1"/>
          <p:nvPr/>
        </p:nvSpPr>
        <p:spPr>
          <a:xfrm>
            <a:off x="155575" y="6326832"/>
            <a:ext cx="4156075" cy="461665"/>
          </a:xfrm>
          <a:prstGeom prst="rect">
            <a:avLst/>
          </a:prstGeom>
          <a:noFill/>
        </p:spPr>
        <p:txBody>
          <a:bodyPr wrap="square" rtlCol="0">
            <a:spAutoFit/>
          </a:bodyPr>
          <a:lstStyle/>
          <a:p>
            <a:r>
              <a:rPr lang="en-GB" dirty="0" smtClean="0"/>
              <a:t>Ingram &amp; Done 2010 in prep</a:t>
            </a:r>
            <a:endParaRPr lang="en-GB"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tates_new"/>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l="4967" t="17978" r="5949" b="20795"/>
          <a:stretch>
            <a:fillRect/>
          </a:stretch>
        </p:blipFill>
        <p:spPr>
          <a:xfrm>
            <a:off x="4605338" y="1704975"/>
            <a:ext cx="4262437" cy="4144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7" name="Rectangle 3"/>
          <p:cNvSpPr>
            <a:spLocks noGrp="1" noChangeArrowheads="1"/>
          </p:cNvSpPr>
          <p:nvPr>
            <p:ph type="body" sz="half" idx="1"/>
          </p:nvPr>
        </p:nvSpPr>
        <p:spPr>
          <a:xfrm>
            <a:off x="328613" y="1709738"/>
            <a:ext cx="3810000" cy="4114800"/>
          </a:xfrm>
          <a:noFill/>
        </p:spPr>
        <p:txBody>
          <a:bodyPr/>
          <a:lstStyle/>
          <a:p>
            <a:pPr eaLnBrk="1" hangingPunct="1">
              <a:lnSpc>
                <a:spcPct val="80000"/>
              </a:lnSpc>
            </a:pPr>
            <a:r>
              <a:rPr lang="en-GB" sz="2400" smtClean="0">
                <a:solidFill>
                  <a:srgbClr val="FFFF99"/>
                </a:solidFill>
              </a:rPr>
              <a:t>Dramatic changes in continuum – single object, different days</a:t>
            </a:r>
          </a:p>
          <a:p>
            <a:pPr eaLnBrk="1" hangingPunct="1">
              <a:lnSpc>
                <a:spcPct val="80000"/>
              </a:lnSpc>
            </a:pPr>
            <a:r>
              <a:rPr lang="en-GB" sz="2400" smtClean="0">
                <a:solidFill>
                  <a:srgbClr val="FFFF99"/>
                </a:solidFill>
              </a:rPr>
              <a:t>Underlying pattern in all systems</a:t>
            </a:r>
          </a:p>
          <a:p>
            <a:pPr eaLnBrk="1" hangingPunct="1">
              <a:lnSpc>
                <a:spcPct val="80000"/>
              </a:lnSpc>
            </a:pPr>
            <a:r>
              <a:rPr lang="en-GB" sz="2400" smtClean="0">
                <a:solidFill>
                  <a:srgbClr val="FFFF99"/>
                </a:solidFill>
              </a:rPr>
              <a:t>High </a:t>
            </a:r>
            <a:r>
              <a:rPr lang="en-GB" sz="2400" i="1" smtClean="0">
                <a:solidFill>
                  <a:srgbClr val="FFFF99"/>
                </a:solidFill>
              </a:rPr>
              <a:t>L</a:t>
            </a:r>
            <a:r>
              <a:rPr lang="en-GB" sz="2400" smtClean="0">
                <a:solidFill>
                  <a:srgbClr val="FFFF99"/>
                </a:solidFill>
              </a:rPr>
              <a:t>/</a:t>
            </a:r>
            <a:r>
              <a:rPr lang="en-GB" sz="2400" i="1" smtClean="0">
                <a:solidFill>
                  <a:srgbClr val="FFFF99"/>
                </a:solidFill>
              </a:rPr>
              <a:t>L</a:t>
            </a:r>
            <a:r>
              <a:rPr lang="en-GB" sz="2400" baseline="-25000" smtClean="0">
                <a:solidFill>
                  <a:srgbClr val="FFFF99"/>
                </a:solidFill>
              </a:rPr>
              <a:t>Edd</a:t>
            </a:r>
            <a:r>
              <a:rPr lang="en-GB" sz="2400" smtClean="0">
                <a:solidFill>
                  <a:srgbClr val="FFFF99"/>
                </a:solidFill>
              </a:rPr>
              <a:t>:</a:t>
            </a:r>
            <a:r>
              <a:rPr lang="en-GB" sz="2400" baseline="-25000" smtClean="0">
                <a:solidFill>
                  <a:srgbClr val="FFFF99"/>
                </a:solidFill>
              </a:rPr>
              <a:t> </a:t>
            </a:r>
            <a:r>
              <a:rPr lang="en-GB" sz="2400" smtClean="0">
                <a:solidFill>
                  <a:srgbClr val="FFFF99"/>
                </a:solidFill>
              </a:rPr>
              <a:t>soft spectrum, peaks at </a:t>
            </a:r>
            <a:r>
              <a:rPr lang="en-GB" sz="2400" i="1" smtClean="0">
                <a:solidFill>
                  <a:srgbClr val="FFFF99"/>
                </a:solidFill>
              </a:rPr>
              <a:t>kT</a:t>
            </a:r>
            <a:r>
              <a:rPr lang="en-GB" sz="2400" baseline="-25000" smtClean="0">
                <a:solidFill>
                  <a:srgbClr val="FFFF99"/>
                </a:solidFill>
              </a:rPr>
              <a:t>max </a:t>
            </a:r>
            <a:r>
              <a:rPr lang="en-GB" sz="2400" smtClean="0">
                <a:solidFill>
                  <a:srgbClr val="FFFF99"/>
                </a:solidFill>
              </a:rPr>
              <a:t>often disc-like, plus tail</a:t>
            </a:r>
            <a:endParaRPr lang="en-GB" sz="2400" baseline="-25000" smtClean="0">
              <a:solidFill>
                <a:srgbClr val="FFFF99"/>
              </a:solidFill>
            </a:endParaRPr>
          </a:p>
          <a:p>
            <a:pPr eaLnBrk="1" hangingPunct="1">
              <a:lnSpc>
                <a:spcPct val="80000"/>
              </a:lnSpc>
            </a:pPr>
            <a:r>
              <a:rPr lang="en-GB" sz="2400" smtClean="0">
                <a:solidFill>
                  <a:srgbClr val="FFFF99"/>
                </a:solidFill>
              </a:rPr>
              <a:t>Lower </a:t>
            </a:r>
            <a:r>
              <a:rPr lang="en-GB" sz="2400" i="1" smtClean="0">
                <a:solidFill>
                  <a:srgbClr val="FFFF99"/>
                </a:solidFill>
              </a:rPr>
              <a:t>L</a:t>
            </a:r>
            <a:r>
              <a:rPr lang="en-GB" sz="2400" smtClean="0">
                <a:solidFill>
                  <a:srgbClr val="FFFF99"/>
                </a:solidFill>
              </a:rPr>
              <a:t>/</a:t>
            </a:r>
            <a:r>
              <a:rPr lang="en-GB" sz="2400" i="1" smtClean="0">
                <a:solidFill>
                  <a:srgbClr val="FFFF99"/>
                </a:solidFill>
              </a:rPr>
              <a:t>L</a:t>
            </a:r>
            <a:r>
              <a:rPr lang="en-GB" sz="2400" baseline="-25000" smtClean="0">
                <a:solidFill>
                  <a:srgbClr val="FFFF99"/>
                </a:solidFill>
              </a:rPr>
              <a:t>Edd</a:t>
            </a:r>
            <a:r>
              <a:rPr lang="en-GB" sz="2400" smtClean="0">
                <a:solidFill>
                  <a:srgbClr val="FFFF99"/>
                </a:solidFill>
              </a:rPr>
              <a:t>:</a:t>
            </a:r>
            <a:r>
              <a:rPr lang="en-GB" sz="2400" baseline="-25000" smtClean="0">
                <a:solidFill>
                  <a:srgbClr val="FFFF99"/>
                </a:solidFill>
              </a:rPr>
              <a:t> </a:t>
            </a:r>
            <a:r>
              <a:rPr lang="en-GB" sz="2400" smtClean="0">
                <a:solidFill>
                  <a:srgbClr val="FFFF99"/>
                </a:solidFill>
              </a:rPr>
              <a:t>hard spectrum, peaks at high energies, not like a disc </a:t>
            </a:r>
            <a:r>
              <a:rPr lang="en-GB" sz="1600" smtClean="0">
                <a:solidFill>
                  <a:srgbClr val="FFFF99"/>
                </a:solidFill>
              </a:rPr>
              <a:t>(McClintock &amp; Remillard 2006)</a:t>
            </a:r>
          </a:p>
        </p:txBody>
      </p:sp>
      <p:sp>
        <p:nvSpPr>
          <p:cNvPr id="6148" name="Text Box 4"/>
          <p:cNvSpPr txBox="1">
            <a:spLocks noChangeArrowheads="1"/>
          </p:cNvSpPr>
          <p:nvPr/>
        </p:nvSpPr>
        <p:spPr bwMode="auto">
          <a:xfrm>
            <a:off x="6757988" y="6450013"/>
            <a:ext cx="2286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GB" sz="1600">
                <a:solidFill>
                  <a:srgbClr val="FFFF99"/>
                </a:solidFill>
              </a:rPr>
              <a:t>Gierlinski &amp; Done 2003</a:t>
            </a:r>
          </a:p>
        </p:txBody>
      </p:sp>
      <p:sp>
        <p:nvSpPr>
          <p:cNvPr id="6149" name="Rectangle 5"/>
          <p:cNvSpPr>
            <a:spLocks noChangeArrowheads="1"/>
          </p:cNvSpPr>
          <p:nvPr/>
        </p:nvSpPr>
        <p:spPr bwMode="auto">
          <a:xfrm>
            <a:off x="709613" y="11906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Spectral states</a:t>
            </a:r>
          </a:p>
        </p:txBody>
      </p:sp>
      <p:sp>
        <p:nvSpPr>
          <p:cNvPr id="6150" name="Freeform 6"/>
          <p:cNvSpPr>
            <a:spLocks/>
          </p:cNvSpPr>
          <p:nvPr/>
        </p:nvSpPr>
        <p:spPr bwMode="auto">
          <a:xfrm>
            <a:off x="5229225" y="1978025"/>
            <a:ext cx="3508375" cy="1708150"/>
          </a:xfrm>
          <a:custGeom>
            <a:avLst/>
            <a:gdLst>
              <a:gd name="T0" fmla="*/ 0 w 2210"/>
              <a:gd name="T1" fmla="*/ 241300 h 1076"/>
              <a:gd name="T2" fmla="*/ 247650 w 2210"/>
              <a:gd name="T3" fmla="*/ 88900 h 1076"/>
              <a:gd name="T4" fmla="*/ 514350 w 2210"/>
              <a:gd name="T5" fmla="*/ 7938 h 1076"/>
              <a:gd name="T6" fmla="*/ 838200 w 2210"/>
              <a:gd name="T7" fmla="*/ 41275 h 1076"/>
              <a:gd name="T8" fmla="*/ 1038225 w 2210"/>
              <a:gd name="T9" fmla="*/ 146050 h 1076"/>
              <a:gd name="T10" fmla="*/ 1128713 w 2210"/>
              <a:gd name="T11" fmla="*/ 169863 h 1076"/>
              <a:gd name="T12" fmla="*/ 1171575 w 2210"/>
              <a:gd name="T13" fmla="*/ 207963 h 1076"/>
              <a:gd name="T14" fmla="*/ 1290638 w 2210"/>
              <a:gd name="T15" fmla="*/ 307975 h 1076"/>
              <a:gd name="T16" fmla="*/ 1352550 w 2210"/>
              <a:gd name="T17" fmla="*/ 341313 h 1076"/>
              <a:gd name="T18" fmla="*/ 1938338 w 2210"/>
              <a:gd name="T19" fmla="*/ 636588 h 1076"/>
              <a:gd name="T20" fmla="*/ 2752725 w 2210"/>
              <a:gd name="T21" fmla="*/ 1155700 h 1076"/>
              <a:gd name="T22" fmla="*/ 3508375 w 2210"/>
              <a:gd name="T23" fmla="*/ 1708150 h 10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10" h="1076">
                <a:moveTo>
                  <a:pt x="0" y="152"/>
                </a:moveTo>
                <a:cubicBezTo>
                  <a:pt x="51" y="116"/>
                  <a:pt x="102" y="80"/>
                  <a:pt x="156" y="56"/>
                </a:cubicBezTo>
                <a:cubicBezTo>
                  <a:pt x="210" y="32"/>
                  <a:pt x="262" y="10"/>
                  <a:pt x="324" y="5"/>
                </a:cubicBezTo>
                <a:cubicBezTo>
                  <a:pt x="386" y="0"/>
                  <a:pt x="473" y="12"/>
                  <a:pt x="528" y="26"/>
                </a:cubicBezTo>
                <a:cubicBezTo>
                  <a:pt x="583" y="40"/>
                  <a:pt x="624" y="79"/>
                  <a:pt x="654" y="92"/>
                </a:cubicBezTo>
                <a:cubicBezTo>
                  <a:pt x="684" y="105"/>
                  <a:pt x="697" y="101"/>
                  <a:pt x="711" y="107"/>
                </a:cubicBezTo>
                <a:cubicBezTo>
                  <a:pt x="725" y="113"/>
                  <a:pt x="721" y="117"/>
                  <a:pt x="738" y="131"/>
                </a:cubicBezTo>
                <a:cubicBezTo>
                  <a:pt x="755" y="145"/>
                  <a:pt x="794" y="180"/>
                  <a:pt x="813" y="194"/>
                </a:cubicBezTo>
                <a:cubicBezTo>
                  <a:pt x="832" y="208"/>
                  <a:pt x="784" y="180"/>
                  <a:pt x="852" y="215"/>
                </a:cubicBezTo>
                <a:cubicBezTo>
                  <a:pt x="920" y="250"/>
                  <a:pt x="1074" y="316"/>
                  <a:pt x="1221" y="401"/>
                </a:cubicBezTo>
                <a:cubicBezTo>
                  <a:pt x="1368" y="486"/>
                  <a:pt x="1569" y="616"/>
                  <a:pt x="1734" y="728"/>
                </a:cubicBezTo>
                <a:cubicBezTo>
                  <a:pt x="1899" y="840"/>
                  <a:pt x="2111" y="1004"/>
                  <a:pt x="2210" y="1076"/>
                </a:cubicBezTo>
              </a:path>
            </a:pathLst>
          </a:custGeom>
          <a:noFill/>
          <a:ln w="38100" cap="flat" cmpd="sng">
            <a:solidFill>
              <a:srgbClr val="00FF00">
                <a:alpha val="58038"/>
              </a:srgbClr>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6151" name="Rectangle 7"/>
          <p:cNvSpPr>
            <a:spLocks noChangeArrowheads="1"/>
          </p:cNvSpPr>
          <p:nvPr/>
        </p:nvSpPr>
        <p:spPr bwMode="auto">
          <a:xfrm>
            <a:off x="6605588" y="2071688"/>
            <a:ext cx="795337" cy="2333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6152" name="Rectangle 8"/>
          <p:cNvSpPr>
            <a:spLocks noChangeArrowheads="1"/>
          </p:cNvSpPr>
          <p:nvPr/>
        </p:nvSpPr>
        <p:spPr bwMode="auto">
          <a:xfrm>
            <a:off x="6591300" y="2114550"/>
            <a:ext cx="762000" cy="1762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6153" name="Text Box 9"/>
          <p:cNvSpPr txBox="1">
            <a:spLocks noChangeArrowheads="1"/>
          </p:cNvSpPr>
          <p:nvPr/>
        </p:nvSpPr>
        <p:spPr bwMode="auto">
          <a:xfrm>
            <a:off x="6376988" y="2119313"/>
            <a:ext cx="1252537"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200" b="1">
                <a:solidFill>
                  <a:srgbClr val="00CC00"/>
                </a:solidFill>
              </a:rPr>
              <a:t>very high</a:t>
            </a:r>
            <a:endParaRPr lang="en-US" sz="1200" b="1">
              <a:solidFill>
                <a:srgbClr val="00CC00"/>
              </a:solidFill>
            </a:endParaRPr>
          </a:p>
        </p:txBody>
      </p:sp>
      <p:sp>
        <p:nvSpPr>
          <p:cNvPr id="6154" name="Text Box 10"/>
          <p:cNvSpPr txBox="1">
            <a:spLocks noChangeArrowheads="1"/>
          </p:cNvSpPr>
          <p:nvPr/>
        </p:nvSpPr>
        <p:spPr bwMode="auto">
          <a:xfrm>
            <a:off x="5172075" y="2422525"/>
            <a:ext cx="1252538"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200" b="1">
                <a:solidFill>
                  <a:srgbClr val="FF0000"/>
                </a:solidFill>
              </a:rPr>
              <a:t>disk dominated</a:t>
            </a:r>
            <a:endParaRPr lang="en-US" sz="1200" b="1">
              <a:solidFill>
                <a:srgbClr val="FF0000"/>
              </a:solidFill>
            </a:endParaRPr>
          </a:p>
        </p:txBody>
      </p:sp>
      <p:sp>
        <p:nvSpPr>
          <p:cNvPr id="6155" name="Freeform 11"/>
          <p:cNvSpPr>
            <a:spLocks/>
          </p:cNvSpPr>
          <p:nvPr/>
        </p:nvSpPr>
        <p:spPr bwMode="auto">
          <a:xfrm>
            <a:off x="5224463" y="2797175"/>
            <a:ext cx="3498850" cy="1716088"/>
          </a:xfrm>
          <a:custGeom>
            <a:avLst/>
            <a:gdLst>
              <a:gd name="T0" fmla="*/ 0 w 2204"/>
              <a:gd name="T1" fmla="*/ 134938 h 1081"/>
              <a:gd name="T2" fmla="*/ 290513 w 2204"/>
              <a:gd name="T3" fmla="*/ 4763 h 1081"/>
              <a:gd name="T4" fmla="*/ 654050 w 2204"/>
              <a:gd name="T5" fmla="*/ 163513 h 1081"/>
              <a:gd name="T6" fmla="*/ 1016000 w 2204"/>
              <a:gd name="T7" fmla="*/ 787400 h 1081"/>
              <a:gd name="T8" fmla="*/ 1292225 w 2204"/>
              <a:gd name="T9" fmla="*/ 1165225 h 1081"/>
              <a:gd name="T10" fmla="*/ 1568450 w 2204"/>
              <a:gd name="T11" fmla="*/ 1252538 h 1081"/>
              <a:gd name="T12" fmla="*/ 2235200 w 2204"/>
              <a:gd name="T13" fmla="*/ 1179513 h 1081"/>
              <a:gd name="T14" fmla="*/ 3019425 w 2204"/>
              <a:gd name="T15" fmla="*/ 1368425 h 1081"/>
              <a:gd name="T16" fmla="*/ 3498850 w 2204"/>
              <a:gd name="T17" fmla="*/ 1716088 h 10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04" h="1081">
                <a:moveTo>
                  <a:pt x="0" y="85"/>
                </a:moveTo>
                <a:cubicBezTo>
                  <a:pt x="57" y="42"/>
                  <a:pt x="114" y="0"/>
                  <a:pt x="183" y="3"/>
                </a:cubicBezTo>
                <a:cubicBezTo>
                  <a:pt x="252" y="6"/>
                  <a:pt x="336" y="21"/>
                  <a:pt x="412" y="103"/>
                </a:cubicBezTo>
                <a:cubicBezTo>
                  <a:pt x="488" y="185"/>
                  <a:pt x="573" y="391"/>
                  <a:pt x="640" y="496"/>
                </a:cubicBezTo>
                <a:cubicBezTo>
                  <a:pt x="707" y="601"/>
                  <a:pt x="756" y="685"/>
                  <a:pt x="814" y="734"/>
                </a:cubicBezTo>
                <a:cubicBezTo>
                  <a:pt x="872" y="783"/>
                  <a:pt x="889" y="788"/>
                  <a:pt x="988" y="789"/>
                </a:cubicBezTo>
                <a:cubicBezTo>
                  <a:pt x="1087" y="790"/>
                  <a:pt x="1256" y="731"/>
                  <a:pt x="1408" y="743"/>
                </a:cubicBezTo>
                <a:cubicBezTo>
                  <a:pt x="1560" y="755"/>
                  <a:pt x="1769" y="806"/>
                  <a:pt x="1902" y="862"/>
                </a:cubicBezTo>
                <a:cubicBezTo>
                  <a:pt x="2035" y="918"/>
                  <a:pt x="2141" y="1036"/>
                  <a:pt x="2204" y="1081"/>
                </a:cubicBezTo>
              </a:path>
            </a:pathLst>
          </a:custGeom>
          <a:noFill/>
          <a:ln w="3810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6156" name="Rectangle 12"/>
          <p:cNvSpPr>
            <a:spLocks noChangeArrowheads="1"/>
          </p:cNvSpPr>
          <p:nvPr/>
        </p:nvSpPr>
        <p:spPr bwMode="auto">
          <a:xfrm>
            <a:off x="5341938" y="2917825"/>
            <a:ext cx="477837" cy="1444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6157" name="Text Box 13"/>
          <p:cNvSpPr txBox="1">
            <a:spLocks noChangeArrowheads="1"/>
          </p:cNvSpPr>
          <p:nvPr/>
        </p:nvSpPr>
        <p:spPr bwMode="auto">
          <a:xfrm>
            <a:off x="4953000" y="2928938"/>
            <a:ext cx="1252538"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200" b="1">
                <a:solidFill>
                  <a:srgbClr val="FF0000"/>
                </a:solidFill>
              </a:rPr>
              <a:t>high/soft</a:t>
            </a:r>
            <a:endParaRPr lang="en-US" sz="1200" b="1">
              <a:solidFill>
                <a:srgbClr val="FF0000"/>
              </a:solidFill>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r>
              <a:rPr lang="en-US" sz="3800" smtClean="0">
                <a:latin typeface="Times New Roman" pitchFamily="18" charset="0"/>
                <a:cs typeface="Times New Roman" pitchFamily="18" charset="0"/>
              </a:rPr>
              <a:t>Fitting to observations of XTE 1550-564</a:t>
            </a:r>
          </a:p>
        </p:txBody>
      </p:sp>
      <p:cxnSp>
        <p:nvCxnSpPr>
          <p:cNvPr id="4" name="Straight Connector 3"/>
          <p:cNvCxnSpPr>
            <a:cxnSpLocks noChangeShapeType="1"/>
          </p:cNvCxnSpPr>
          <p:nvPr/>
        </p:nvCxnSpPr>
        <p:spPr bwMode="auto">
          <a:xfrm>
            <a:off x="457200" y="1095375"/>
            <a:ext cx="8229600" cy="1588"/>
          </a:xfrm>
          <a:prstGeom prst="line">
            <a:avLst/>
          </a:prstGeom>
          <a:noFill/>
          <a:ln w="38100" cmpd="dbl">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39940" name="Picture 4" descr="3_r-3_nosf100.pdf"/>
          <p:cNvPicPr>
            <a:picLocks noChangeAspect="1"/>
          </p:cNvPicPr>
          <p:nvPr/>
        </p:nvPicPr>
        <p:blipFill>
          <a:blip r:embed="rId2" cstate="print">
            <a:extLst>
              <a:ext uri="{28A0092B-C50C-407E-A947-70E740481C1C}">
                <a14:useLocalDpi xmlns:a14="http://schemas.microsoft.com/office/drawing/2010/main" val="0"/>
              </a:ext>
            </a:extLst>
          </a:blip>
          <a:srcRect t="35791"/>
          <a:stretch>
            <a:fillRect/>
          </a:stretch>
        </p:blipFill>
        <p:spPr bwMode="auto">
          <a:xfrm>
            <a:off x="931863" y="835025"/>
            <a:ext cx="7466012" cy="620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Box 6"/>
          <p:cNvSpPr txBox="1">
            <a:spLocks noChangeArrowheads="1"/>
          </p:cNvSpPr>
          <p:nvPr/>
        </p:nvSpPr>
        <p:spPr bwMode="auto">
          <a:xfrm>
            <a:off x="2057400" y="1524000"/>
            <a:ext cx="2057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charset="-128"/>
              </a:defRPr>
            </a:lvl1pPr>
            <a:lvl2pPr marL="37931725" indent="-37474525" eaLnBrk="0" hangingPunct="0">
              <a:defRPr sz="2400">
                <a:solidFill>
                  <a:schemeClr val="tx1"/>
                </a:solidFill>
                <a:latin typeface="Arial" pitchFamily="34" charset="0"/>
                <a:ea typeface="ＭＳ Ｐゴシック" charset="-128"/>
              </a:defRPr>
            </a:lvl2pPr>
            <a:lvl3pPr eaLnBrk="0" hangingPunct="0">
              <a:defRPr sz="2400">
                <a:solidFill>
                  <a:schemeClr val="tx1"/>
                </a:solidFill>
                <a:latin typeface="Arial" pitchFamily="34" charset="0"/>
                <a:ea typeface="ＭＳ Ｐゴシック" charset="-128"/>
              </a:defRPr>
            </a:lvl3pPr>
            <a:lvl4pPr eaLnBrk="0" hangingPunct="0">
              <a:defRPr sz="2400">
                <a:solidFill>
                  <a:schemeClr val="tx1"/>
                </a:solidFill>
                <a:latin typeface="Arial" pitchFamily="34" charset="0"/>
                <a:ea typeface="ＭＳ Ｐゴシック" charset="-128"/>
              </a:defRPr>
            </a:lvl4pPr>
            <a:lvl5pPr eaLnBrk="0" hangingPunct="0">
              <a:defRPr sz="2400">
                <a:solidFill>
                  <a:schemeClr val="tx1"/>
                </a:solidFill>
                <a:latin typeface="Arial" pitchFamily="34" charset="0"/>
                <a:ea typeface="ＭＳ Ｐゴシック" charset="-128"/>
              </a:defRPr>
            </a:lvl5pPr>
            <a:lvl6pPr marL="457200" eaLnBrk="0" fontAlgn="base" hangingPunct="0">
              <a:spcBef>
                <a:spcPct val="0"/>
              </a:spcBef>
              <a:spcAft>
                <a:spcPct val="0"/>
              </a:spcAft>
              <a:defRPr sz="2400">
                <a:solidFill>
                  <a:schemeClr val="tx1"/>
                </a:solidFill>
                <a:latin typeface="Arial" pitchFamily="34" charset="0"/>
                <a:ea typeface="ＭＳ Ｐゴシック" charset="-128"/>
              </a:defRPr>
            </a:lvl6pPr>
            <a:lvl7pPr marL="914400" eaLnBrk="0" fontAlgn="base" hangingPunct="0">
              <a:spcBef>
                <a:spcPct val="0"/>
              </a:spcBef>
              <a:spcAft>
                <a:spcPct val="0"/>
              </a:spcAft>
              <a:defRPr sz="2400">
                <a:solidFill>
                  <a:schemeClr val="tx1"/>
                </a:solidFill>
                <a:latin typeface="Arial" pitchFamily="34" charset="0"/>
                <a:ea typeface="ＭＳ Ｐゴシック" charset="-128"/>
              </a:defRPr>
            </a:lvl7pPr>
            <a:lvl8pPr marL="1371600" eaLnBrk="0" fontAlgn="base" hangingPunct="0">
              <a:spcBef>
                <a:spcPct val="0"/>
              </a:spcBef>
              <a:spcAft>
                <a:spcPct val="0"/>
              </a:spcAft>
              <a:defRPr sz="2400">
                <a:solidFill>
                  <a:schemeClr val="tx1"/>
                </a:solidFill>
                <a:latin typeface="Arial" pitchFamily="34" charset="0"/>
                <a:ea typeface="ＭＳ Ｐゴシック" charset="-128"/>
              </a:defRPr>
            </a:lvl8pPr>
            <a:lvl9pPr marL="1828800" eaLnBrk="0" fontAlgn="base" hangingPunct="0">
              <a:spcBef>
                <a:spcPct val="0"/>
              </a:spcBef>
              <a:spcAft>
                <a:spcPct val="0"/>
              </a:spcAft>
              <a:defRPr sz="2400">
                <a:solidFill>
                  <a:schemeClr val="tx1"/>
                </a:solidFill>
                <a:latin typeface="Arial" pitchFamily="34" charset="0"/>
                <a:ea typeface="ＭＳ Ｐゴシック" charset="-128"/>
              </a:defRPr>
            </a:lvl9pPr>
          </a:lstStyle>
          <a:p>
            <a:pPr eaLnBrk="1" hangingPunct="1"/>
            <a:r>
              <a:rPr lang="en-US" sz="4000" b="1">
                <a:latin typeface="Times New Roman" pitchFamily="18" charset="0"/>
                <a:cs typeface="Times New Roman" pitchFamily="18" charset="0"/>
              </a:rPr>
              <a:t>r</a:t>
            </a:r>
            <a:r>
              <a:rPr lang="en-US" sz="4000" b="1" baseline="-25000">
                <a:latin typeface="Times New Roman" pitchFamily="18" charset="0"/>
                <a:cs typeface="Times New Roman" pitchFamily="18" charset="0"/>
              </a:rPr>
              <a:t>o</a:t>
            </a:r>
            <a:r>
              <a:rPr lang="en-US" sz="4000" b="1">
                <a:latin typeface="Times New Roman" pitchFamily="18" charset="0"/>
                <a:cs typeface="Times New Roman" pitchFamily="18" charset="0"/>
              </a:rPr>
              <a:t> = 24.1</a:t>
            </a:r>
          </a:p>
        </p:txBody>
      </p:sp>
      <p:sp>
        <p:nvSpPr>
          <p:cNvPr id="6" name="TextBox 5"/>
          <p:cNvSpPr txBox="1"/>
          <p:nvPr/>
        </p:nvSpPr>
        <p:spPr>
          <a:xfrm>
            <a:off x="155575" y="6326832"/>
            <a:ext cx="4156075" cy="461665"/>
          </a:xfrm>
          <a:prstGeom prst="rect">
            <a:avLst/>
          </a:prstGeom>
          <a:noFill/>
        </p:spPr>
        <p:txBody>
          <a:bodyPr wrap="square" rtlCol="0">
            <a:spAutoFit/>
          </a:bodyPr>
          <a:lstStyle/>
          <a:p>
            <a:r>
              <a:rPr lang="en-GB" dirty="0" smtClean="0"/>
              <a:t>Ingram &amp; Done 2010 in prep</a:t>
            </a:r>
            <a:endParaRPr lang="en-GB"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eaLnBrk="1" hangingPunct="1"/>
            <a:r>
              <a:rPr lang="en-US" sz="3800" smtClean="0">
                <a:latin typeface="Times New Roman" pitchFamily="18" charset="0"/>
                <a:cs typeface="Times New Roman" pitchFamily="18" charset="0"/>
              </a:rPr>
              <a:t>Fitting to observations of XTE 1550-564</a:t>
            </a:r>
          </a:p>
        </p:txBody>
      </p:sp>
      <p:cxnSp>
        <p:nvCxnSpPr>
          <p:cNvPr id="4" name="Straight Connector 3"/>
          <p:cNvCxnSpPr>
            <a:cxnSpLocks noChangeShapeType="1"/>
          </p:cNvCxnSpPr>
          <p:nvPr/>
        </p:nvCxnSpPr>
        <p:spPr bwMode="auto">
          <a:xfrm>
            <a:off x="457200" y="1095375"/>
            <a:ext cx="8229600" cy="1588"/>
          </a:xfrm>
          <a:prstGeom prst="line">
            <a:avLst/>
          </a:prstGeom>
          <a:noFill/>
          <a:ln w="38100" cmpd="dbl">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40964" name="Picture 4" descr="4_r-3_nosf100.pdf"/>
          <p:cNvPicPr>
            <a:picLocks noChangeAspect="1"/>
          </p:cNvPicPr>
          <p:nvPr/>
        </p:nvPicPr>
        <p:blipFill>
          <a:blip r:embed="rId2" cstate="print">
            <a:extLst>
              <a:ext uri="{28A0092B-C50C-407E-A947-70E740481C1C}">
                <a14:useLocalDpi xmlns:a14="http://schemas.microsoft.com/office/drawing/2010/main" val="0"/>
              </a:ext>
            </a:extLst>
          </a:blip>
          <a:srcRect t="35791"/>
          <a:stretch>
            <a:fillRect/>
          </a:stretch>
        </p:blipFill>
        <p:spPr bwMode="auto">
          <a:xfrm>
            <a:off x="931863" y="835025"/>
            <a:ext cx="7466012" cy="620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Box 6"/>
          <p:cNvSpPr txBox="1">
            <a:spLocks noChangeArrowheads="1"/>
          </p:cNvSpPr>
          <p:nvPr/>
        </p:nvSpPr>
        <p:spPr bwMode="auto">
          <a:xfrm>
            <a:off x="2057400" y="1524000"/>
            <a:ext cx="2057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charset="-128"/>
              </a:defRPr>
            </a:lvl1pPr>
            <a:lvl2pPr marL="37931725" indent="-37474525" eaLnBrk="0" hangingPunct="0">
              <a:defRPr sz="2400">
                <a:solidFill>
                  <a:schemeClr val="tx1"/>
                </a:solidFill>
                <a:latin typeface="Arial" pitchFamily="34" charset="0"/>
                <a:ea typeface="ＭＳ Ｐゴシック" charset="-128"/>
              </a:defRPr>
            </a:lvl2pPr>
            <a:lvl3pPr eaLnBrk="0" hangingPunct="0">
              <a:defRPr sz="2400">
                <a:solidFill>
                  <a:schemeClr val="tx1"/>
                </a:solidFill>
                <a:latin typeface="Arial" pitchFamily="34" charset="0"/>
                <a:ea typeface="ＭＳ Ｐゴシック" charset="-128"/>
              </a:defRPr>
            </a:lvl3pPr>
            <a:lvl4pPr eaLnBrk="0" hangingPunct="0">
              <a:defRPr sz="2400">
                <a:solidFill>
                  <a:schemeClr val="tx1"/>
                </a:solidFill>
                <a:latin typeface="Arial" pitchFamily="34" charset="0"/>
                <a:ea typeface="ＭＳ Ｐゴシック" charset="-128"/>
              </a:defRPr>
            </a:lvl4pPr>
            <a:lvl5pPr eaLnBrk="0" hangingPunct="0">
              <a:defRPr sz="2400">
                <a:solidFill>
                  <a:schemeClr val="tx1"/>
                </a:solidFill>
                <a:latin typeface="Arial" pitchFamily="34" charset="0"/>
                <a:ea typeface="ＭＳ Ｐゴシック" charset="-128"/>
              </a:defRPr>
            </a:lvl5pPr>
            <a:lvl6pPr marL="457200" eaLnBrk="0" fontAlgn="base" hangingPunct="0">
              <a:spcBef>
                <a:spcPct val="0"/>
              </a:spcBef>
              <a:spcAft>
                <a:spcPct val="0"/>
              </a:spcAft>
              <a:defRPr sz="2400">
                <a:solidFill>
                  <a:schemeClr val="tx1"/>
                </a:solidFill>
                <a:latin typeface="Arial" pitchFamily="34" charset="0"/>
                <a:ea typeface="ＭＳ Ｐゴシック" charset="-128"/>
              </a:defRPr>
            </a:lvl6pPr>
            <a:lvl7pPr marL="914400" eaLnBrk="0" fontAlgn="base" hangingPunct="0">
              <a:spcBef>
                <a:spcPct val="0"/>
              </a:spcBef>
              <a:spcAft>
                <a:spcPct val="0"/>
              </a:spcAft>
              <a:defRPr sz="2400">
                <a:solidFill>
                  <a:schemeClr val="tx1"/>
                </a:solidFill>
                <a:latin typeface="Arial" pitchFamily="34" charset="0"/>
                <a:ea typeface="ＭＳ Ｐゴシック" charset="-128"/>
              </a:defRPr>
            </a:lvl7pPr>
            <a:lvl8pPr marL="1371600" eaLnBrk="0" fontAlgn="base" hangingPunct="0">
              <a:spcBef>
                <a:spcPct val="0"/>
              </a:spcBef>
              <a:spcAft>
                <a:spcPct val="0"/>
              </a:spcAft>
              <a:defRPr sz="2400">
                <a:solidFill>
                  <a:schemeClr val="tx1"/>
                </a:solidFill>
                <a:latin typeface="Arial" pitchFamily="34" charset="0"/>
                <a:ea typeface="ＭＳ Ｐゴシック" charset="-128"/>
              </a:defRPr>
            </a:lvl8pPr>
            <a:lvl9pPr marL="1828800" eaLnBrk="0" fontAlgn="base" hangingPunct="0">
              <a:spcBef>
                <a:spcPct val="0"/>
              </a:spcBef>
              <a:spcAft>
                <a:spcPct val="0"/>
              </a:spcAft>
              <a:defRPr sz="2400">
                <a:solidFill>
                  <a:schemeClr val="tx1"/>
                </a:solidFill>
                <a:latin typeface="Arial" pitchFamily="34" charset="0"/>
                <a:ea typeface="ＭＳ Ｐゴシック" charset="-128"/>
              </a:defRPr>
            </a:lvl9pPr>
          </a:lstStyle>
          <a:p>
            <a:pPr eaLnBrk="1" hangingPunct="1"/>
            <a:r>
              <a:rPr lang="en-US" sz="4000" b="1">
                <a:latin typeface="Times New Roman" pitchFamily="18" charset="0"/>
                <a:cs typeface="Times New Roman" pitchFamily="18" charset="0"/>
              </a:rPr>
              <a:t>r</a:t>
            </a:r>
            <a:r>
              <a:rPr lang="en-US" sz="4000" b="1" baseline="-25000">
                <a:latin typeface="Times New Roman" pitchFamily="18" charset="0"/>
                <a:cs typeface="Times New Roman" pitchFamily="18" charset="0"/>
              </a:rPr>
              <a:t>o</a:t>
            </a:r>
            <a:r>
              <a:rPr lang="en-US" sz="4000" b="1">
                <a:latin typeface="Times New Roman" pitchFamily="18" charset="0"/>
                <a:cs typeface="Times New Roman" pitchFamily="18" charset="0"/>
              </a:rPr>
              <a:t> = 16.8</a:t>
            </a:r>
          </a:p>
        </p:txBody>
      </p:sp>
      <p:sp>
        <p:nvSpPr>
          <p:cNvPr id="6" name="TextBox 5"/>
          <p:cNvSpPr txBox="1"/>
          <p:nvPr/>
        </p:nvSpPr>
        <p:spPr>
          <a:xfrm>
            <a:off x="155575" y="6326832"/>
            <a:ext cx="4156075" cy="461665"/>
          </a:xfrm>
          <a:prstGeom prst="rect">
            <a:avLst/>
          </a:prstGeom>
          <a:noFill/>
        </p:spPr>
        <p:txBody>
          <a:bodyPr wrap="square" rtlCol="0">
            <a:spAutoFit/>
          </a:bodyPr>
          <a:lstStyle/>
          <a:p>
            <a:r>
              <a:rPr lang="en-GB" dirty="0" smtClean="0"/>
              <a:t>Ingram &amp; Done 2010 in prep</a:t>
            </a:r>
            <a:endParaRPr lang="en-GB"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eaLnBrk="1" hangingPunct="1"/>
            <a:r>
              <a:rPr lang="en-US" sz="3800" smtClean="0">
                <a:latin typeface="Times New Roman" pitchFamily="18" charset="0"/>
                <a:cs typeface="Times New Roman" pitchFamily="18" charset="0"/>
              </a:rPr>
              <a:t>Fitting to observations of XTE 1550-564</a:t>
            </a:r>
          </a:p>
        </p:txBody>
      </p:sp>
      <p:cxnSp>
        <p:nvCxnSpPr>
          <p:cNvPr id="4" name="Straight Connector 3"/>
          <p:cNvCxnSpPr>
            <a:cxnSpLocks noChangeShapeType="1"/>
          </p:cNvCxnSpPr>
          <p:nvPr/>
        </p:nvCxnSpPr>
        <p:spPr bwMode="auto">
          <a:xfrm>
            <a:off x="457200" y="1095375"/>
            <a:ext cx="8229600" cy="1588"/>
          </a:xfrm>
          <a:prstGeom prst="line">
            <a:avLst/>
          </a:prstGeom>
          <a:noFill/>
          <a:ln w="38100" cmpd="dbl">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41988" name="Picture 4" descr="5_r-3_nosf100.pdf"/>
          <p:cNvPicPr>
            <a:picLocks noChangeAspect="1"/>
          </p:cNvPicPr>
          <p:nvPr/>
        </p:nvPicPr>
        <p:blipFill>
          <a:blip r:embed="rId2" cstate="print">
            <a:extLst>
              <a:ext uri="{28A0092B-C50C-407E-A947-70E740481C1C}">
                <a14:useLocalDpi xmlns:a14="http://schemas.microsoft.com/office/drawing/2010/main" val="0"/>
              </a:ext>
            </a:extLst>
          </a:blip>
          <a:srcRect t="35791"/>
          <a:stretch>
            <a:fillRect/>
          </a:stretch>
        </p:blipFill>
        <p:spPr bwMode="auto">
          <a:xfrm>
            <a:off x="931863" y="835025"/>
            <a:ext cx="7466012" cy="620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Box 6"/>
          <p:cNvSpPr txBox="1">
            <a:spLocks noChangeArrowheads="1"/>
          </p:cNvSpPr>
          <p:nvPr/>
        </p:nvSpPr>
        <p:spPr bwMode="auto">
          <a:xfrm>
            <a:off x="2057400" y="1524000"/>
            <a:ext cx="2057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charset="-128"/>
              </a:defRPr>
            </a:lvl1pPr>
            <a:lvl2pPr marL="37931725" indent="-37474525" eaLnBrk="0" hangingPunct="0">
              <a:defRPr sz="2400">
                <a:solidFill>
                  <a:schemeClr val="tx1"/>
                </a:solidFill>
                <a:latin typeface="Arial" pitchFamily="34" charset="0"/>
                <a:ea typeface="ＭＳ Ｐゴシック" charset="-128"/>
              </a:defRPr>
            </a:lvl2pPr>
            <a:lvl3pPr eaLnBrk="0" hangingPunct="0">
              <a:defRPr sz="2400">
                <a:solidFill>
                  <a:schemeClr val="tx1"/>
                </a:solidFill>
                <a:latin typeface="Arial" pitchFamily="34" charset="0"/>
                <a:ea typeface="ＭＳ Ｐゴシック" charset="-128"/>
              </a:defRPr>
            </a:lvl3pPr>
            <a:lvl4pPr eaLnBrk="0" hangingPunct="0">
              <a:defRPr sz="2400">
                <a:solidFill>
                  <a:schemeClr val="tx1"/>
                </a:solidFill>
                <a:latin typeface="Arial" pitchFamily="34" charset="0"/>
                <a:ea typeface="ＭＳ Ｐゴシック" charset="-128"/>
              </a:defRPr>
            </a:lvl4pPr>
            <a:lvl5pPr eaLnBrk="0" hangingPunct="0">
              <a:defRPr sz="2400">
                <a:solidFill>
                  <a:schemeClr val="tx1"/>
                </a:solidFill>
                <a:latin typeface="Arial" pitchFamily="34" charset="0"/>
                <a:ea typeface="ＭＳ Ｐゴシック" charset="-128"/>
              </a:defRPr>
            </a:lvl5pPr>
            <a:lvl6pPr marL="457200" eaLnBrk="0" fontAlgn="base" hangingPunct="0">
              <a:spcBef>
                <a:spcPct val="0"/>
              </a:spcBef>
              <a:spcAft>
                <a:spcPct val="0"/>
              </a:spcAft>
              <a:defRPr sz="2400">
                <a:solidFill>
                  <a:schemeClr val="tx1"/>
                </a:solidFill>
                <a:latin typeface="Arial" pitchFamily="34" charset="0"/>
                <a:ea typeface="ＭＳ Ｐゴシック" charset="-128"/>
              </a:defRPr>
            </a:lvl6pPr>
            <a:lvl7pPr marL="914400" eaLnBrk="0" fontAlgn="base" hangingPunct="0">
              <a:spcBef>
                <a:spcPct val="0"/>
              </a:spcBef>
              <a:spcAft>
                <a:spcPct val="0"/>
              </a:spcAft>
              <a:defRPr sz="2400">
                <a:solidFill>
                  <a:schemeClr val="tx1"/>
                </a:solidFill>
                <a:latin typeface="Arial" pitchFamily="34" charset="0"/>
                <a:ea typeface="ＭＳ Ｐゴシック" charset="-128"/>
              </a:defRPr>
            </a:lvl7pPr>
            <a:lvl8pPr marL="1371600" eaLnBrk="0" fontAlgn="base" hangingPunct="0">
              <a:spcBef>
                <a:spcPct val="0"/>
              </a:spcBef>
              <a:spcAft>
                <a:spcPct val="0"/>
              </a:spcAft>
              <a:defRPr sz="2400">
                <a:solidFill>
                  <a:schemeClr val="tx1"/>
                </a:solidFill>
                <a:latin typeface="Arial" pitchFamily="34" charset="0"/>
                <a:ea typeface="ＭＳ Ｐゴシック" charset="-128"/>
              </a:defRPr>
            </a:lvl8pPr>
            <a:lvl9pPr marL="1828800" eaLnBrk="0" fontAlgn="base" hangingPunct="0">
              <a:spcBef>
                <a:spcPct val="0"/>
              </a:spcBef>
              <a:spcAft>
                <a:spcPct val="0"/>
              </a:spcAft>
              <a:defRPr sz="2400">
                <a:solidFill>
                  <a:schemeClr val="tx1"/>
                </a:solidFill>
                <a:latin typeface="Arial" pitchFamily="34" charset="0"/>
                <a:ea typeface="ＭＳ Ｐゴシック" charset="-128"/>
              </a:defRPr>
            </a:lvl9pPr>
          </a:lstStyle>
          <a:p>
            <a:pPr eaLnBrk="1" hangingPunct="1"/>
            <a:r>
              <a:rPr lang="en-US" sz="4000" b="1">
                <a:latin typeface="Times New Roman" pitchFamily="18" charset="0"/>
                <a:cs typeface="Times New Roman" pitchFamily="18" charset="0"/>
              </a:rPr>
              <a:t>r</a:t>
            </a:r>
            <a:r>
              <a:rPr lang="en-US" sz="4000" b="1" baseline="-25000">
                <a:latin typeface="Times New Roman" pitchFamily="18" charset="0"/>
                <a:cs typeface="Times New Roman" pitchFamily="18" charset="0"/>
              </a:rPr>
              <a:t>o</a:t>
            </a:r>
            <a:r>
              <a:rPr lang="en-US" sz="4000" b="1">
                <a:latin typeface="Times New Roman" pitchFamily="18" charset="0"/>
                <a:cs typeface="Times New Roman" pitchFamily="18" charset="0"/>
              </a:rPr>
              <a:t> = 13.5</a:t>
            </a:r>
          </a:p>
        </p:txBody>
      </p:sp>
      <p:sp>
        <p:nvSpPr>
          <p:cNvPr id="6" name="TextBox 5"/>
          <p:cNvSpPr txBox="1"/>
          <p:nvPr/>
        </p:nvSpPr>
        <p:spPr>
          <a:xfrm>
            <a:off x="155575" y="6326832"/>
            <a:ext cx="4156075" cy="461665"/>
          </a:xfrm>
          <a:prstGeom prst="rect">
            <a:avLst/>
          </a:prstGeom>
          <a:noFill/>
        </p:spPr>
        <p:txBody>
          <a:bodyPr wrap="square" rtlCol="0">
            <a:spAutoFit/>
          </a:bodyPr>
          <a:lstStyle/>
          <a:p>
            <a:r>
              <a:rPr lang="en-GB" dirty="0" smtClean="0"/>
              <a:t>Ingram &amp; Done 2010 in prep</a:t>
            </a:r>
            <a:endParaRPr lang="en-GB"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80"/>
          <p:cNvSpPr>
            <a:spLocks noChangeArrowheads="1"/>
          </p:cNvSpPr>
          <p:nvPr/>
        </p:nvSpPr>
        <p:spPr bwMode="auto">
          <a:xfrm>
            <a:off x="0" y="1524000"/>
            <a:ext cx="9144000" cy="21193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47107" name="Oval 84"/>
          <p:cNvSpPr>
            <a:spLocks noChangeAspect="1" noChangeArrowheads="1"/>
          </p:cNvSpPr>
          <p:nvPr/>
        </p:nvSpPr>
        <p:spPr bwMode="auto">
          <a:xfrm flipH="1">
            <a:off x="3462338" y="1560513"/>
            <a:ext cx="6127750" cy="1976437"/>
          </a:xfrm>
          <a:prstGeom prst="ellipse">
            <a:avLst/>
          </a:prstGeom>
          <a:gradFill rotWithShape="0">
            <a:gsLst>
              <a:gs pos="0">
                <a:srgbClr val="CC00CC"/>
              </a:gs>
              <a:gs pos="100000">
                <a:srgbClr val="FFFFFF">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7108" name="Oval 76"/>
          <p:cNvSpPr>
            <a:spLocks noChangeAspect="1" noChangeArrowheads="1"/>
          </p:cNvSpPr>
          <p:nvPr/>
        </p:nvSpPr>
        <p:spPr bwMode="auto">
          <a:xfrm>
            <a:off x="-211138" y="1530350"/>
            <a:ext cx="6127751" cy="1976438"/>
          </a:xfrm>
          <a:prstGeom prst="ellipse">
            <a:avLst/>
          </a:prstGeom>
          <a:gradFill rotWithShape="0">
            <a:gsLst>
              <a:gs pos="0">
                <a:srgbClr val="CC00CC"/>
              </a:gs>
              <a:gs pos="100000">
                <a:srgbClr val="FFFFFF">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60885" name="Oval 85"/>
          <p:cNvSpPr>
            <a:spLocks noChangeAspect="1" noChangeArrowheads="1"/>
          </p:cNvSpPr>
          <p:nvPr/>
        </p:nvSpPr>
        <p:spPr bwMode="auto">
          <a:xfrm flipH="1">
            <a:off x="3678238" y="1933575"/>
            <a:ext cx="3128962" cy="1177925"/>
          </a:xfrm>
          <a:prstGeom prst="ellipse">
            <a:avLst/>
          </a:prstGeom>
          <a:gradFill rotWithShape="0">
            <a:gsLst>
              <a:gs pos="0">
                <a:schemeClr val="accent2"/>
              </a:gs>
              <a:gs pos="100000">
                <a:schemeClr val="accent2">
                  <a:gamma/>
                  <a:tint val="0"/>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defRPr/>
            </a:pPr>
            <a:endParaRPr lang="en-GB"/>
          </a:p>
        </p:txBody>
      </p:sp>
      <p:sp>
        <p:nvSpPr>
          <p:cNvPr id="460886" name="Oval 86"/>
          <p:cNvSpPr>
            <a:spLocks noChangeAspect="1" noChangeArrowheads="1"/>
          </p:cNvSpPr>
          <p:nvPr/>
        </p:nvSpPr>
        <p:spPr bwMode="auto">
          <a:xfrm>
            <a:off x="2509838" y="1905000"/>
            <a:ext cx="2373312" cy="1177925"/>
          </a:xfrm>
          <a:prstGeom prst="ellipse">
            <a:avLst/>
          </a:prstGeom>
          <a:gradFill rotWithShape="0">
            <a:gsLst>
              <a:gs pos="0">
                <a:schemeClr val="accent2"/>
              </a:gs>
              <a:gs pos="100000">
                <a:schemeClr val="accent2">
                  <a:gamma/>
                  <a:tint val="0"/>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defRPr/>
            </a:pPr>
            <a:endParaRPr lang="en-GB"/>
          </a:p>
        </p:txBody>
      </p:sp>
      <p:sp>
        <p:nvSpPr>
          <p:cNvPr id="47111" name="Line 3"/>
          <p:cNvSpPr>
            <a:spLocks noChangeShapeType="1"/>
          </p:cNvSpPr>
          <p:nvPr/>
        </p:nvSpPr>
        <p:spPr bwMode="auto">
          <a:xfrm flipV="1">
            <a:off x="1262063" y="4456113"/>
            <a:ext cx="0" cy="16002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7112" name="Line 4"/>
          <p:cNvSpPr>
            <a:spLocks noChangeShapeType="1"/>
          </p:cNvSpPr>
          <p:nvPr/>
        </p:nvSpPr>
        <p:spPr bwMode="auto">
          <a:xfrm>
            <a:off x="1262063" y="6056313"/>
            <a:ext cx="2362200"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7113" name="Freeform 5"/>
          <p:cNvSpPr>
            <a:spLocks/>
          </p:cNvSpPr>
          <p:nvPr/>
        </p:nvSpPr>
        <p:spPr bwMode="auto">
          <a:xfrm>
            <a:off x="1414463" y="4657725"/>
            <a:ext cx="987425" cy="1169988"/>
          </a:xfrm>
          <a:custGeom>
            <a:avLst/>
            <a:gdLst>
              <a:gd name="T0" fmla="*/ 0 w 622"/>
              <a:gd name="T1" fmla="*/ 1169988 h 737"/>
              <a:gd name="T2" fmla="*/ 768350 w 622"/>
              <a:gd name="T3" fmla="*/ 1588 h 737"/>
              <a:gd name="T4" fmla="*/ 987425 w 622"/>
              <a:gd name="T5" fmla="*/ 1162050 h 737"/>
              <a:gd name="T6" fmla="*/ 0 60000 65536"/>
              <a:gd name="T7" fmla="*/ 0 60000 65536"/>
              <a:gd name="T8" fmla="*/ 0 60000 65536"/>
            </a:gdLst>
            <a:ahLst/>
            <a:cxnLst>
              <a:cxn ang="T6">
                <a:pos x="T0" y="T1"/>
              </a:cxn>
              <a:cxn ang="T7">
                <a:pos x="T2" y="T3"/>
              </a:cxn>
              <a:cxn ang="T8">
                <a:pos x="T4" y="T5"/>
              </a:cxn>
            </a:cxnLst>
            <a:rect l="0" t="0" r="r" b="b"/>
            <a:pathLst>
              <a:path w="622" h="737">
                <a:moveTo>
                  <a:pt x="0" y="737"/>
                </a:moveTo>
                <a:cubicBezTo>
                  <a:pt x="81" y="614"/>
                  <a:pt x="380" y="2"/>
                  <a:pt x="484" y="1"/>
                </a:cubicBezTo>
                <a:cubicBezTo>
                  <a:pt x="588" y="0"/>
                  <a:pt x="593" y="580"/>
                  <a:pt x="622" y="732"/>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7114" name="Freeform 6"/>
          <p:cNvSpPr>
            <a:spLocks/>
          </p:cNvSpPr>
          <p:nvPr/>
        </p:nvSpPr>
        <p:spPr bwMode="auto">
          <a:xfrm>
            <a:off x="1528763" y="4737100"/>
            <a:ext cx="2395537" cy="1111250"/>
          </a:xfrm>
          <a:custGeom>
            <a:avLst/>
            <a:gdLst>
              <a:gd name="T0" fmla="*/ 0 w 1509"/>
              <a:gd name="T1" fmla="*/ 1111250 h 700"/>
              <a:gd name="T2" fmla="*/ 625475 w 1509"/>
              <a:gd name="T3" fmla="*/ 153988 h 700"/>
              <a:gd name="T4" fmla="*/ 1828800 w 1509"/>
              <a:gd name="T5" fmla="*/ 182563 h 700"/>
              <a:gd name="T6" fmla="*/ 2263775 w 1509"/>
              <a:gd name="T7" fmla="*/ 647700 h 700"/>
              <a:gd name="T8" fmla="*/ 2395537 w 1509"/>
              <a:gd name="T9" fmla="*/ 1111250 h 7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9" h="700">
                <a:moveTo>
                  <a:pt x="0" y="700"/>
                </a:moveTo>
                <a:cubicBezTo>
                  <a:pt x="67" y="599"/>
                  <a:pt x="202" y="194"/>
                  <a:pt x="394" y="97"/>
                </a:cubicBezTo>
                <a:cubicBezTo>
                  <a:pt x="586" y="0"/>
                  <a:pt x="980" y="63"/>
                  <a:pt x="1152" y="115"/>
                </a:cubicBezTo>
                <a:cubicBezTo>
                  <a:pt x="1324" y="167"/>
                  <a:pt x="1366" y="311"/>
                  <a:pt x="1426" y="408"/>
                </a:cubicBezTo>
                <a:cubicBezTo>
                  <a:pt x="1486" y="505"/>
                  <a:pt x="1492" y="639"/>
                  <a:pt x="1509" y="700"/>
                </a:cubicBezTo>
              </a:path>
            </a:pathLst>
          </a:custGeom>
          <a:noFill/>
          <a:ln w="38100">
            <a:solidFill>
              <a:srgbClr val="FF33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7115" name="Text Box 7"/>
          <p:cNvSpPr txBox="1">
            <a:spLocks noChangeArrowheads="1"/>
          </p:cNvSpPr>
          <p:nvPr/>
        </p:nvSpPr>
        <p:spPr bwMode="auto">
          <a:xfrm>
            <a:off x="1338263" y="6146800"/>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chemeClr val="bg1"/>
                </a:solidFill>
              </a:rPr>
              <a:t>Log </a:t>
            </a:r>
            <a:r>
              <a:rPr lang="en-GB" sz="1800">
                <a:solidFill>
                  <a:schemeClr val="bg1"/>
                </a:solidFill>
                <a:latin typeface="Symbol" pitchFamily="18" charset="2"/>
              </a:rPr>
              <a:t>n</a:t>
            </a:r>
          </a:p>
        </p:txBody>
      </p:sp>
      <p:sp>
        <p:nvSpPr>
          <p:cNvPr id="47116" name="Text Box 8"/>
          <p:cNvSpPr txBox="1">
            <a:spLocks noChangeArrowheads="1"/>
          </p:cNvSpPr>
          <p:nvPr/>
        </p:nvSpPr>
        <p:spPr bwMode="auto">
          <a:xfrm rot="-5400000">
            <a:off x="-292893" y="4950618"/>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chemeClr val="bg1"/>
                </a:solidFill>
              </a:rPr>
              <a:t>Log  </a:t>
            </a:r>
            <a:r>
              <a:rPr lang="en-GB" sz="1800">
                <a:solidFill>
                  <a:schemeClr val="bg1"/>
                </a:solidFill>
                <a:latin typeface="Symbol" pitchFamily="18" charset="2"/>
              </a:rPr>
              <a:t>n</a:t>
            </a:r>
            <a:r>
              <a:rPr lang="en-GB" sz="1800">
                <a:solidFill>
                  <a:schemeClr val="bg1"/>
                </a:solidFill>
              </a:rPr>
              <a:t> f(</a:t>
            </a:r>
            <a:r>
              <a:rPr lang="en-GB" sz="1800">
                <a:solidFill>
                  <a:schemeClr val="bg1"/>
                </a:solidFill>
                <a:latin typeface="Symbol" pitchFamily="18" charset="2"/>
              </a:rPr>
              <a:t>n) </a:t>
            </a:r>
          </a:p>
        </p:txBody>
      </p:sp>
      <p:sp>
        <p:nvSpPr>
          <p:cNvPr id="47117" name="Rectangle 69"/>
          <p:cNvSpPr>
            <a:spLocks noChangeArrowheads="1"/>
          </p:cNvSpPr>
          <p:nvPr/>
        </p:nvSpPr>
        <p:spPr bwMode="auto">
          <a:xfrm>
            <a:off x="485775" y="120650"/>
            <a:ext cx="8458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Inhomogeneous spectra ?</a:t>
            </a:r>
          </a:p>
        </p:txBody>
      </p:sp>
      <p:sp>
        <p:nvSpPr>
          <p:cNvPr id="47118" name="Oval 75"/>
          <p:cNvSpPr>
            <a:spLocks noChangeAspect="1" noChangeArrowheads="1"/>
          </p:cNvSpPr>
          <p:nvPr/>
        </p:nvSpPr>
        <p:spPr bwMode="auto">
          <a:xfrm>
            <a:off x="7996238" y="2355850"/>
            <a:ext cx="917575" cy="422275"/>
          </a:xfrm>
          <a:prstGeom prst="ellipse">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47119" name="Oval 77"/>
          <p:cNvSpPr>
            <a:spLocks noChangeAspect="1" noChangeArrowheads="1"/>
          </p:cNvSpPr>
          <p:nvPr/>
        </p:nvSpPr>
        <p:spPr bwMode="auto">
          <a:xfrm>
            <a:off x="4324350" y="2292350"/>
            <a:ext cx="476250" cy="44132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20" name="AutoShape 78"/>
          <p:cNvSpPr>
            <a:spLocks noChangeAspect="1" noChangeArrowheads="1"/>
          </p:cNvSpPr>
          <p:nvPr/>
        </p:nvSpPr>
        <p:spPr bwMode="auto">
          <a:xfrm rot="5400000">
            <a:off x="7089775" y="765175"/>
            <a:ext cx="615950" cy="3492500"/>
          </a:xfrm>
          <a:custGeom>
            <a:avLst/>
            <a:gdLst>
              <a:gd name="T0" fmla="*/ 492560 w 21600"/>
              <a:gd name="T1" fmla="*/ 1746250 h 21600"/>
              <a:gd name="T2" fmla="*/ 307975 w 21600"/>
              <a:gd name="T3" fmla="*/ 3492500 h 21600"/>
              <a:gd name="T4" fmla="*/ 123390 w 21600"/>
              <a:gd name="T5" fmla="*/ 1746250 h 21600"/>
              <a:gd name="T6" fmla="*/ 307975 w 21600"/>
              <a:gd name="T7" fmla="*/ 0 h 21600"/>
              <a:gd name="T8" fmla="*/ 0 60000 65536"/>
              <a:gd name="T9" fmla="*/ 0 60000 65536"/>
              <a:gd name="T10" fmla="*/ 0 60000 65536"/>
              <a:gd name="T11" fmla="*/ 0 60000 65536"/>
              <a:gd name="T12" fmla="*/ 6127 w 21600"/>
              <a:gd name="T13" fmla="*/ 6127 h 21600"/>
              <a:gd name="T14" fmla="*/ 15473 w 21600"/>
              <a:gd name="T15" fmla="*/ 15473 h 21600"/>
            </a:gdLst>
            <a:ahLst/>
            <a:cxnLst>
              <a:cxn ang="T8">
                <a:pos x="T0" y="T1"/>
              </a:cxn>
              <a:cxn ang="T9">
                <a:pos x="T2" y="T3"/>
              </a:cxn>
              <a:cxn ang="T10">
                <a:pos x="T4" y="T5"/>
              </a:cxn>
              <a:cxn ang="T11">
                <a:pos x="T6" y="T7"/>
              </a:cxn>
            </a:cxnLst>
            <a:rect l="T12" t="T13" r="T14" b="T15"/>
            <a:pathLst>
              <a:path w="21600" h="21600">
                <a:moveTo>
                  <a:pt x="0" y="0"/>
                </a:moveTo>
                <a:lnTo>
                  <a:pt x="8653" y="21600"/>
                </a:lnTo>
                <a:lnTo>
                  <a:pt x="12947" y="21600"/>
                </a:lnTo>
                <a:lnTo>
                  <a:pt x="21600" y="0"/>
                </a:lnTo>
                <a:lnTo>
                  <a:pt x="0" y="0"/>
                </a:lnTo>
                <a:close/>
              </a:path>
            </a:pathLst>
          </a:custGeom>
          <a:gradFill rotWithShape="0">
            <a:gsLst>
              <a:gs pos="0">
                <a:srgbClr val="FF9933"/>
              </a:gs>
              <a:gs pos="100000">
                <a:srgbClr val="99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121" name="AutoShape 79"/>
          <p:cNvSpPr>
            <a:spLocks noChangeAspect="1" noChangeArrowheads="1"/>
          </p:cNvSpPr>
          <p:nvPr/>
        </p:nvSpPr>
        <p:spPr bwMode="auto">
          <a:xfrm rot="5400000" flipH="1" flipV="1">
            <a:off x="1429543" y="754857"/>
            <a:ext cx="614363" cy="3473450"/>
          </a:xfrm>
          <a:custGeom>
            <a:avLst/>
            <a:gdLst>
              <a:gd name="T0" fmla="*/ 491291 w 21600"/>
              <a:gd name="T1" fmla="*/ 1736725 h 21600"/>
              <a:gd name="T2" fmla="*/ 307182 w 21600"/>
              <a:gd name="T3" fmla="*/ 3473450 h 21600"/>
              <a:gd name="T4" fmla="*/ 123072 w 21600"/>
              <a:gd name="T5" fmla="*/ 1736725 h 21600"/>
              <a:gd name="T6" fmla="*/ 307182 w 21600"/>
              <a:gd name="T7" fmla="*/ 0 h 21600"/>
              <a:gd name="T8" fmla="*/ 0 60000 65536"/>
              <a:gd name="T9" fmla="*/ 0 60000 65536"/>
              <a:gd name="T10" fmla="*/ 0 60000 65536"/>
              <a:gd name="T11" fmla="*/ 0 60000 65536"/>
              <a:gd name="T12" fmla="*/ 6127 w 21600"/>
              <a:gd name="T13" fmla="*/ 6127 h 21600"/>
              <a:gd name="T14" fmla="*/ 15473 w 21600"/>
              <a:gd name="T15" fmla="*/ 15473 h 21600"/>
            </a:gdLst>
            <a:ahLst/>
            <a:cxnLst>
              <a:cxn ang="T8">
                <a:pos x="T0" y="T1"/>
              </a:cxn>
              <a:cxn ang="T9">
                <a:pos x="T2" y="T3"/>
              </a:cxn>
              <a:cxn ang="T10">
                <a:pos x="T4" y="T5"/>
              </a:cxn>
              <a:cxn ang="T11">
                <a:pos x="T6" y="T7"/>
              </a:cxn>
            </a:cxnLst>
            <a:rect l="T12" t="T13" r="T14" b="T15"/>
            <a:pathLst>
              <a:path w="21600" h="21600">
                <a:moveTo>
                  <a:pt x="0" y="0"/>
                </a:moveTo>
                <a:lnTo>
                  <a:pt x="8653" y="21600"/>
                </a:lnTo>
                <a:lnTo>
                  <a:pt x="12947" y="21600"/>
                </a:lnTo>
                <a:lnTo>
                  <a:pt x="21600" y="0"/>
                </a:lnTo>
                <a:lnTo>
                  <a:pt x="0" y="0"/>
                </a:lnTo>
                <a:close/>
              </a:path>
            </a:pathLst>
          </a:custGeom>
          <a:gradFill rotWithShape="0">
            <a:gsLst>
              <a:gs pos="0">
                <a:srgbClr val="990000"/>
              </a:gs>
              <a:gs pos="100000">
                <a:srgbClr val="FF993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122" name="Freeform 87"/>
          <p:cNvSpPr>
            <a:spLocks/>
          </p:cNvSpPr>
          <p:nvPr/>
        </p:nvSpPr>
        <p:spPr bwMode="auto">
          <a:xfrm>
            <a:off x="1833563" y="4725988"/>
            <a:ext cx="2641600" cy="1239837"/>
          </a:xfrm>
          <a:custGeom>
            <a:avLst/>
            <a:gdLst>
              <a:gd name="T0" fmla="*/ 0 w 1664"/>
              <a:gd name="T1" fmla="*/ 1239837 h 781"/>
              <a:gd name="T2" fmla="*/ 536575 w 1664"/>
              <a:gd name="T3" fmla="*/ 338137 h 781"/>
              <a:gd name="T4" fmla="*/ 2017713 w 1664"/>
              <a:gd name="T5" fmla="*/ 49212 h 781"/>
              <a:gd name="T6" fmla="*/ 2481263 w 1664"/>
              <a:gd name="T7" fmla="*/ 630237 h 781"/>
              <a:gd name="T8" fmla="*/ 2641600 w 1664"/>
              <a:gd name="T9" fmla="*/ 1093787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4" h="781">
                <a:moveTo>
                  <a:pt x="0" y="781"/>
                </a:moveTo>
                <a:cubicBezTo>
                  <a:pt x="53" y="686"/>
                  <a:pt x="126" y="338"/>
                  <a:pt x="338" y="213"/>
                </a:cubicBezTo>
                <a:cubicBezTo>
                  <a:pt x="550" y="88"/>
                  <a:pt x="1067" y="0"/>
                  <a:pt x="1271" y="31"/>
                </a:cubicBezTo>
                <a:cubicBezTo>
                  <a:pt x="1475" y="62"/>
                  <a:pt x="1498" y="287"/>
                  <a:pt x="1563" y="397"/>
                </a:cubicBezTo>
                <a:cubicBezTo>
                  <a:pt x="1628" y="507"/>
                  <a:pt x="1643" y="628"/>
                  <a:pt x="1664" y="689"/>
                </a:cubicBezTo>
              </a:path>
            </a:pathLst>
          </a:custGeom>
          <a:noFill/>
          <a:ln w="38100">
            <a:solidFill>
              <a:srgbClr val="00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7123" name="Rectangle 88"/>
          <p:cNvSpPr>
            <a:spLocks noChangeArrowheads="1"/>
          </p:cNvSpPr>
          <p:nvPr/>
        </p:nvSpPr>
        <p:spPr bwMode="auto">
          <a:xfrm>
            <a:off x="5022850" y="4187825"/>
            <a:ext cx="4106863" cy="211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spcBef>
                <a:spcPct val="20000"/>
              </a:spcBef>
              <a:buFontTx/>
              <a:buChar char="•"/>
            </a:pPr>
            <a:r>
              <a:rPr lang="en-GB">
                <a:solidFill>
                  <a:srgbClr val="FF33CC"/>
                </a:solidFill>
              </a:rPr>
              <a:t>Overlap softer (and more reflection)</a:t>
            </a:r>
          </a:p>
          <a:p>
            <a:pPr marL="342900" indent="-342900" algn="l">
              <a:spcBef>
                <a:spcPct val="20000"/>
              </a:spcBef>
              <a:buFontTx/>
              <a:buChar char="•"/>
            </a:pPr>
            <a:r>
              <a:rPr lang="en-GB">
                <a:solidFill>
                  <a:srgbClr val="00FFFF"/>
                </a:solidFill>
              </a:rPr>
              <a:t>Inner region harder (and less reflection)</a:t>
            </a:r>
          </a:p>
          <a:p>
            <a:pPr marL="342900" indent="-342900" algn="l">
              <a:spcBef>
                <a:spcPct val="20000"/>
              </a:spcBef>
              <a:buFontTx/>
              <a:buChar char="•"/>
            </a:pPr>
            <a:r>
              <a:rPr lang="en-GB">
                <a:solidFill>
                  <a:srgbClr val="FFFF99"/>
                </a:solidFill>
              </a:rPr>
              <a:t>WE SEE THIS!!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suzaku_cygx1_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3988" y="-30163"/>
            <a:ext cx="10693401" cy="7556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7"/>
          <p:cNvSpPr txBox="1">
            <a:spLocks noChangeArrowheads="1"/>
          </p:cNvSpPr>
          <p:nvPr/>
        </p:nvSpPr>
        <p:spPr bwMode="auto">
          <a:xfrm rot="-5400000">
            <a:off x="5880894" y="3410744"/>
            <a:ext cx="4976812"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t>Makishima, Torii, Takahashi…..</a:t>
            </a:r>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00175"/>
            <a:ext cx="8686800" cy="337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3"/>
          <p:cNvSpPr>
            <a:spLocks noGrp="1" noChangeArrowheads="1"/>
          </p:cNvSpPr>
          <p:nvPr>
            <p:ph type="title"/>
          </p:nvPr>
        </p:nvSpPr>
        <p:spPr>
          <a:xfrm>
            <a:off x="533400" y="0"/>
            <a:ext cx="7772400" cy="1143000"/>
          </a:xfrm>
        </p:spPr>
        <p:txBody>
          <a:bodyPr/>
          <a:lstStyle/>
          <a:p>
            <a:pPr eaLnBrk="1" hangingPunct="1"/>
            <a:r>
              <a:rPr lang="en-GB" smtClean="0"/>
              <a:t>Origin of broad band variability</a:t>
            </a:r>
            <a:endParaRPr lang="en-US" smtClean="0"/>
          </a:p>
        </p:txBody>
      </p:sp>
      <p:sp>
        <p:nvSpPr>
          <p:cNvPr id="465924" name="Text Box 4"/>
          <p:cNvSpPr txBox="1">
            <a:spLocks noChangeArrowheads="1"/>
          </p:cNvSpPr>
          <p:nvPr/>
        </p:nvSpPr>
        <p:spPr bwMode="auto">
          <a:xfrm>
            <a:off x="0" y="5829300"/>
            <a:ext cx="94345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solidFill>
                  <a:schemeClr val="accent2"/>
                </a:solidFill>
                <a:latin typeface="Arial" charset="0"/>
              </a:rPr>
              <a:t>Fluctuations start at large radii – first, soft and slow with R propagate down to smaller radii – lagged, harder and faster less R</a:t>
            </a:r>
            <a:endParaRPr lang="en-US">
              <a:latin typeface="Arial" charset="0"/>
            </a:endParaRPr>
          </a:p>
        </p:txBody>
      </p:sp>
      <p:sp>
        <p:nvSpPr>
          <p:cNvPr id="51205" name="Rectangle 5"/>
          <p:cNvSpPr>
            <a:spLocks noChangeArrowheads="1"/>
          </p:cNvSpPr>
          <p:nvPr/>
        </p:nvSpPr>
        <p:spPr bwMode="auto">
          <a:xfrm>
            <a:off x="0" y="3106738"/>
            <a:ext cx="8969375" cy="18430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51206" name="Rectangle 6"/>
          <p:cNvSpPr>
            <a:spLocks noChangeArrowheads="1"/>
          </p:cNvSpPr>
          <p:nvPr/>
        </p:nvSpPr>
        <p:spPr bwMode="auto">
          <a:xfrm>
            <a:off x="6837363" y="2801938"/>
            <a:ext cx="623887" cy="5365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465927" name="AutoShape 7"/>
          <p:cNvSpPr>
            <a:spLocks noChangeArrowheads="1"/>
          </p:cNvSpPr>
          <p:nvPr/>
        </p:nvSpPr>
        <p:spPr bwMode="auto">
          <a:xfrm rot="-5400000">
            <a:off x="3019425" y="1046163"/>
            <a:ext cx="2682875" cy="718502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bg1"/>
              </a:gs>
              <a:gs pos="50000">
                <a:srgbClr val="CC00CC"/>
              </a:gs>
              <a:gs pos="100000">
                <a:schemeClr val="bg1"/>
              </a:gs>
            </a:gsLst>
            <a:lin ang="0" scaled="1"/>
          </a:gra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defRPr/>
            </a:pPr>
            <a:endParaRPr lang="en-GB"/>
          </a:p>
        </p:txBody>
      </p:sp>
      <p:sp>
        <p:nvSpPr>
          <p:cNvPr id="51208" name="Line 8"/>
          <p:cNvSpPr>
            <a:spLocks noChangeShapeType="1"/>
          </p:cNvSpPr>
          <p:nvPr/>
        </p:nvSpPr>
        <p:spPr bwMode="auto">
          <a:xfrm flipH="1" flipV="1">
            <a:off x="1131888" y="2743200"/>
            <a:ext cx="349250" cy="1074738"/>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51209" name="Line 9"/>
          <p:cNvSpPr>
            <a:spLocks noChangeShapeType="1"/>
          </p:cNvSpPr>
          <p:nvPr/>
        </p:nvSpPr>
        <p:spPr bwMode="auto">
          <a:xfrm flipH="1" flipV="1">
            <a:off x="3598863" y="2701925"/>
            <a:ext cx="88900" cy="1074738"/>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51210" name="Line 10"/>
          <p:cNvSpPr>
            <a:spLocks noChangeShapeType="1"/>
          </p:cNvSpPr>
          <p:nvPr/>
        </p:nvSpPr>
        <p:spPr bwMode="auto">
          <a:xfrm flipV="1">
            <a:off x="5189538" y="2759075"/>
            <a:ext cx="636587" cy="1074738"/>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51211" name="Line 11"/>
          <p:cNvSpPr>
            <a:spLocks noChangeShapeType="1"/>
          </p:cNvSpPr>
          <p:nvPr/>
        </p:nvSpPr>
        <p:spPr bwMode="auto">
          <a:xfrm flipV="1">
            <a:off x="7313613" y="2800350"/>
            <a:ext cx="636587" cy="1074738"/>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51212" name="Oval 12"/>
          <p:cNvSpPr>
            <a:spLocks noChangeArrowheads="1"/>
          </p:cNvSpPr>
          <p:nvPr/>
        </p:nvSpPr>
        <p:spPr bwMode="auto">
          <a:xfrm>
            <a:off x="8491538" y="4081463"/>
            <a:ext cx="1073150" cy="10588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465933" name="AutoShape 13"/>
          <p:cNvSpPr>
            <a:spLocks noChangeArrowheads="1"/>
          </p:cNvSpPr>
          <p:nvPr/>
        </p:nvSpPr>
        <p:spPr bwMode="auto">
          <a:xfrm rot="16200000">
            <a:off x="4653756" y="2563019"/>
            <a:ext cx="2365375" cy="4179888"/>
          </a:xfrm>
          <a:custGeom>
            <a:avLst/>
            <a:gdLst>
              <a:gd name="G0" fmla="+- 4595 0 0"/>
              <a:gd name="G1" fmla="+- 21600 0 4595"/>
              <a:gd name="G2" fmla="*/ 4595 1 2"/>
              <a:gd name="G3" fmla="+- 21600 0 G2"/>
              <a:gd name="G4" fmla="+/ 4595 21600 2"/>
              <a:gd name="G5" fmla="+/ G1 0 2"/>
              <a:gd name="G6" fmla="*/ 21600 21600 4595"/>
              <a:gd name="G7" fmla="*/ G6 1 2"/>
              <a:gd name="G8" fmla="+- 21600 0 G7"/>
              <a:gd name="G9" fmla="*/ 21600 1 2"/>
              <a:gd name="G10" fmla="+- 4595 0 G9"/>
              <a:gd name="G11" fmla="?: G10 G8 0"/>
              <a:gd name="G12" fmla="?: G10 G7 21600"/>
              <a:gd name="T0" fmla="*/ 19302 w 21600"/>
              <a:gd name="T1" fmla="*/ 10800 h 21600"/>
              <a:gd name="T2" fmla="*/ 10800 w 21600"/>
              <a:gd name="T3" fmla="*/ 21600 h 21600"/>
              <a:gd name="T4" fmla="*/ 2298 w 21600"/>
              <a:gd name="T5" fmla="*/ 10800 h 21600"/>
              <a:gd name="T6" fmla="*/ 10800 w 21600"/>
              <a:gd name="T7" fmla="*/ 0 h 21600"/>
              <a:gd name="T8" fmla="*/ 4098 w 21600"/>
              <a:gd name="T9" fmla="*/ 4098 h 21600"/>
              <a:gd name="T10" fmla="*/ 17502 w 21600"/>
              <a:gd name="T11" fmla="*/ 17502 h 21600"/>
            </a:gdLst>
            <a:ahLst/>
            <a:cxnLst>
              <a:cxn ang="0">
                <a:pos x="T0" y="T1"/>
              </a:cxn>
              <a:cxn ang="0">
                <a:pos x="T2" y="T3"/>
              </a:cxn>
              <a:cxn ang="0">
                <a:pos x="T4" y="T5"/>
              </a:cxn>
              <a:cxn ang="0">
                <a:pos x="T6" y="T7"/>
              </a:cxn>
            </a:cxnLst>
            <a:rect l="T8" t="T9" r="T10" b="T11"/>
            <a:pathLst>
              <a:path w="21600" h="21600">
                <a:moveTo>
                  <a:pt x="0" y="0"/>
                </a:moveTo>
                <a:lnTo>
                  <a:pt x="4595" y="21600"/>
                </a:lnTo>
                <a:lnTo>
                  <a:pt x="17005" y="21600"/>
                </a:lnTo>
                <a:lnTo>
                  <a:pt x="21600" y="0"/>
                </a:lnTo>
                <a:close/>
              </a:path>
            </a:pathLst>
          </a:custGeom>
          <a:gradFill rotWithShape="1">
            <a:gsLst>
              <a:gs pos="0">
                <a:schemeClr val="bg1"/>
              </a:gs>
              <a:gs pos="50000">
                <a:schemeClr val="accent2"/>
              </a:gs>
              <a:gs pos="100000">
                <a:schemeClr val="bg1"/>
              </a:gs>
            </a:gsLst>
            <a:lin ang="0" scaled="1"/>
          </a:gra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defRPr/>
            </a:pPr>
            <a:endParaRPr lang="en-GB"/>
          </a:p>
        </p:txBody>
      </p:sp>
      <p:sp>
        <p:nvSpPr>
          <p:cNvPr id="51214" name="AutoShape 14"/>
          <p:cNvSpPr>
            <a:spLocks noChangeArrowheads="1"/>
          </p:cNvSpPr>
          <p:nvPr/>
        </p:nvSpPr>
        <p:spPr bwMode="auto">
          <a:xfrm rot="16200000" flipH="1">
            <a:off x="1981993" y="2878932"/>
            <a:ext cx="290513" cy="3556000"/>
          </a:xfrm>
          <a:custGeom>
            <a:avLst/>
            <a:gdLst>
              <a:gd name="T0" fmla="*/ 217885 w 21600"/>
              <a:gd name="T1" fmla="*/ 1778000 h 21600"/>
              <a:gd name="T2" fmla="*/ 145257 w 21600"/>
              <a:gd name="T3" fmla="*/ 3556000 h 21600"/>
              <a:gd name="T4" fmla="*/ 72628 w 21600"/>
              <a:gd name="T5" fmla="*/ 1778000 h 21600"/>
              <a:gd name="T6" fmla="*/ 145257 w 21600"/>
              <a:gd name="T7" fmla="*/ 0 h 21600"/>
              <a:gd name="T8" fmla="*/ 0 60000 65536"/>
              <a:gd name="T9" fmla="*/ 0 60000 65536"/>
              <a:gd name="T10" fmla="*/ 0 60000 65536"/>
              <a:gd name="T11" fmla="*/ 0 60000 65536"/>
              <a:gd name="T12" fmla="*/ 7200 w 21600"/>
              <a:gd name="T13" fmla="*/ 7200 h 21600"/>
              <a:gd name="T14" fmla="*/ 14400 w 21600"/>
              <a:gd name="T15" fmla="*/ 14400 h 21600"/>
            </a:gdLst>
            <a:ahLst/>
            <a:cxnLst>
              <a:cxn ang="T8">
                <a:pos x="T0" y="T1"/>
              </a:cxn>
              <a:cxn ang="T9">
                <a:pos x="T2" y="T3"/>
              </a:cxn>
              <a:cxn ang="T10">
                <a:pos x="T4" y="T5"/>
              </a:cxn>
              <a:cxn ang="T11">
                <a:pos x="T6" y="T7"/>
              </a:cxn>
            </a:cxnLst>
            <a:rect l="T12" t="T13" r="T14" b="T15"/>
            <a:pathLst>
              <a:path w="21600" h="21600">
                <a:moveTo>
                  <a:pt x="0" y="0"/>
                </a:moveTo>
                <a:lnTo>
                  <a:pt x="108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659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924"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3"/>
          <p:cNvSpPr>
            <a:spLocks noChangeArrowheads="1"/>
          </p:cNvSpPr>
          <p:nvPr/>
        </p:nvSpPr>
        <p:spPr bwMode="auto">
          <a:xfrm>
            <a:off x="485775" y="120650"/>
            <a:ext cx="8458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Inhomogeneous close to transition</a:t>
            </a:r>
          </a:p>
        </p:txBody>
      </p:sp>
      <p:grpSp>
        <p:nvGrpSpPr>
          <p:cNvPr id="52227" name="Group 20"/>
          <p:cNvGrpSpPr>
            <a:grpSpLocks noChangeAspect="1"/>
          </p:cNvGrpSpPr>
          <p:nvPr/>
        </p:nvGrpSpPr>
        <p:grpSpPr bwMode="auto">
          <a:xfrm>
            <a:off x="136525" y="1393825"/>
            <a:ext cx="4427538" cy="957263"/>
            <a:chOff x="-133" y="960"/>
            <a:chExt cx="6174" cy="1335"/>
          </a:xfrm>
        </p:grpSpPr>
        <p:sp>
          <p:nvSpPr>
            <p:cNvPr id="52230" name="Rectangle 2"/>
            <p:cNvSpPr>
              <a:spLocks noChangeAspect="1" noChangeArrowheads="1"/>
            </p:cNvSpPr>
            <p:nvPr/>
          </p:nvSpPr>
          <p:spPr bwMode="auto">
            <a:xfrm>
              <a:off x="0" y="960"/>
              <a:ext cx="5760" cy="133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52231" name="Oval 3"/>
            <p:cNvSpPr>
              <a:spLocks noChangeAspect="1" noChangeArrowheads="1"/>
            </p:cNvSpPr>
            <p:nvPr/>
          </p:nvSpPr>
          <p:spPr bwMode="auto">
            <a:xfrm flipH="1">
              <a:off x="2181" y="983"/>
              <a:ext cx="3860" cy="1245"/>
            </a:xfrm>
            <a:prstGeom prst="ellipse">
              <a:avLst/>
            </a:prstGeom>
            <a:gradFill rotWithShape="0">
              <a:gsLst>
                <a:gs pos="0">
                  <a:srgbClr val="CC00CC"/>
                </a:gs>
                <a:gs pos="100000">
                  <a:srgbClr val="FFFFFF">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2232" name="Oval 4"/>
            <p:cNvSpPr>
              <a:spLocks noChangeAspect="1" noChangeArrowheads="1"/>
            </p:cNvSpPr>
            <p:nvPr/>
          </p:nvSpPr>
          <p:spPr bwMode="auto">
            <a:xfrm>
              <a:off x="-133" y="964"/>
              <a:ext cx="3860" cy="1245"/>
            </a:xfrm>
            <a:prstGeom prst="ellipse">
              <a:avLst/>
            </a:prstGeom>
            <a:gradFill rotWithShape="0">
              <a:gsLst>
                <a:gs pos="0">
                  <a:srgbClr val="CC00CC"/>
                </a:gs>
                <a:gs pos="100000">
                  <a:srgbClr val="FFFFFF">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63877" name="Oval 5"/>
            <p:cNvSpPr>
              <a:spLocks noChangeAspect="1" noChangeArrowheads="1"/>
            </p:cNvSpPr>
            <p:nvPr/>
          </p:nvSpPr>
          <p:spPr bwMode="auto">
            <a:xfrm flipH="1">
              <a:off x="2318" y="1219"/>
              <a:ext cx="1970" cy="742"/>
            </a:xfrm>
            <a:prstGeom prst="ellipse">
              <a:avLst/>
            </a:prstGeom>
            <a:gradFill rotWithShape="0">
              <a:gsLst>
                <a:gs pos="0">
                  <a:schemeClr val="accent2"/>
                </a:gs>
                <a:gs pos="100000">
                  <a:schemeClr val="accent2">
                    <a:gamma/>
                    <a:tint val="0"/>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defRPr/>
              </a:pPr>
              <a:endParaRPr lang="en-GB"/>
            </a:p>
          </p:txBody>
        </p:sp>
        <p:sp>
          <p:nvSpPr>
            <p:cNvPr id="463878" name="Oval 6"/>
            <p:cNvSpPr>
              <a:spLocks noChangeAspect="1" noChangeArrowheads="1"/>
            </p:cNvSpPr>
            <p:nvPr/>
          </p:nvSpPr>
          <p:spPr bwMode="auto">
            <a:xfrm>
              <a:off x="1580" y="1199"/>
              <a:ext cx="1496" cy="744"/>
            </a:xfrm>
            <a:prstGeom prst="ellipse">
              <a:avLst/>
            </a:prstGeom>
            <a:gradFill rotWithShape="0">
              <a:gsLst>
                <a:gs pos="0">
                  <a:schemeClr val="accent2"/>
                </a:gs>
                <a:gs pos="100000">
                  <a:schemeClr val="accent2">
                    <a:gamma/>
                    <a:tint val="0"/>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defRPr/>
              </a:pPr>
              <a:endParaRPr lang="en-GB"/>
            </a:p>
          </p:txBody>
        </p:sp>
        <p:sp>
          <p:nvSpPr>
            <p:cNvPr id="52235" name="Oval 14"/>
            <p:cNvSpPr>
              <a:spLocks noChangeAspect="1" noChangeArrowheads="1"/>
            </p:cNvSpPr>
            <p:nvPr/>
          </p:nvSpPr>
          <p:spPr bwMode="auto">
            <a:xfrm>
              <a:off x="5037" y="1484"/>
              <a:ext cx="578" cy="266"/>
            </a:xfrm>
            <a:prstGeom prst="ellipse">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52236" name="Oval 15"/>
            <p:cNvSpPr>
              <a:spLocks noChangeAspect="1" noChangeArrowheads="1"/>
            </p:cNvSpPr>
            <p:nvPr/>
          </p:nvSpPr>
          <p:spPr bwMode="auto">
            <a:xfrm>
              <a:off x="2724" y="1444"/>
              <a:ext cx="300" cy="27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7" name="AutoShape 16"/>
            <p:cNvSpPr>
              <a:spLocks noChangeAspect="1" noChangeArrowheads="1"/>
            </p:cNvSpPr>
            <p:nvPr/>
          </p:nvSpPr>
          <p:spPr bwMode="auto">
            <a:xfrm rot="5400000">
              <a:off x="4466" y="482"/>
              <a:ext cx="388" cy="2200"/>
            </a:xfrm>
            <a:custGeom>
              <a:avLst/>
              <a:gdLst>
                <a:gd name="T0" fmla="*/ 310 w 21600"/>
                <a:gd name="T1" fmla="*/ 1100 h 21600"/>
                <a:gd name="T2" fmla="*/ 194 w 21600"/>
                <a:gd name="T3" fmla="*/ 2200 h 21600"/>
                <a:gd name="T4" fmla="*/ 78 w 21600"/>
                <a:gd name="T5" fmla="*/ 1100 h 21600"/>
                <a:gd name="T6" fmla="*/ 194 w 21600"/>
                <a:gd name="T7" fmla="*/ 0 h 21600"/>
                <a:gd name="T8" fmla="*/ 0 60000 65536"/>
                <a:gd name="T9" fmla="*/ 0 60000 65536"/>
                <a:gd name="T10" fmla="*/ 0 60000 65536"/>
                <a:gd name="T11" fmla="*/ 0 60000 65536"/>
                <a:gd name="T12" fmla="*/ 6124 w 21600"/>
                <a:gd name="T13" fmla="*/ 6127 h 21600"/>
                <a:gd name="T14" fmla="*/ 15476 w 21600"/>
                <a:gd name="T15" fmla="*/ 15473 h 21600"/>
              </a:gdLst>
              <a:ahLst/>
              <a:cxnLst>
                <a:cxn ang="T8">
                  <a:pos x="T0" y="T1"/>
                </a:cxn>
                <a:cxn ang="T9">
                  <a:pos x="T2" y="T3"/>
                </a:cxn>
                <a:cxn ang="T10">
                  <a:pos x="T4" y="T5"/>
                </a:cxn>
                <a:cxn ang="T11">
                  <a:pos x="T6" y="T7"/>
                </a:cxn>
              </a:cxnLst>
              <a:rect l="T12" t="T13" r="T14" b="T15"/>
              <a:pathLst>
                <a:path w="21600" h="21600">
                  <a:moveTo>
                    <a:pt x="0" y="0"/>
                  </a:moveTo>
                  <a:lnTo>
                    <a:pt x="8653" y="21600"/>
                  </a:lnTo>
                  <a:lnTo>
                    <a:pt x="12947" y="21600"/>
                  </a:lnTo>
                  <a:lnTo>
                    <a:pt x="21600" y="0"/>
                  </a:lnTo>
                  <a:lnTo>
                    <a:pt x="0" y="0"/>
                  </a:lnTo>
                  <a:close/>
                </a:path>
              </a:pathLst>
            </a:custGeom>
            <a:gradFill rotWithShape="0">
              <a:gsLst>
                <a:gs pos="0">
                  <a:srgbClr val="FF9933"/>
                </a:gs>
                <a:gs pos="100000">
                  <a:srgbClr val="99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2238" name="AutoShape 17"/>
            <p:cNvSpPr>
              <a:spLocks noChangeAspect="1" noChangeArrowheads="1"/>
            </p:cNvSpPr>
            <p:nvPr/>
          </p:nvSpPr>
          <p:spPr bwMode="auto">
            <a:xfrm rot="5400000" flipH="1" flipV="1">
              <a:off x="900" y="476"/>
              <a:ext cx="387" cy="2188"/>
            </a:xfrm>
            <a:custGeom>
              <a:avLst/>
              <a:gdLst>
                <a:gd name="T0" fmla="*/ 309 w 21600"/>
                <a:gd name="T1" fmla="*/ 1094 h 21600"/>
                <a:gd name="T2" fmla="*/ 194 w 21600"/>
                <a:gd name="T3" fmla="*/ 2188 h 21600"/>
                <a:gd name="T4" fmla="*/ 78 w 21600"/>
                <a:gd name="T5" fmla="*/ 1094 h 21600"/>
                <a:gd name="T6" fmla="*/ 194 w 21600"/>
                <a:gd name="T7" fmla="*/ 0 h 21600"/>
                <a:gd name="T8" fmla="*/ 0 60000 65536"/>
                <a:gd name="T9" fmla="*/ 0 60000 65536"/>
                <a:gd name="T10" fmla="*/ 0 60000 65536"/>
                <a:gd name="T11" fmla="*/ 0 60000 65536"/>
                <a:gd name="T12" fmla="*/ 6140 w 21600"/>
                <a:gd name="T13" fmla="*/ 6131 h 21600"/>
                <a:gd name="T14" fmla="*/ 15460 w 21600"/>
                <a:gd name="T15" fmla="*/ 15469 h 21600"/>
              </a:gdLst>
              <a:ahLst/>
              <a:cxnLst>
                <a:cxn ang="T8">
                  <a:pos x="T0" y="T1"/>
                </a:cxn>
                <a:cxn ang="T9">
                  <a:pos x="T2" y="T3"/>
                </a:cxn>
                <a:cxn ang="T10">
                  <a:pos x="T4" y="T5"/>
                </a:cxn>
                <a:cxn ang="T11">
                  <a:pos x="T6" y="T7"/>
                </a:cxn>
              </a:cxnLst>
              <a:rect l="T12" t="T13" r="T14" b="T15"/>
              <a:pathLst>
                <a:path w="21600" h="21600">
                  <a:moveTo>
                    <a:pt x="0" y="0"/>
                  </a:moveTo>
                  <a:lnTo>
                    <a:pt x="8653" y="21600"/>
                  </a:lnTo>
                  <a:lnTo>
                    <a:pt x="12947" y="21600"/>
                  </a:lnTo>
                  <a:lnTo>
                    <a:pt x="21600" y="0"/>
                  </a:lnTo>
                  <a:lnTo>
                    <a:pt x="0" y="0"/>
                  </a:lnTo>
                  <a:close/>
                </a:path>
              </a:pathLst>
            </a:custGeom>
            <a:gradFill rotWithShape="0">
              <a:gsLst>
                <a:gs pos="0">
                  <a:srgbClr val="990000"/>
                </a:gs>
                <a:gs pos="100000">
                  <a:srgbClr val="FF993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52228" name="Rectangle 19"/>
          <p:cNvSpPr>
            <a:spLocks noChangeArrowheads="1"/>
          </p:cNvSpPr>
          <p:nvPr/>
        </p:nvSpPr>
        <p:spPr bwMode="auto">
          <a:xfrm>
            <a:off x="4570413" y="1430338"/>
            <a:ext cx="4716462" cy="542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spcBef>
                <a:spcPct val="20000"/>
              </a:spcBef>
              <a:buFontTx/>
              <a:buChar char="•"/>
            </a:pPr>
            <a:r>
              <a:rPr lang="en-GB">
                <a:solidFill>
                  <a:srgbClr val="FF33CC"/>
                </a:solidFill>
              </a:rPr>
              <a:t>Overlap softer, and more reflection, slow variability</a:t>
            </a:r>
          </a:p>
          <a:p>
            <a:pPr marL="342900" indent="-342900" algn="l">
              <a:spcBef>
                <a:spcPct val="20000"/>
              </a:spcBef>
              <a:buFontTx/>
              <a:buChar char="•"/>
            </a:pPr>
            <a:r>
              <a:rPr lang="en-GB">
                <a:solidFill>
                  <a:srgbClr val="00FFFF"/>
                </a:solidFill>
              </a:rPr>
              <a:t>Fluctuations propagate down to inner region – smaller so  faster variability. Fewer seed photons so harder spectrum and less reflection</a:t>
            </a:r>
          </a:p>
          <a:p>
            <a:pPr marL="342900" indent="-342900" algn="l">
              <a:spcBef>
                <a:spcPct val="20000"/>
              </a:spcBef>
              <a:buFontTx/>
              <a:buChar char="•"/>
            </a:pPr>
            <a:r>
              <a:rPr lang="en-GB">
                <a:solidFill>
                  <a:srgbClr val="FFFF99"/>
                </a:solidFill>
              </a:rPr>
              <a:t>WE SEE  THIS </a:t>
            </a:r>
            <a:r>
              <a:rPr lang="en-GB" sz="1600">
                <a:solidFill>
                  <a:srgbClr val="FFFF99"/>
                </a:solidFill>
              </a:rPr>
              <a:t>Revnivtsev et al 1999</a:t>
            </a:r>
          </a:p>
          <a:p>
            <a:pPr marL="342900" indent="-342900" algn="l">
              <a:spcBef>
                <a:spcPct val="20000"/>
              </a:spcBef>
              <a:buFontTx/>
              <a:buChar char="•"/>
            </a:pPr>
            <a:r>
              <a:rPr lang="en-GB">
                <a:solidFill>
                  <a:srgbClr val="FFFF99"/>
                </a:solidFill>
              </a:rPr>
              <a:t>slow variability: hard lag soft due to propagation time – decreasing lag with higher frequency </a:t>
            </a:r>
            <a:r>
              <a:rPr lang="en-GB" sz="1600">
                <a:solidFill>
                  <a:srgbClr val="FFFF99"/>
                </a:solidFill>
              </a:rPr>
              <a:t>Miyamoto &amp; Kitamoto 1988</a:t>
            </a:r>
          </a:p>
        </p:txBody>
      </p:sp>
      <p:pic>
        <p:nvPicPr>
          <p:cNvPr id="52229" name="Picture 21" descr="cygx1_freqresolved"/>
          <p:cNvPicPr>
            <a:picLocks noChangeAspect="1" noChangeArrowheads="1"/>
          </p:cNvPicPr>
          <p:nvPr/>
        </p:nvPicPr>
        <p:blipFill>
          <a:blip r:embed="rId3">
            <a:extLst>
              <a:ext uri="{28A0092B-C50C-407E-A947-70E740481C1C}">
                <a14:useLocalDpi xmlns:a14="http://schemas.microsoft.com/office/drawing/2010/main" val="0"/>
              </a:ext>
            </a:extLst>
          </a:blip>
          <a:srcRect l="48026" t="13583" r="10567" b="58224"/>
          <a:stretch>
            <a:fillRect/>
          </a:stretch>
        </p:blipFill>
        <p:spPr bwMode="auto">
          <a:xfrm>
            <a:off x="219075" y="2735263"/>
            <a:ext cx="4062413"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485775" y="120650"/>
            <a:ext cx="8458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Inhomogeneous close to transition</a:t>
            </a:r>
          </a:p>
        </p:txBody>
      </p:sp>
      <p:grpSp>
        <p:nvGrpSpPr>
          <p:cNvPr id="54275" name="Group 3"/>
          <p:cNvGrpSpPr>
            <a:grpSpLocks noChangeAspect="1"/>
          </p:cNvGrpSpPr>
          <p:nvPr/>
        </p:nvGrpSpPr>
        <p:grpSpPr bwMode="auto">
          <a:xfrm>
            <a:off x="65088" y="1377950"/>
            <a:ext cx="6307137" cy="1363663"/>
            <a:chOff x="-133" y="960"/>
            <a:chExt cx="6174" cy="1335"/>
          </a:xfrm>
        </p:grpSpPr>
        <p:sp>
          <p:nvSpPr>
            <p:cNvPr id="54278" name="Rectangle 4"/>
            <p:cNvSpPr>
              <a:spLocks noChangeAspect="1" noChangeArrowheads="1"/>
            </p:cNvSpPr>
            <p:nvPr/>
          </p:nvSpPr>
          <p:spPr bwMode="auto">
            <a:xfrm>
              <a:off x="0" y="960"/>
              <a:ext cx="5760" cy="133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54279" name="Oval 5"/>
            <p:cNvSpPr>
              <a:spLocks noChangeAspect="1" noChangeArrowheads="1"/>
            </p:cNvSpPr>
            <p:nvPr/>
          </p:nvSpPr>
          <p:spPr bwMode="auto">
            <a:xfrm flipH="1">
              <a:off x="2181" y="983"/>
              <a:ext cx="3860" cy="1245"/>
            </a:xfrm>
            <a:prstGeom prst="ellipse">
              <a:avLst/>
            </a:prstGeom>
            <a:gradFill rotWithShape="0">
              <a:gsLst>
                <a:gs pos="0">
                  <a:srgbClr val="CC00CC"/>
                </a:gs>
                <a:gs pos="100000">
                  <a:srgbClr val="FFFFFF">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4280" name="Oval 6"/>
            <p:cNvSpPr>
              <a:spLocks noChangeAspect="1" noChangeArrowheads="1"/>
            </p:cNvSpPr>
            <p:nvPr/>
          </p:nvSpPr>
          <p:spPr bwMode="auto">
            <a:xfrm>
              <a:off x="-133" y="964"/>
              <a:ext cx="3860" cy="1245"/>
            </a:xfrm>
            <a:prstGeom prst="ellipse">
              <a:avLst/>
            </a:prstGeom>
            <a:gradFill rotWithShape="0">
              <a:gsLst>
                <a:gs pos="0">
                  <a:srgbClr val="CC00CC"/>
                </a:gs>
                <a:gs pos="100000">
                  <a:srgbClr val="FFFFFF">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02791" name="Oval 7"/>
            <p:cNvSpPr>
              <a:spLocks noChangeAspect="1" noChangeArrowheads="1"/>
            </p:cNvSpPr>
            <p:nvPr/>
          </p:nvSpPr>
          <p:spPr bwMode="auto">
            <a:xfrm flipH="1">
              <a:off x="2318" y="1218"/>
              <a:ext cx="1970" cy="741"/>
            </a:xfrm>
            <a:prstGeom prst="ellipse">
              <a:avLst/>
            </a:prstGeom>
            <a:gradFill rotWithShape="0">
              <a:gsLst>
                <a:gs pos="0">
                  <a:schemeClr val="accent2"/>
                </a:gs>
                <a:gs pos="100000">
                  <a:schemeClr val="accent2">
                    <a:gamma/>
                    <a:tint val="0"/>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defRPr/>
              </a:pPr>
              <a:endParaRPr lang="en-GB"/>
            </a:p>
          </p:txBody>
        </p:sp>
        <p:sp>
          <p:nvSpPr>
            <p:cNvPr id="502792" name="Oval 8"/>
            <p:cNvSpPr>
              <a:spLocks noChangeAspect="1" noChangeArrowheads="1"/>
            </p:cNvSpPr>
            <p:nvPr/>
          </p:nvSpPr>
          <p:spPr bwMode="auto">
            <a:xfrm>
              <a:off x="1581" y="1199"/>
              <a:ext cx="1495" cy="743"/>
            </a:xfrm>
            <a:prstGeom prst="ellipse">
              <a:avLst/>
            </a:prstGeom>
            <a:gradFill rotWithShape="0">
              <a:gsLst>
                <a:gs pos="0">
                  <a:schemeClr val="accent2"/>
                </a:gs>
                <a:gs pos="100000">
                  <a:schemeClr val="accent2">
                    <a:gamma/>
                    <a:tint val="0"/>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defRPr/>
              </a:pPr>
              <a:endParaRPr lang="en-GB"/>
            </a:p>
          </p:txBody>
        </p:sp>
        <p:sp>
          <p:nvSpPr>
            <p:cNvPr id="54283" name="Oval 9"/>
            <p:cNvSpPr>
              <a:spLocks noChangeAspect="1" noChangeArrowheads="1"/>
            </p:cNvSpPr>
            <p:nvPr/>
          </p:nvSpPr>
          <p:spPr bwMode="auto">
            <a:xfrm>
              <a:off x="5037" y="1484"/>
              <a:ext cx="578" cy="266"/>
            </a:xfrm>
            <a:prstGeom prst="ellipse">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54284" name="Oval 10"/>
            <p:cNvSpPr>
              <a:spLocks noChangeAspect="1" noChangeArrowheads="1"/>
            </p:cNvSpPr>
            <p:nvPr/>
          </p:nvSpPr>
          <p:spPr bwMode="auto">
            <a:xfrm>
              <a:off x="2724" y="1444"/>
              <a:ext cx="300" cy="27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85" name="AutoShape 11"/>
            <p:cNvSpPr>
              <a:spLocks noChangeAspect="1" noChangeArrowheads="1"/>
            </p:cNvSpPr>
            <p:nvPr/>
          </p:nvSpPr>
          <p:spPr bwMode="auto">
            <a:xfrm rot="5400000">
              <a:off x="4466" y="482"/>
              <a:ext cx="388" cy="2200"/>
            </a:xfrm>
            <a:custGeom>
              <a:avLst/>
              <a:gdLst>
                <a:gd name="T0" fmla="*/ 310 w 21600"/>
                <a:gd name="T1" fmla="*/ 1100 h 21600"/>
                <a:gd name="T2" fmla="*/ 194 w 21600"/>
                <a:gd name="T3" fmla="*/ 2200 h 21600"/>
                <a:gd name="T4" fmla="*/ 78 w 21600"/>
                <a:gd name="T5" fmla="*/ 1100 h 21600"/>
                <a:gd name="T6" fmla="*/ 194 w 21600"/>
                <a:gd name="T7" fmla="*/ 0 h 21600"/>
                <a:gd name="T8" fmla="*/ 0 60000 65536"/>
                <a:gd name="T9" fmla="*/ 0 60000 65536"/>
                <a:gd name="T10" fmla="*/ 0 60000 65536"/>
                <a:gd name="T11" fmla="*/ 0 60000 65536"/>
                <a:gd name="T12" fmla="*/ 6124 w 21600"/>
                <a:gd name="T13" fmla="*/ 6127 h 21600"/>
                <a:gd name="T14" fmla="*/ 15476 w 21600"/>
                <a:gd name="T15" fmla="*/ 15473 h 21600"/>
              </a:gdLst>
              <a:ahLst/>
              <a:cxnLst>
                <a:cxn ang="T8">
                  <a:pos x="T0" y="T1"/>
                </a:cxn>
                <a:cxn ang="T9">
                  <a:pos x="T2" y="T3"/>
                </a:cxn>
                <a:cxn ang="T10">
                  <a:pos x="T4" y="T5"/>
                </a:cxn>
                <a:cxn ang="T11">
                  <a:pos x="T6" y="T7"/>
                </a:cxn>
              </a:cxnLst>
              <a:rect l="T12" t="T13" r="T14" b="T15"/>
              <a:pathLst>
                <a:path w="21600" h="21600">
                  <a:moveTo>
                    <a:pt x="0" y="0"/>
                  </a:moveTo>
                  <a:lnTo>
                    <a:pt x="8653" y="21600"/>
                  </a:lnTo>
                  <a:lnTo>
                    <a:pt x="12947" y="21600"/>
                  </a:lnTo>
                  <a:lnTo>
                    <a:pt x="21600" y="0"/>
                  </a:lnTo>
                  <a:lnTo>
                    <a:pt x="0" y="0"/>
                  </a:lnTo>
                  <a:close/>
                </a:path>
              </a:pathLst>
            </a:custGeom>
            <a:gradFill rotWithShape="0">
              <a:gsLst>
                <a:gs pos="0">
                  <a:srgbClr val="FF9933"/>
                </a:gs>
                <a:gs pos="100000">
                  <a:srgbClr val="99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4286" name="AutoShape 12"/>
            <p:cNvSpPr>
              <a:spLocks noChangeAspect="1" noChangeArrowheads="1"/>
            </p:cNvSpPr>
            <p:nvPr/>
          </p:nvSpPr>
          <p:spPr bwMode="auto">
            <a:xfrm rot="5400000" flipH="1" flipV="1">
              <a:off x="900" y="476"/>
              <a:ext cx="387" cy="2188"/>
            </a:xfrm>
            <a:custGeom>
              <a:avLst/>
              <a:gdLst>
                <a:gd name="T0" fmla="*/ 309 w 21600"/>
                <a:gd name="T1" fmla="*/ 1094 h 21600"/>
                <a:gd name="T2" fmla="*/ 194 w 21600"/>
                <a:gd name="T3" fmla="*/ 2188 h 21600"/>
                <a:gd name="T4" fmla="*/ 78 w 21600"/>
                <a:gd name="T5" fmla="*/ 1094 h 21600"/>
                <a:gd name="T6" fmla="*/ 194 w 21600"/>
                <a:gd name="T7" fmla="*/ 0 h 21600"/>
                <a:gd name="T8" fmla="*/ 0 60000 65536"/>
                <a:gd name="T9" fmla="*/ 0 60000 65536"/>
                <a:gd name="T10" fmla="*/ 0 60000 65536"/>
                <a:gd name="T11" fmla="*/ 0 60000 65536"/>
                <a:gd name="T12" fmla="*/ 6140 w 21600"/>
                <a:gd name="T13" fmla="*/ 6131 h 21600"/>
                <a:gd name="T14" fmla="*/ 15460 w 21600"/>
                <a:gd name="T15" fmla="*/ 15469 h 21600"/>
              </a:gdLst>
              <a:ahLst/>
              <a:cxnLst>
                <a:cxn ang="T8">
                  <a:pos x="T0" y="T1"/>
                </a:cxn>
                <a:cxn ang="T9">
                  <a:pos x="T2" y="T3"/>
                </a:cxn>
                <a:cxn ang="T10">
                  <a:pos x="T4" y="T5"/>
                </a:cxn>
                <a:cxn ang="T11">
                  <a:pos x="T6" y="T7"/>
                </a:cxn>
              </a:cxnLst>
              <a:rect l="T12" t="T13" r="T14" b="T15"/>
              <a:pathLst>
                <a:path w="21600" h="21600">
                  <a:moveTo>
                    <a:pt x="0" y="0"/>
                  </a:moveTo>
                  <a:lnTo>
                    <a:pt x="8653" y="21600"/>
                  </a:lnTo>
                  <a:lnTo>
                    <a:pt x="12947" y="21600"/>
                  </a:lnTo>
                  <a:lnTo>
                    <a:pt x="21600" y="0"/>
                  </a:lnTo>
                  <a:lnTo>
                    <a:pt x="0" y="0"/>
                  </a:lnTo>
                  <a:close/>
                </a:path>
              </a:pathLst>
            </a:custGeom>
            <a:gradFill rotWithShape="0">
              <a:gsLst>
                <a:gs pos="0">
                  <a:srgbClr val="990000"/>
                </a:gs>
                <a:gs pos="100000">
                  <a:srgbClr val="FF993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54276" name="Rectangle 13"/>
          <p:cNvSpPr>
            <a:spLocks noChangeArrowheads="1"/>
          </p:cNvSpPr>
          <p:nvPr/>
        </p:nvSpPr>
        <p:spPr bwMode="auto">
          <a:xfrm>
            <a:off x="6107113" y="1370013"/>
            <a:ext cx="2844800" cy="542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spcBef>
                <a:spcPct val="20000"/>
              </a:spcBef>
              <a:buFontTx/>
              <a:buChar char="•"/>
            </a:pPr>
            <a:r>
              <a:rPr lang="en-GB">
                <a:solidFill>
                  <a:srgbClr val="FF33CC"/>
                </a:solidFill>
              </a:rPr>
              <a:t>Overlap softer, slower variability</a:t>
            </a:r>
          </a:p>
          <a:p>
            <a:pPr marL="342900" indent="-342900" algn="l">
              <a:spcBef>
                <a:spcPct val="20000"/>
              </a:spcBef>
              <a:buFontTx/>
              <a:buChar char="•"/>
            </a:pPr>
            <a:r>
              <a:rPr lang="en-GB">
                <a:solidFill>
                  <a:srgbClr val="00FFFF"/>
                </a:solidFill>
              </a:rPr>
              <a:t>Fluctuations propagate down to inner region – lagged. But this has harder spectrum. So hard lags soft. But smaller region so faster variability.</a:t>
            </a:r>
          </a:p>
          <a:p>
            <a:pPr marL="342900" indent="-342900" algn="l">
              <a:spcBef>
                <a:spcPct val="20000"/>
              </a:spcBef>
              <a:buFontTx/>
              <a:buChar char="•"/>
            </a:pPr>
            <a:r>
              <a:rPr lang="en-GB" sz="1600">
                <a:solidFill>
                  <a:srgbClr val="FFFF99"/>
                </a:solidFill>
              </a:rPr>
              <a:t>Miyamoto &amp; Kitamoto 1988; Kotov et al 2001, Nowak et al 1999, Arevalo &amp; Uttley 2006</a:t>
            </a:r>
          </a:p>
        </p:txBody>
      </p:sp>
      <p:pic>
        <p:nvPicPr>
          <p:cNvPr id="54277" name="Picture 15" descr="nowak_hardl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8" y="2689225"/>
            <a:ext cx="5902325"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685800" y="100013"/>
            <a:ext cx="7772400" cy="1143000"/>
          </a:xfrm>
        </p:spPr>
        <p:txBody>
          <a:bodyPr/>
          <a:lstStyle/>
          <a:p>
            <a:pPr eaLnBrk="1" hangingPunct="1"/>
            <a:r>
              <a:rPr lang="en-GB" b="1" dirty="0" smtClean="0">
                <a:solidFill>
                  <a:srgbClr val="FFCC00"/>
                </a:solidFill>
              </a:rPr>
              <a:t>Conclusions</a:t>
            </a:r>
          </a:p>
        </p:txBody>
      </p:sp>
      <p:sp>
        <p:nvSpPr>
          <p:cNvPr id="59395" name="Rectangle 3"/>
          <p:cNvSpPr>
            <a:spLocks noGrp="1" noChangeArrowheads="1"/>
          </p:cNvSpPr>
          <p:nvPr>
            <p:ph type="body" sz="half" idx="1"/>
          </p:nvPr>
        </p:nvSpPr>
        <p:spPr>
          <a:xfrm>
            <a:off x="233363" y="1190625"/>
            <a:ext cx="8782050" cy="5667375"/>
          </a:xfrm>
        </p:spPr>
        <p:txBody>
          <a:bodyPr/>
          <a:lstStyle/>
          <a:p>
            <a:pPr eaLnBrk="1" hangingPunct="1"/>
            <a:r>
              <a:rPr lang="en-GB" sz="2800" dirty="0" smtClean="0">
                <a:solidFill>
                  <a:srgbClr val="FFFF99"/>
                </a:solidFill>
              </a:rPr>
              <a:t>Truncated disc/hot inner flow models can explain more or less everything we see in LHS-VHS transition!!!</a:t>
            </a:r>
          </a:p>
          <a:p>
            <a:pPr lvl="1" eaLnBrk="1" hangingPunct="1"/>
            <a:r>
              <a:rPr lang="en-GB" sz="2400" dirty="0" smtClean="0">
                <a:solidFill>
                  <a:srgbClr val="FFFF99"/>
                </a:solidFill>
              </a:rPr>
              <a:t>Hard spectra, soften as disc overlaps more with inner flow</a:t>
            </a:r>
          </a:p>
          <a:p>
            <a:pPr lvl="1" eaLnBrk="1" hangingPunct="1"/>
            <a:r>
              <a:rPr lang="en-GB" sz="2400" dirty="0" smtClean="0">
                <a:solidFill>
                  <a:srgbClr val="FFFF99"/>
                </a:solidFill>
              </a:rPr>
              <a:t>Spectral transition and jet collapse when disc gets to </a:t>
            </a:r>
            <a:r>
              <a:rPr lang="en-GB" sz="2400" dirty="0" err="1" smtClean="0">
                <a:solidFill>
                  <a:srgbClr val="FFFF99"/>
                </a:solidFill>
              </a:rPr>
              <a:t>lso</a:t>
            </a:r>
            <a:endParaRPr lang="en-GB" sz="2400" dirty="0" smtClean="0">
              <a:solidFill>
                <a:srgbClr val="FFFF99"/>
              </a:solidFill>
            </a:endParaRPr>
          </a:p>
          <a:p>
            <a:pPr lvl="1" eaLnBrk="1" hangingPunct="1"/>
            <a:r>
              <a:rPr lang="en-GB" sz="2400" dirty="0" smtClean="0">
                <a:solidFill>
                  <a:srgbClr val="FFFF99"/>
                </a:solidFill>
              </a:rPr>
              <a:t>Variability from propagating </a:t>
            </a:r>
            <a:r>
              <a:rPr lang="en-GB" sz="2400" dirty="0" err="1" smtClean="0">
                <a:solidFill>
                  <a:srgbClr val="FFFF99"/>
                </a:solidFill>
              </a:rPr>
              <a:t>fluctations</a:t>
            </a:r>
            <a:r>
              <a:rPr lang="en-GB" sz="2400" dirty="0" smtClean="0">
                <a:solidFill>
                  <a:srgbClr val="FFFF99"/>
                </a:solidFill>
              </a:rPr>
              <a:t> (MRI) in hot flow</a:t>
            </a:r>
          </a:p>
          <a:p>
            <a:pPr lvl="1" eaLnBrk="1" hangingPunct="1"/>
            <a:r>
              <a:rPr lang="en-GB" sz="2400" dirty="0" smtClean="0">
                <a:solidFill>
                  <a:srgbClr val="FFFF99"/>
                </a:solidFill>
              </a:rPr>
              <a:t>Low frequency break in power spectrum as disc comes in </a:t>
            </a:r>
          </a:p>
          <a:p>
            <a:pPr lvl="1" eaLnBrk="1" hangingPunct="1"/>
            <a:r>
              <a:rPr lang="en-GB" sz="2400" dirty="0" smtClean="0">
                <a:solidFill>
                  <a:srgbClr val="FFFF99"/>
                </a:solidFill>
              </a:rPr>
              <a:t>Low frequency QPO from </a:t>
            </a:r>
            <a:r>
              <a:rPr lang="en-GB" sz="2400" dirty="0" err="1" smtClean="0">
                <a:solidFill>
                  <a:srgbClr val="FFFF99"/>
                </a:solidFill>
              </a:rPr>
              <a:t>Lense-Thirring</a:t>
            </a:r>
            <a:r>
              <a:rPr lang="en-GB" sz="2400" dirty="0" smtClean="0">
                <a:solidFill>
                  <a:srgbClr val="FFFF99"/>
                </a:solidFill>
              </a:rPr>
              <a:t> precession of entire hot flow – not down to </a:t>
            </a:r>
            <a:r>
              <a:rPr lang="en-GB" sz="2400" dirty="0" err="1" smtClean="0">
                <a:solidFill>
                  <a:srgbClr val="FFFF99"/>
                </a:solidFill>
              </a:rPr>
              <a:t>lso</a:t>
            </a:r>
            <a:r>
              <a:rPr lang="en-GB" sz="2400" dirty="0" smtClean="0">
                <a:solidFill>
                  <a:srgbClr val="FFFF99"/>
                </a:solidFill>
              </a:rPr>
              <a:t> as bending waves truncate it </a:t>
            </a:r>
            <a:endParaRPr lang="en-GB" sz="2800" dirty="0">
              <a:solidFill>
                <a:srgbClr val="FFFF99"/>
              </a:solidFill>
            </a:endParaRPr>
          </a:p>
          <a:p>
            <a:pPr eaLnBrk="1" hangingPunct="1"/>
            <a:r>
              <a:rPr lang="en-GB" sz="2800" dirty="0" smtClean="0">
                <a:solidFill>
                  <a:srgbClr val="FFFF99"/>
                </a:solidFill>
              </a:rPr>
              <a:t>Challenges!</a:t>
            </a:r>
            <a:endParaRPr lang="en-GB" sz="2400" dirty="0">
              <a:solidFill>
                <a:srgbClr val="FFFF99"/>
              </a:solidFill>
            </a:endParaRPr>
          </a:p>
          <a:p>
            <a:pPr lvl="1" eaLnBrk="1" hangingPunct="1"/>
            <a:r>
              <a:rPr lang="en-GB" sz="2400" dirty="0" smtClean="0">
                <a:solidFill>
                  <a:srgbClr val="FFFF99"/>
                </a:solidFill>
              </a:rPr>
              <a:t>High frequency QPO from some other mode!</a:t>
            </a:r>
          </a:p>
          <a:p>
            <a:pPr lvl="1" eaLnBrk="1" hangingPunct="1"/>
            <a:r>
              <a:rPr lang="en-GB" sz="2400" dirty="0" smtClean="0">
                <a:solidFill>
                  <a:srgbClr val="FFFF99"/>
                </a:solidFill>
              </a:rPr>
              <a:t>Broad iron line in </a:t>
            </a:r>
            <a:r>
              <a:rPr lang="en-GB" sz="2400" dirty="0" err="1" smtClean="0">
                <a:solidFill>
                  <a:srgbClr val="FFFF99"/>
                </a:solidFill>
              </a:rPr>
              <a:t>low.hard</a:t>
            </a:r>
            <a:r>
              <a:rPr lang="en-GB" sz="2400" dirty="0" smtClean="0">
                <a:solidFill>
                  <a:srgbClr val="FFFF99"/>
                </a:solidFill>
              </a:rPr>
              <a:t> state? (XTEJ1752 Reis et al 2010)</a:t>
            </a:r>
            <a:endParaRPr lang="en-GB" sz="2400" dirty="0">
              <a:solidFill>
                <a:srgbClr val="FFFF99"/>
              </a:solidFill>
            </a:endParaRPr>
          </a:p>
        </p:txBody>
      </p:sp>
    </p:spTree>
    <p:extLst>
      <p:ext uri="{BB962C8B-B14F-4D97-AF65-F5344CB8AC3E}">
        <p14:creationId xmlns:p14="http://schemas.microsoft.com/office/powerpoint/2010/main" val="30397014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ChangeArrowheads="1"/>
          </p:cNvSpPr>
          <p:nvPr/>
        </p:nvSpPr>
        <p:spPr bwMode="auto">
          <a:xfrm>
            <a:off x="709613" y="119063"/>
            <a:ext cx="830375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FFCC00"/>
                </a:solidFill>
              </a:rPr>
              <a:t>Variability of </a:t>
            </a:r>
            <a:r>
              <a:rPr lang="en-GB" sz="4400" b="1" dirty="0" err="1" smtClean="0">
                <a:solidFill>
                  <a:srgbClr val="FFCC00"/>
                </a:solidFill>
              </a:rPr>
              <a:t>disc:long</a:t>
            </a:r>
            <a:r>
              <a:rPr lang="en-GB" sz="4400" b="1" dirty="0" smtClean="0">
                <a:solidFill>
                  <a:srgbClr val="FFCC00"/>
                </a:solidFill>
              </a:rPr>
              <a:t> timescale</a:t>
            </a:r>
            <a:endParaRPr lang="en-GB" sz="4400" b="1" dirty="0">
              <a:solidFill>
                <a:srgbClr val="FFCC00"/>
              </a:solidFill>
            </a:endParaRPr>
          </a:p>
        </p:txBody>
      </p:sp>
      <p:pic>
        <p:nvPicPr>
          <p:cNvPr id="9219" name="Picture 4" descr="4u1543_6"/>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l="6718" t="36087" r="38593" b="3670"/>
          <a:stretch>
            <a:fillRect/>
          </a:stretch>
        </p:blipFill>
        <p:spPr bwMode="auto">
          <a:xfrm>
            <a:off x="826294" y="1262063"/>
            <a:ext cx="3424238" cy="533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oltemp_1550"/>
          <p:cNvPicPr>
            <a:picLocks noChangeAspect="1" noChangeArrowheads="1"/>
          </p:cNvPicPr>
          <p:nvPr/>
        </p:nvPicPr>
        <p:blipFill>
          <a:blip r:embed="rId3" cstate="print">
            <a:extLst>
              <a:ext uri="{28A0092B-C50C-407E-A947-70E740481C1C}">
                <a14:useLocalDpi xmlns:a14="http://schemas.microsoft.com/office/drawing/2010/main" val="0"/>
              </a:ext>
            </a:extLst>
          </a:blip>
          <a:srcRect l="2382" t="18515" r="59555" b="55545"/>
          <a:stretch>
            <a:fillRect/>
          </a:stretch>
        </p:blipFill>
        <p:spPr bwMode="auto">
          <a:xfrm>
            <a:off x="4833256" y="1262063"/>
            <a:ext cx="4001181" cy="3876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p:cNvSpPr>
            <a:spLocks noGrp="1" noChangeArrowheads="1"/>
          </p:cNvSpPr>
          <p:nvPr>
            <p:ph type="body" sz="half" idx="1"/>
          </p:nvPr>
        </p:nvSpPr>
        <p:spPr>
          <a:xfrm>
            <a:off x="4770437" y="5320620"/>
            <a:ext cx="4064000" cy="1280205"/>
          </a:xfrm>
          <a:noFill/>
        </p:spPr>
        <p:txBody>
          <a:bodyPr/>
          <a:lstStyle/>
          <a:p>
            <a:pPr eaLnBrk="1" hangingPunct="1">
              <a:lnSpc>
                <a:spcPct val="90000"/>
              </a:lnSpc>
            </a:pPr>
            <a:r>
              <a:rPr lang="en-GB" sz="2400" i="1" dirty="0" smtClean="0">
                <a:solidFill>
                  <a:srgbClr val="FFFF99"/>
                </a:solidFill>
              </a:rPr>
              <a:t>L/</a:t>
            </a:r>
            <a:r>
              <a:rPr lang="en-GB" sz="2400" i="1" dirty="0" err="1" smtClean="0">
                <a:solidFill>
                  <a:srgbClr val="FFFF99"/>
                </a:solidFill>
              </a:rPr>
              <a:t>L</a:t>
            </a:r>
            <a:r>
              <a:rPr lang="en-GB" sz="2400" i="1" baseline="-25000" dirty="0" err="1" smtClean="0">
                <a:solidFill>
                  <a:srgbClr val="FFFF99"/>
                </a:solidFill>
              </a:rPr>
              <a:t>Edd</a:t>
            </a:r>
            <a:r>
              <a:rPr lang="en-GB" sz="2400" baseline="-25000" dirty="0" smtClean="0">
                <a:solidFill>
                  <a:srgbClr val="FFFF99"/>
                </a:solidFill>
              </a:rPr>
              <a:t> </a:t>
            </a:r>
            <a:r>
              <a:rPr lang="en-GB" sz="2400" dirty="0" smtClean="0">
                <a:solidFill>
                  <a:srgbClr val="FFFF99"/>
                </a:solidFill>
                <a:sym typeface="Symbol" pitchFamily="18" charset="2"/>
              </a:rPr>
              <a:t>A</a:t>
            </a:r>
            <a:r>
              <a:rPr lang="en-GB" sz="2400" i="1" dirty="0" smtClean="0">
                <a:solidFill>
                  <a:srgbClr val="FFFF99"/>
                </a:solidFill>
                <a:cs typeface="Times New Roman" pitchFamily="18" charset="0"/>
              </a:rPr>
              <a:t>T</a:t>
            </a:r>
            <a:r>
              <a:rPr lang="en-GB" sz="2400" i="1" baseline="30000" dirty="0" smtClean="0">
                <a:solidFill>
                  <a:srgbClr val="FFFF99"/>
                </a:solidFill>
                <a:cs typeface="Times New Roman" pitchFamily="18" charset="0"/>
              </a:rPr>
              <a:t>4</a:t>
            </a:r>
            <a:r>
              <a:rPr lang="en-GB" sz="2400" i="1" baseline="-25000" dirty="0" smtClean="0">
                <a:solidFill>
                  <a:srgbClr val="FFFF99"/>
                </a:solidFill>
                <a:cs typeface="Times New Roman" pitchFamily="18" charset="0"/>
              </a:rPr>
              <a:t>max</a:t>
            </a:r>
            <a:r>
              <a:rPr lang="en-GB" sz="2400" baseline="-25000" dirty="0" smtClean="0">
                <a:solidFill>
                  <a:srgbClr val="FFFF99"/>
                </a:solidFill>
                <a:cs typeface="Times New Roman" pitchFamily="18" charset="0"/>
              </a:rPr>
              <a:t> </a:t>
            </a:r>
            <a:r>
              <a:rPr lang="en-GB" sz="1600" dirty="0" smtClean="0">
                <a:solidFill>
                  <a:srgbClr val="FFFF99"/>
                </a:solidFill>
                <a:cs typeface="Times New Roman" pitchFamily="18" charset="0"/>
              </a:rPr>
              <a:t>(</a:t>
            </a:r>
            <a:r>
              <a:rPr lang="en-GB" sz="1600" dirty="0" err="1" smtClean="0">
                <a:solidFill>
                  <a:srgbClr val="FFFF99"/>
                </a:solidFill>
                <a:cs typeface="Times New Roman" pitchFamily="18" charset="0"/>
              </a:rPr>
              <a:t>Ebisawa</a:t>
            </a:r>
            <a:r>
              <a:rPr lang="en-GB" sz="1600" dirty="0" smtClean="0">
                <a:solidFill>
                  <a:srgbClr val="FFFF99"/>
                </a:solidFill>
                <a:cs typeface="Times New Roman" pitchFamily="18" charset="0"/>
              </a:rPr>
              <a:t> et al 1993; Kubota et al 1999; 2001)</a:t>
            </a:r>
          </a:p>
          <a:p>
            <a:pPr eaLnBrk="1" hangingPunct="1">
              <a:lnSpc>
                <a:spcPct val="90000"/>
              </a:lnSpc>
            </a:pPr>
            <a:r>
              <a:rPr lang="en-GB" sz="2400" dirty="0" smtClean="0">
                <a:solidFill>
                  <a:srgbClr val="FFFF99"/>
                </a:solidFill>
                <a:cs typeface="Times New Roman" pitchFamily="18" charset="0"/>
              </a:rPr>
              <a:t>Constant size scale – last stable orbit!! BH spin</a:t>
            </a:r>
          </a:p>
          <a:p>
            <a:pPr eaLnBrk="1" hangingPunct="1">
              <a:lnSpc>
                <a:spcPct val="90000"/>
              </a:lnSpc>
              <a:buFontTx/>
              <a:buNone/>
            </a:pPr>
            <a:endParaRPr lang="en-GB" sz="2400" dirty="0" smtClean="0">
              <a:solidFill>
                <a:srgbClr val="FFFF99"/>
              </a:solidFill>
              <a:cs typeface="Times New Roman" pitchFamily="18"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16"/>
          <p:cNvSpPr>
            <a:spLocks noGrp="1" noChangeArrowheads="1"/>
          </p:cNvSpPr>
          <p:nvPr>
            <p:ph type="body" sz="half" idx="1"/>
          </p:nvPr>
        </p:nvSpPr>
        <p:spPr>
          <a:xfrm>
            <a:off x="303853" y="1023938"/>
            <a:ext cx="5021831" cy="3350486"/>
          </a:xfrm>
          <a:noFill/>
        </p:spPr>
        <p:txBody>
          <a:bodyPr/>
          <a:lstStyle/>
          <a:p>
            <a:pPr eaLnBrk="1" hangingPunct="1">
              <a:lnSpc>
                <a:spcPct val="90000"/>
              </a:lnSpc>
            </a:pPr>
            <a:r>
              <a:rPr lang="en-GB" sz="2400" dirty="0" smtClean="0">
                <a:solidFill>
                  <a:srgbClr val="FFFF99"/>
                </a:solidFill>
              </a:rPr>
              <a:t>Accretion rate through disc changes on timescales of days</a:t>
            </a:r>
          </a:p>
          <a:p>
            <a:pPr eaLnBrk="1" hangingPunct="1">
              <a:lnSpc>
                <a:spcPct val="90000"/>
              </a:lnSpc>
            </a:pPr>
            <a:r>
              <a:rPr lang="en-GB" sz="2400" dirty="0" err="1" smtClean="0">
                <a:solidFill>
                  <a:srgbClr val="FFFF99"/>
                </a:solidFill>
              </a:rPr>
              <a:t>tvisc</a:t>
            </a:r>
            <a:r>
              <a:rPr lang="en-GB" sz="2400" dirty="0" smtClean="0">
                <a:solidFill>
                  <a:srgbClr val="FFFF99"/>
                </a:solidFill>
              </a:rPr>
              <a:t>= </a:t>
            </a:r>
            <a:r>
              <a:rPr lang="en-GB" sz="2400" dirty="0" smtClean="0">
                <a:solidFill>
                  <a:srgbClr val="FFFF99"/>
                </a:solidFill>
                <a:latin typeface="Symbol" pitchFamily="18" charset="2"/>
              </a:rPr>
              <a:t>a</a:t>
            </a:r>
            <a:r>
              <a:rPr lang="en-GB" sz="2400" baseline="30000" dirty="0" smtClean="0">
                <a:solidFill>
                  <a:srgbClr val="FFFF99"/>
                </a:solidFill>
              </a:rPr>
              <a:t>-1</a:t>
            </a:r>
            <a:r>
              <a:rPr lang="en-GB" sz="2400" dirty="0" smtClean="0">
                <a:solidFill>
                  <a:srgbClr val="FFFF99"/>
                </a:solidFill>
              </a:rPr>
              <a:t> (H/R)</a:t>
            </a:r>
            <a:r>
              <a:rPr lang="en-GB" sz="2400" baseline="30000" dirty="0" smtClean="0">
                <a:solidFill>
                  <a:srgbClr val="FFFF99"/>
                </a:solidFill>
              </a:rPr>
              <a:t>-2</a:t>
            </a:r>
            <a:r>
              <a:rPr lang="en-GB" sz="2400" dirty="0" smtClean="0">
                <a:solidFill>
                  <a:srgbClr val="FFFF99"/>
                </a:solidFill>
              </a:rPr>
              <a:t> </a:t>
            </a:r>
            <a:r>
              <a:rPr lang="en-GB" sz="2400" dirty="0" err="1" smtClean="0">
                <a:solidFill>
                  <a:srgbClr val="FFFF99"/>
                </a:solidFill>
              </a:rPr>
              <a:t>tdyn</a:t>
            </a:r>
            <a:r>
              <a:rPr lang="en-GB" sz="2400" dirty="0" smtClean="0">
                <a:solidFill>
                  <a:srgbClr val="FFFF99"/>
                </a:solidFill>
              </a:rPr>
              <a:t> = 5 </a:t>
            </a:r>
            <a:r>
              <a:rPr lang="en-GB" sz="2400" dirty="0" smtClean="0">
                <a:solidFill>
                  <a:srgbClr val="FFFF99"/>
                </a:solidFill>
                <a:latin typeface="Symbol" pitchFamily="18" charset="2"/>
              </a:rPr>
              <a:t>a</a:t>
            </a:r>
            <a:r>
              <a:rPr lang="en-GB" sz="2400" baseline="30000" dirty="0" smtClean="0">
                <a:solidFill>
                  <a:srgbClr val="FFFF99"/>
                </a:solidFill>
              </a:rPr>
              <a:t>-1</a:t>
            </a:r>
            <a:r>
              <a:rPr lang="en-GB" sz="2400" dirty="0" smtClean="0">
                <a:solidFill>
                  <a:srgbClr val="FFFF99"/>
                </a:solidFill>
              </a:rPr>
              <a:t> (H/R)</a:t>
            </a:r>
            <a:r>
              <a:rPr lang="en-GB" sz="2400" baseline="30000" dirty="0" smtClean="0">
                <a:solidFill>
                  <a:srgbClr val="FFFF99"/>
                </a:solidFill>
              </a:rPr>
              <a:t>-2</a:t>
            </a:r>
            <a:r>
              <a:rPr lang="en-GB" sz="2400" dirty="0" smtClean="0">
                <a:solidFill>
                  <a:srgbClr val="FFFF99"/>
                </a:solidFill>
              </a:rPr>
              <a:t> (r/6) </a:t>
            </a:r>
            <a:r>
              <a:rPr lang="en-GB" sz="2400" baseline="30000" dirty="0" smtClean="0">
                <a:solidFill>
                  <a:srgbClr val="FFFF99"/>
                </a:solidFill>
              </a:rPr>
              <a:t>-3/2</a:t>
            </a:r>
            <a:r>
              <a:rPr lang="en-GB" sz="2400" dirty="0" smtClean="0">
                <a:solidFill>
                  <a:srgbClr val="FFFF99"/>
                </a:solidFill>
              </a:rPr>
              <a:t> </a:t>
            </a:r>
            <a:r>
              <a:rPr lang="en-GB" sz="2400" dirty="0" err="1" smtClean="0">
                <a:solidFill>
                  <a:srgbClr val="FFFF99"/>
                </a:solidFill>
              </a:rPr>
              <a:t>ms</a:t>
            </a:r>
            <a:r>
              <a:rPr lang="en-GB" sz="2400" dirty="0" smtClean="0">
                <a:solidFill>
                  <a:srgbClr val="FFFF99"/>
                </a:solidFill>
              </a:rPr>
              <a:t>  ~ 500s even at last stable orbit for 10M BH</a:t>
            </a:r>
          </a:p>
          <a:p>
            <a:pPr eaLnBrk="1" hangingPunct="1">
              <a:lnSpc>
                <a:spcPct val="90000"/>
              </a:lnSpc>
            </a:pPr>
            <a:r>
              <a:rPr lang="en-GB" sz="2400" dirty="0" smtClean="0">
                <a:solidFill>
                  <a:srgbClr val="FFFF99"/>
                </a:solidFill>
              </a:rPr>
              <a:t>No rapid variability of disc in disc dominated states! </a:t>
            </a:r>
          </a:p>
          <a:p>
            <a:pPr eaLnBrk="1" hangingPunct="1">
              <a:lnSpc>
                <a:spcPct val="90000"/>
              </a:lnSpc>
              <a:buFontTx/>
              <a:buNone/>
            </a:pPr>
            <a:endParaRPr lang="en-GB" sz="2400" dirty="0" smtClean="0">
              <a:solidFill>
                <a:srgbClr val="FFFF99"/>
              </a:solidFill>
              <a:cs typeface="Times New Roman" pitchFamily="18"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57143" b="7514"/>
          <a:stretch/>
        </p:blipFill>
        <p:spPr>
          <a:xfrm>
            <a:off x="480029" y="4374424"/>
            <a:ext cx="4845655" cy="2423887"/>
          </a:xfrm>
          <a:prstGeom prst="rect">
            <a:avLst/>
          </a:prstGeom>
        </p:spPr>
      </p:pic>
      <p:pic>
        <p:nvPicPr>
          <p:cNvPr id="8" name="Picture 7"/>
          <p:cNvPicPr preferRelativeResize="0">
            <a:picLocks/>
          </p:cNvPicPr>
          <p:nvPr/>
        </p:nvPicPr>
        <p:blipFill rotWithShape="1">
          <a:blip r:embed="rId4" cstate="print">
            <a:extLst>
              <a:ext uri="{28A0092B-C50C-407E-A947-70E740481C1C}">
                <a14:useLocalDpi xmlns:a14="http://schemas.microsoft.com/office/drawing/2010/main" val="0"/>
              </a:ext>
            </a:extLst>
          </a:blip>
          <a:srcRect l="3273" t="59047" r="69769" b="17249"/>
          <a:stretch/>
        </p:blipFill>
        <p:spPr>
          <a:xfrm>
            <a:off x="5441951" y="2135961"/>
            <a:ext cx="3626194" cy="4657284"/>
          </a:xfrm>
          <a:prstGeom prst="rect">
            <a:avLst/>
          </a:prstGeom>
        </p:spPr>
      </p:pic>
      <p:pic>
        <p:nvPicPr>
          <p:cNvPr id="6" name="Picture 5"/>
          <p:cNvPicPr preferRelativeResize="0">
            <a:picLocks/>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8897" t="59635" r="70698" b="21078"/>
          <a:stretch/>
        </p:blipFill>
        <p:spPr>
          <a:xfrm>
            <a:off x="6226629" y="2264228"/>
            <a:ext cx="2714171" cy="3788229"/>
          </a:xfrm>
          <a:prstGeom prst="rect">
            <a:avLst/>
          </a:prstGeom>
          <a:solidFill>
            <a:schemeClr val="bg1"/>
          </a:solidFill>
        </p:spPr>
      </p:pic>
      <p:sp>
        <p:nvSpPr>
          <p:cNvPr id="9" name="Rectangle 3"/>
          <p:cNvSpPr>
            <a:spLocks noChangeArrowheads="1"/>
          </p:cNvSpPr>
          <p:nvPr/>
        </p:nvSpPr>
        <p:spPr bwMode="auto">
          <a:xfrm>
            <a:off x="709613" y="119063"/>
            <a:ext cx="830375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FFCC00"/>
                </a:solidFill>
              </a:rPr>
              <a:t>Variability of </a:t>
            </a:r>
            <a:r>
              <a:rPr lang="en-GB" sz="4400" b="1" dirty="0" err="1" smtClean="0">
                <a:solidFill>
                  <a:srgbClr val="FFCC00"/>
                </a:solidFill>
              </a:rPr>
              <a:t>disc:short</a:t>
            </a:r>
            <a:r>
              <a:rPr lang="en-GB" sz="4400" b="1" dirty="0" smtClean="0">
                <a:solidFill>
                  <a:srgbClr val="FFCC00"/>
                </a:solidFill>
              </a:rPr>
              <a:t> timescale</a:t>
            </a:r>
            <a:endParaRPr lang="en-GB" sz="4400" b="1" dirty="0">
              <a:solidFill>
                <a:srgbClr val="FFCC00"/>
              </a:solidFill>
            </a:endParaRPr>
          </a:p>
        </p:txBody>
      </p:sp>
      <p:sp>
        <p:nvSpPr>
          <p:cNvPr id="2" name="TextBox 1"/>
          <p:cNvSpPr txBox="1"/>
          <p:nvPr/>
        </p:nvSpPr>
        <p:spPr>
          <a:xfrm rot="16200000">
            <a:off x="-318637" y="5379859"/>
            <a:ext cx="2292178" cy="461665"/>
          </a:xfrm>
          <a:prstGeom prst="rect">
            <a:avLst/>
          </a:prstGeom>
          <a:solidFill>
            <a:schemeClr val="bg1"/>
          </a:solidFill>
          <a:scene3d>
            <a:camera prst="orthographicFront">
              <a:rot lat="300000" lon="0" rev="0"/>
            </a:camera>
            <a:lightRig rig="threePt" dir="t"/>
          </a:scene3d>
        </p:spPr>
        <p:txBody>
          <a:bodyPr wrap="square" rtlCol="0">
            <a:spAutoFit/>
          </a:bodyPr>
          <a:lstStyle/>
          <a:p>
            <a:pPr algn="l"/>
            <a:r>
              <a:rPr lang="en-GB" dirty="0" smtClean="0"/>
              <a:t> </a:t>
            </a:r>
            <a:r>
              <a:rPr lang="en-GB" sz="1800" dirty="0" smtClean="0"/>
              <a:t>0.5       1.0             2.0</a:t>
            </a:r>
            <a:endParaRPr lang="en-GB" sz="1800"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sz="half" idx="1"/>
          </p:nvPr>
        </p:nvSpPr>
        <p:spPr>
          <a:xfrm>
            <a:off x="247424" y="2408921"/>
            <a:ext cx="4064000" cy="2589213"/>
          </a:xfrm>
          <a:noFill/>
        </p:spPr>
        <p:txBody>
          <a:bodyPr/>
          <a:lstStyle/>
          <a:p>
            <a:pPr eaLnBrk="1" hangingPunct="1">
              <a:lnSpc>
                <a:spcPct val="90000"/>
              </a:lnSpc>
            </a:pPr>
            <a:r>
              <a:rPr lang="en-GB" sz="2400" dirty="0">
                <a:solidFill>
                  <a:srgbClr val="FFFF99"/>
                </a:solidFill>
              </a:rPr>
              <a:t>D</a:t>
            </a:r>
            <a:r>
              <a:rPr lang="en-GB" sz="2400" dirty="0" smtClean="0">
                <a:solidFill>
                  <a:srgbClr val="FFFF99"/>
                </a:solidFill>
              </a:rPr>
              <a:t>isc dominated look like a disc and vary like a disc on both long (L-T</a:t>
            </a:r>
            <a:r>
              <a:rPr lang="en-GB" sz="2400" baseline="30000" dirty="0" smtClean="0">
                <a:solidFill>
                  <a:srgbClr val="FFFF99"/>
                </a:solidFill>
              </a:rPr>
              <a:t>4</a:t>
            </a:r>
            <a:r>
              <a:rPr lang="en-GB" sz="2400" dirty="0" smtClean="0">
                <a:solidFill>
                  <a:srgbClr val="FFFF99"/>
                </a:solidFill>
              </a:rPr>
              <a:t>) and short (nothing) timescales</a:t>
            </a:r>
          </a:p>
          <a:p>
            <a:pPr eaLnBrk="1" hangingPunct="1">
              <a:lnSpc>
                <a:spcPct val="90000"/>
              </a:lnSpc>
            </a:pPr>
            <a:r>
              <a:rPr lang="en-GB" sz="2400" dirty="0" smtClean="0">
                <a:solidFill>
                  <a:srgbClr val="FFFF99"/>
                </a:solidFill>
              </a:rPr>
              <a:t>Very high at least knows something about a disc</a:t>
            </a:r>
          </a:p>
          <a:p>
            <a:pPr eaLnBrk="1" hangingPunct="1">
              <a:lnSpc>
                <a:spcPct val="90000"/>
              </a:lnSpc>
            </a:pPr>
            <a:r>
              <a:rPr lang="en-GB" sz="2400" dirty="0" smtClean="0">
                <a:solidFill>
                  <a:srgbClr val="FFFF99"/>
                </a:solidFill>
              </a:rPr>
              <a:t>Low/hard state look really different, not at all like a disc! </a:t>
            </a:r>
            <a:endParaRPr lang="en-GB" sz="2400" dirty="0" smtClean="0">
              <a:solidFill>
                <a:srgbClr val="FFFF99"/>
              </a:solidFill>
              <a:cs typeface="Times New Roman" pitchFamily="18" charset="0"/>
            </a:endParaRPr>
          </a:p>
        </p:txBody>
      </p:sp>
      <p:sp>
        <p:nvSpPr>
          <p:cNvPr id="8195" name="Text Box 3"/>
          <p:cNvSpPr txBox="1">
            <a:spLocks noChangeArrowheads="1"/>
          </p:cNvSpPr>
          <p:nvPr/>
        </p:nvSpPr>
        <p:spPr bwMode="auto">
          <a:xfrm>
            <a:off x="6757988" y="6450013"/>
            <a:ext cx="2286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GB" sz="1600">
                <a:solidFill>
                  <a:srgbClr val="FFFF99"/>
                </a:solidFill>
              </a:rPr>
              <a:t>Gierlinski &amp; Done 2003</a:t>
            </a:r>
          </a:p>
        </p:txBody>
      </p:sp>
      <p:sp>
        <p:nvSpPr>
          <p:cNvPr id="8196" name="Rectangle 4"/>
          <p:cNvSpPr>
            <a:spLocks noChangeArrowheads="1"/>
          </p:cNvSpPr>
          <p:nvPr/>
        </p:nvSpPr>
        <p:spPr bwMode="auto">
          <a:xfrm>
            <a:off x="709613" y="11906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FFCC00"/>
                </a:solidFill>
              </a:rPr>
              <a:t>But what about the rest?? </a:t>
            </a:r>
            <a:endParaRPr lang="en-GB" sz="4400" b="1" dirty="0">
              <a:solidFill>
                <a:srgbClr val="FFCC00"/>
              </a:solidFill>
            </a:endParaRPr>
          </a:p>
        </p:txBody>
      </p:sp>
      <p:pic>
        <p:nvPicPr>
          <p:cNvPr id="8197" name="Picture 5" descr="1550_states"/>
          <p:cNvPicPr preferRelativeResize="0">
            <a:picLocks noChangeArrowheads="1"/>
          </p:cNvPicPr>
          <p:nvPr/>
        </p:nvPicPr>
        <p:blipFill>
          <a:blip r:embed="rId2" cstate="print">
            <a:extLst>
              <a:ext uri="{28A0092B-C50C-407E-A947-70E740481C1C}">
                <a14:useLocalDpi xmlns:a14="http://schemas.microsoft.com/office/drawing/2010/main" val="0"/>
              </a:ext>
            </a:extLst>
          </a:blip>
          <a:srcRect l="6479" t="18414" r="28062" b="20569"/>
          <a:stretch>
            <a:fillRect/>
          </a:stretch>
        </p:blipFill>
        <p:spPr bwMode="auto">
          <a:xfrm>
            <a:off x="4532313" y="2097088"/>
            <a:ext cx="4319587"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570679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41300" y="107950"/>
            <a:ext cx="8483600" cy="1320800"/>
          </a:xfrm>
        </p:spPr>
        <p:txBody>
          <a:bodyPr/>
          <a:lstStyle/>
          <a:p>
            <a:pPr eaLnBrk="1" hangingPunct="1"/>
            <a:r>
              <a:rPr lang="en-GB" b="1" smtClean="0">
                <a:solidFill>
                  <a:srgbClr val="FFCC00"/>
                </a:solidFill>
              </a:rPr>
              <a:t>But what about the rest? Low/hard state</a:t>
            </a:r>
          </a:p>
        </p:txBody>
      </p:sp>
      <p:sp>
        <p:nvSpPr>
          <p:cNvPr id="13315" name="Text Box 3"/>
          <p:cNvSpPr txBox="1">
            <a:spLocks noChangeArrowheads="1"/>
          </p:cNvSpPr>
          <p:nvPr/>
        </p:nvSpPr>
        <p:spPr bwMode="auto">
          <a:xfrm>
            <a:off x="868363" y="3622675"/>
            <a:ext cx="34750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endParaRPr lang="en-US"/>
          </a:p>
        </p:txBody>
      </p:sp>
      <p:sp>
        <p:nvSpPr>
          <p:cNvPr id="13316" name="Text Box 5"/>
          <p:cNvSpPr txBox="1">
            <a:spLocks noChangeArrowheads="1"/>
          </p:cNvSpPr>
          <p:nvPr/>
        </p:nvSpPr>
        <p:spPr bwMode="auto">
          <a:xfrm>
            <a:off x="698500" y="1676400"/>
            <a:ext cx="4089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en-US" sz="2800"/>
          </a:p>
        </p:txBody>
      </p:sp>
      <p:sp>
        <p:nvSpPr>
          <p:cNvPr id="13317" name="Text Box 6"/>
          <p:cNvSpPr txBox="1">
            <a:spLocks noChangeArrowheads="1"/>
          </p:cNvSpPr>
          <p:nvPr/>
        </p:nvSpPr>
        <p:spPr bwMode="auto">
          <a:xfrm>
            <a:off x="5816600" y="6262688"/>
            <a:ext cx="2844800"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600">
                <a:solidFill>
                  <a:srgbClr val="FFFF99"/>
                </a:solidFill>
              </a:rPr>
              <a:t>Ibragimov et al 2005</a:t>
            </a:r>
          </a:p>
        </p:txBody>
      </p:sp>
      <p:sp>
        <p:nvSpPr>
          <p:cNvPr id="13318" name="Text Box 8"/>
          <p:cNvSpPr txBox="1">
            <a:spLocks noChangeArrowheads="1"/>
          </p:cNvSpPr>
          <p:nvPr/>
        </p:nvSpPr>
        <p:spPr bwMode="auto">
          <a:xfrm>
            <a:off x="5219700" y="2114550"/>
            <a:ext cx="3441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GB" sz="1600"/>
              <a:t>Cyg X-1 fit to power law</a:t>
            </a:r>
          </a:p>
        </p:txBody>
      </p:sp>
      <p:pic>
        <p:nvPicPr>
          <p:cNvPr id="1331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8500" y="1800225"/>
            <a:ext cx="7524750"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ChangeArrowheads="1"/>
          </p:cNvSpPr>
          <p:nvPr/>
        </p:nvSpPr>
        <p:spPr bwMode="auto">
          <a:xfrm>
            <a:off x="3527425" y="1408113"/>
            <a:ext cx="5616575" cy="4557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32771" name="Rectangle 2"/>
          <p:cNvSpPr>
            <a:spLocks noGrp="1" noChangeArrowheads="1"/>
          </p:cNvSpPr>
          <p:nvPr>
            <p:ph type="body" sz="half" idx="1"/>
          </p:nvPr>
        </p:nvSpPr>
        <p:spPr>
          <a:xfrm>
            <a:off x="0" y="914400"/>
            <a:ext cx="3400425" cy="5943600"/>
          </a:xfrm>
        </p:spPr>
        <p:txBody>
          <a:bodyPr/>
          <a:lstStyle/>
          <a:p>
            <a:pPr eaLnBrk="1" hangingPunct="1">
              <a:lnSpc>
                <a:spcPct val="90000"/>
              </a:lnSpc>
            </a:pPr>
            <a:endParaRPr lang="en-GB" sz="2400" smtClean="0"/>
          </a:p>
          <a:p>
            <a:pPr eaLnBrk="1" hangingPunct="1">
              <a:lnSpc>
                <a:spcPct val="90000"/>
              </a:lnSpc>
            </a:pPr>
            <a:r>
              <a:rPr lang="en-GB" sz="2400" smtClean="0">
                <a:solidFill>
                  <a:srgbClr val="FFFF99"/>
                </a:solidFill>
              </a:rPr>
              <a:t>No special </a:t>
            </a:r>
            <a:r>
              <a:rPr lang="en-GB" sz="2400" smtClean="0">
                <a:solidFill>
                  <a:srgbClr val="FFFF99"/>
                </a:solidFill>
                <a:latin typeface="Symbol" pitchFamily="18" charset="2"/>
              </a:rPr>
              <a:t>m</a:t>
            </a:r>
            <a:r>
              <a:rPr lang="en-GB" sz="2400" smtClean="0">
                <a:solidFill>
                  <a:srgbClr val="FFFF99"/>
                </a:solidFill>
              </a:rPr>
              <a:t>QSO class – they ALL produce jets, consistent with same radio/X ray evolution </a:t>
            </a:r>
          </a:p>
          <a:p>
            <a:pPr eaLnBrk="1" hangingPunct="1">
              <a:lnSpc>
                <a:spcPct val="90000"/>
              </a:lnSpc>
            </a:pPr>
            <a:r>
              <a:rPr lang="en-GB" sz="2400" smtClean="0">
                <a:solidFill>
                  <a:srgbClr val="FFFF99"/>
                </a:solidFill>
              </a:rPr>
              <a:t>Jet links to spectral state – hard state has steady radio jet which gets brighter as the hard X-rays get brighter</a:t>
            </a:r>
          </a:p>
          <a:p>
            <a:pPr eaLnBrk="1" hangingPunct="1">
              <a:lnSpc>
                <a:spcPct val="90000"/>
              </a:lnSpc>
            </a:pPr>
            <a:r>
              <a:rPr lang="en-GB" sz="2400" smtClean="0">
                <a:solidFill>
                  <a:srgbClr val="FFFF99"/>
                </a:solidFill>
              </a:rPr>
              <a:t>Then collapses as make transition to disc </a:t>
            </a:r>
          </a:p>
          <a:p>
            <a:pPr eaLnBrk="1" hangingPunct="1">
              <a:lnSpc>
                <a:spcPct val="90000"/>
              </a:lnSpc>
            </a:pPr>
            <a:r>
              <a:rPr lang="en-GB" sz="1600" smtClean="0">
                <a:solidFill>
                  <a:srgbClr val="FFFF99"/>
                </a:solidFill>
              </a:rPr>
              <a:t>(Fender et al 2004)</a:t>
            </a:r>
          </a:p>
        </p:txBody>
      </p:sp>
      <p:sp>
        <p:nvSpPr>
          <p:cNvPr id="32772" name="Text Box 3"/>
          <p:cNvSpPr txBox="1">
            <a:spLocks noChangeArrowheads="1"/>
          </p:cNvSpPr>
          <p:nvPr/>
        </p:nvSpPr>
        <p:spPr bwMode="auto">
          <a:xfrm rot="10800000" flipV="1">
            <a:off x="7280275" y="6240463"/>
            <a:ext cx="2044700"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600">
                <a:solidFill>
                  <a:srgbClr val="FFFF99"/>
                </a:solidFill>
              </a:rPr>
              <a:t>Gallo et al  2003</a:t>
            </a:r>
          </a:p>
        </p:txBody>
      </p:sp>
      <p:pic>
        <p:nvPicPr>
          <p:cNvPr id="32773" name="Picture 4" descr="gallo_xr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8713" y="1535113"/>
            <a:ext cx="5403850"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Rectangle 5"/>
          <p:cNvSpPr>
            <a:spLocks noChangeArrowheads="1"/>
          </p:cNvSpPr>
          <p:nvPr/>
        </p:nvSpPr>
        <p:spPr bwMode="auto">
          <a:xfrm>
            <a:off x="381000" y="76200"/>
            <a:ext cx="8458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And the radio jet… link to spin?</a:t>
            </a:r>
          </a:p>
        </p:txBody>
      </p:sp>
      <p:sp>
        <p:nvSpPr>
          <p:cNvPr id="32775" name="Text Box 6"/>
          <p:cNvSpPr txBox="1">
            <a:spLocks noChangeArrowheads="1"/>
          </p:cNvSpPr>
          <p:nvPr/>
        </p:nvSpPr>
        <p:spPr bwMode="auto">
          <a:xfrm>
            <a:off x="4964113" y="5516563"/>
            <a:ext cx="3440112"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t>L(X-ray) accretion flow </a:t>
            </a:r>
            <a:endParaRPr lang="en-US"/>
          </a:p>
        </p:txBody>
      </p:sp>
      <p:sp>
        <p:nvSpPr>
          <p:cNvPr id="32776" name="Text Box 8"/>
          <p:cNvSpPr txBox="1">
            <a:spLocks noChangeArrowheads="1"/>
          </p:cNvSpPr>
          <p:nvPr/>
        </p:nvSpPr>
        <p:spPr bwMode="auto">
          <a:xfrm rot="-5400000">
            <a:off x="2045494" y="3423444"/>
            <a:ext cx="3440112"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t>L(radio) jet</a:t>
            </a:r>
            <a:endParaRPr lang="en-US"/>
          </a:p>
        </p:txBody>
      </p:sp>
      <p:sp>
        <p:nvSpPr>
          <p:cNvPr id="243721" name="Freeform 9"/>
          <p:cNvSpPr>
            <a:spLocks/>
          </p:cNvSpPr>
          <p:nvPr/>
        </p:nvSpPr>
        <p:spPr bwMode="auto">
          <a:xfrm>
            <a:off x="5021263" y="2513013"/>
            <a:ext cx="3857625" cy="3046412"/>
          </a:xfrm>
          <a:custGeom>
            <a:avLst/>
            <a:gdLst>
              <a:gd name="T0" fmla="*/ 0 w 2430"/>
              <a:gd name="T1" fmla="*/ 2392362 h 1919"/>
              <a:gd name="T2" fmla="*/ 1916113 w 2430"/>
              <a:gd name="T3" fmla="*/ 1057275 h 1919"/>
              <a:gd name="T4" fmla="*/ 3556000 w 2430"/>
              <a:gd name="T5" fmla="*/ 331787 h 1919"/>
              <a:gd name="T6" fmla="*/ 3730625 w 2430"/>
              <a:gd name="T7" fmla="*/ 3046412 h 19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30" h="1919">
                <a:moveTo>
                  <a:pt x="0" y="1507"/>
                </a:moveTo>
                <a:cubicBezTo>
                  <a:pt x="201" y="1367"/>
                  <a:pt x="834" y="882"/>
                  <a:pt x="1207" y="666"/>
                </a:cubicBezTo>
                <a:cubicBezTo>
                  <a:pt x="1580" y="450"/>
                  <a:pt x="2050" y="0"/>
                  <a:pt x="2240" y="209"/>
                </a:cubicBezTo>
                <a:cubicBezTo>
                  <a:pt x="2430" y="418"/>
                  <a:pt x="2327" y="1563"/>
                  <a:pt x="2350" y="1919"/>
                </a:cubicBezTo>
              </a:path>
            </a:pathLst>
          </a:custGeom>
          <a:noFill/>
          <a:ln w="635000" cap="flat" cmpd="sng">
            <a:solidFill>
              <a:srgbClr val="00FFFF">
                <a:alpha val="49019"/>
              </a:srgbClr>
            </a:solidFill>
            <a:prstDash val="solid"/>
            <a:round/>
            <a:headEnd type="none" w="med" len="med"/>
            <a:tailEnd type="stealth"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37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21" grpId="0" animBg="1"/>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27439</TotalTime>
  <Words>2792</Words>
  <Application>Microsoft Office PowerPoint</Application>
  <PresentationFormat>On-screen Show (4:3)</PresentationFormat>
  <Paragraphs>336</Paragraphs>
  <Slides>48</Slides>
  <Notes>12</Notes>
  <HiddenSlides>0</HiddenSlides>
  <MMClips>3</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Default Design</vt:lpstr>
      <vt:lpstr>Spectra and variability properties of accretion flows  </vt:lpstr>
      <vt:lpstr>PowerPoint Presentation</vt:lpstr>
      <vt:lpstr>PowerPoint Presentation</vt:lpstr>
      <vt:lpstr>PowerPoint Presentation</vt:lpstr>
      <vt:lpstr>PowerPoint Presentation</vt:lpstr>
      <vt:lpstr>PowerPoint Presentation</vt:lpstr>
      <vt:lpstr>PowerPoint Presentation</vt:lpstr>
      <vt:lpstr>But what about the rest? Low/hard state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Quantifying variability: the power spectral density (PSD) of Cyg X-1</vt:lpstr>
      <vt:lpstr>Origin of variability: MRI </vt:lpstr>
      <vt:lpstr>The rms-flux relation</vt:lpstr>
      <vt:lpstr>Implies log normal flux distribution</vt:lpstr>
      <vt:lpstr>Origin of variability</vt:lpstr>
      <vt:lpstr>PowerPoint Presentation</vt:lpstr>
      <vt:lpstr>PowerPoint Presentation</vt:lpstr>
      <vt:lpstr>Fitting to observations of XTE 1550-564</vt:lpstr>
      <vt:lpstr>Fitting to observations of XTE 1550-564</vt:lpstr>
      <vt:lpstr>Fitting to observations of XTE 1550-564</vt:lpstr>
      <vt:lpstr>Fitting to observations of XTE 1550-564</vt:lpstr>
      <vt:lpstr>Fitting to observations of XTE 1550-564</vt:lpstr>
      <vt:lpstr>Fitting to observations of XTE 1550-564</vt:lpstr>
      <vt:lpstr>PowerPoint Presentation</vt:lpstr>
      <vt:lpstr>PowerPoint Presentation</vt:lpstr>
      <vt:lpstr>Origin of broad band variability</vt:lpstr>
      <vt:lpstr>PowerPoint Presentation</vt:lpstr>
      <vt:lpstr>PowerPoint Presentation</vt:lpstr>
      <vt:lpstr>Conclusions</vt:lpstr>
    </vt:vector>
  </TitlesOfParts>
  <Company>University of Durham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Violent Universe</dc:title>
  <dc:creator>Chris Done</dc:creator>
  <cp:lastModifiedBy>Your User Name</cp:lastModifiedBy>
  <cp:revision>251</cp:revision>
  <dcterms:created xsi:type="dcterms:W3CDTF">2004-09-07T19:52:28Z</dcterms:created>
  <dcterms:modified xsi:type="dcterms:W3CDTF">2010-10-12T13:01:22Z</dcterms:modified>
</cp:coreProperties>
</file>