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38" r:id="rId3"/>
    <p:sldId id="301" r:id="rId4"/>
    <p:sldId id="302" r:id="rId5"/>
    <p:sldId id="303" r:id="rId6"/>
    <p:sldId id="304" r:id="rId7"/>
    <p:sldId id="349" r:id="rId8"/>
    <p:sldId id="308" r:id="rId9"/>
    <p:sldId id="339" r:id="rId10"/>
    <p:sldId id="343" r:id="rId11"/>
    <p:sldId id="344" r:id="rId12"/>
    <p:sldId id="345" r:id="rId13"/>
    <p:sldId id="346" r:id="rId14"/>
    <p:sldId id="347" r:id="rId15"/>
    <p:sldId id="350" r:id="rId16"/>
    <p:sldId id="376" r:id="rId17"/>
    <p:sldId id="352" r:id="rId18"/>
    <p:sldId id="356" r:id="rId19"/>
    <p:sldId id="357" r:id="rId20"/>
    <p:sldId id="358" r:id="rId21"/>
    <p:sldId id="393" r:id="rId22"/>
    <p:sldId id="361" r:id="rId23"/>
    <p:sldId id="392" r:id="rId24"/>
    <p:sldId id="362" r:id="rId25"/>
    <p:sldId id="363" r:id="rId26"/>
    <p:sldId id="367" r:id="rId27"/>
    <p:sldId id="368" r:id="rId28"/>
    <p:sldId id="378" r:id="rId29"/>
    <p:sldId id="369" r:id="rId30"/>
    <p:sldId id="370" r:id="rId31"/>
    <p:sldId id="372" r:id="rId32"/>
    <p:sldId id="373" r:id="rId33"/>
    <p:sldId id="374" r:id="rId34"/>
    <p:sldId id="394" r:id="rId35"/>
    <p:sldId id="396" r:id="rId36"/>
  </p:sldIdLst>
  <p:sldSz cx="10080625" cy="7559675"/>
  <p:notesSz cx="7772400" cy="10058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008E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94660"/>
  </p:normalViewPr>
  <p:slideViewPr>
    <p:cSldViewPr>
      <p:cViewPr varScale="1">
        <p:scale>
          <a:sx n="63" d="100"/>
          <a:sy n="63" d="100"/>
        </p:scale>
        <p:origin x="-1188" y="-10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372676" cy="502221"/>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Nimbus Sans L" pitchFamily="18"/>
              <a:ea typeface="DejaVu Sans" pitchFamily="2"/>
              <a:cs typeface="DejaVu Sans" pitchFamily="2"/>
            </a:endParaRPr>
          </a:p>
        </p:txBody>
      </p:sp>
      <p:sp>
        <p:nvSpPr>
          <p:cNvPr id="3" name="Segnaposto data 2"/>
          <p:cNvSpPr txBox="1">
            <a:spLocks noGrp="1"/>
          </p:cNvSpPr>
          <p:nvPr>
            <p:ph type="dt" sz="quarter" idx="1"/>
          </p:nvPr>
        </p:nvSpPr>
        <p:spPr>
          <a:xfrm>
            <a:off x="4399446" y="0"/>
            <a:ext cx="3372676" cy="502221"/>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Nimbus Sans L" pitchFamily="18"/>
              <a:ea typeface="DejaVu Sans" pitchFamily="2"/>
              <a:cs typeface="DejaVu Sans" pitchFamily="2"/>
            </a:endParaRPr>
          </a:p>
        </p:txBody>
      </p:sp>
      <p:sp>
        <p:nvSpPr>
          <p:cNvPr id="4" name="Segnaposto piè di pagina 3"/>
          <p:cNvSpPr txBox="1">
            <a:spLocks noGrp="1"/>
          </p:cNvSpPr>
          <p:nvPr>
            <p:ph type="ftr" sz="quarter" idx="2"/>
          </p:nvPr>
        </p:nvSpPr>
        <p:spPr>
          <a:xfrm>
            <a:off x="0" y="9555713"/>
            <a:ext cx="3372676" cy="502221"/>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Nimbus Sans L" pitchFamily="18"/>
              <a:ea typeface="DejaVu Sans" pitchFamily="2"/>
              <a:cs typeface="DejaVu Sans" pitchFamily="2"/>
            </a:endParaRPr>
          </a:p>
        </p:txBody>
      </p:sp>
      <p:sp>
        <p:nvSpPr>
          <p:cNvPr id="5" name="Segnaposto numero diapositiva 4"/>
          <p:cNvSpPr txBox="1">
            <a:spLocks noGrp="1"/>
          </p:cNvSpPr>
          <p:nvPr>
            <p:ph type="sldNum" sz="quarter" idx="3"/>
          </p:nvPr>
        </p:nvSpPr>
        <p:spPr>
          <a:xfrm>
            <a:off x="4399446" y="9555713"/>
            <a:ext cx="3372676" cy="502221"/>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B8169A9F-3F9E-422B-91BA-7A74F2561FAA}" type="slidenum">
              <a:rPr/>
              <a:pPr marL="0" marR="0" lvl="0" indent="0" algn="r" rtl="0" hangingPunct="0">
                <a:lnSpc>
                  <a:spcPct val="100000"/>
                </a:lnSpc>
                <a:spcBef>
                  <a:spcPts val="0"/>
                </a:spcBef>
                <a:spcAft>
                  <a:spcPts val="0"/>
                </a:spcAft>
                <a:buNone/>
                <a:tabLst/>
                <a:defRPr sz="1400"/>
              </a:pPr>
              <a:t>‹N›</a:t>
            </a:fld>
            <a:endParaRPr lang="en-US" sz="1400" b="0" i="0" u="none" strike="noStrike" kern="1200">
              <a:ln>
                <a:noFill/>
              </a:ln>
              <a:latin typeface="Nimbus Sans L" pitchFamily="18"/>
              <a:ea typeface="DejaVu Sans" pitchFamily="2"/>
              <a:cs typeface="DejaVu Sans"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349640" y="965880"/>
            <a:ext cx="5072400" cy="3481200"/>
          </a:xfrm>
          <a:prstGeom prst="rect">
            <a:avLst/>
          </a:prstGeom>
          <a:noFill/>
          <a:ln>
            <a:noFill/>
            <a:prstDash val="solid"/>
          </a:ln>
        </p:spPr>
      </p:sp>
      <p:sp>
        <p:nvSpPr>
          <p:cNvPr id="3" name="Segnaposto note 2"/>
          <p:cNvSpPr txBox="1">
            <a:spLocks noGrp="1"/>
          </p:cNvSpPr>
          <p:nvPr>
            <p:ph type="body" sz="quarter" idx="3"/>
          </p:nvPr>
        </p:nvSpPr>
        <p:spPr>
          <a:xfrm>
            <a:off x="1202400" y="4785120"/>
            <a:ext cx="5373000" cy="3863879"/>
          </a:xfrm>
          <a:prstGeom prst="rect">
            <a:avLst/>
          </a:prstGeom>
          <a:noFill/>
          <a:ln>
            <a:noFill/>
          </a:ln>
        </p:spPr>
        <p:txBody>
          <a:bodyPr lIns="0" tIns="0" rIns="0" bIns="0"/>
          <a:lstStyle/>
          <a:p>
            <a:endParaRPr lang="en-US"/>
          </a:p>
        </p:txBody>
      </p:sp>
    </p:spTree>
  </p:cSld>
  <p:clrMap bg1="lt1" tx1="dk1" bg2="lt2" tx2="dk2" accent1="accent1" accent2="accent2" accent3="accent3" accent4="accent4" accent5="accent5" accent6="accent6" hlink="hlink" folHlink="folHlink"/>
  <p:notesStyle>
    <a:lvl1pPr rtl="0" hangingPunct="0">
      <a:buNone/>
      <a:tabLst/>
      <a:defRPr lang="en-US" sz="2400" b="0" i="0" u="none" strike="noStrike">
        <a:ln>
          <a:noFill/>
        </a:ln>
        <a:solidFill>
          <a:srgbClr val="000000"/>
        </a:solidFill>
        <a:latin typeface="Thorndale"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864239"/>
          </a:xfrm>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2905" y="9554515"/>
            <a:ext cx="3367677" cy="502276"/>
          </a:xfrm>
          <a:prstGeom prst="rect">
            <a:avLst/>
          </a:prstGeom>
        </p:spPr>
        <p:txBody>
          <a:bodyPr lIns="97621" tIns="48811" rIns="97621" bIns="48811"/>
          <a:lstStyle/>
          <a:p>
            <a:pPr>
              <a:defRPr/>
            </a:pPr>
            <a:fld id="{D47D3BCD-41EE-4E1A-ABA4-252B0A10A8CD}"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32FB13A9-9FAB-42D8-8EE6-62E0C08A2F9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0EC8CD67-4F89-4828-B7F1-C49C03D7852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0EC8CD67-4F89-4828-B7F1-C49C03D7852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0EC8CD67-4F89-4828-B7F1-C49C03D7852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0EC8CD67-4F89-4828-B7F1-C49C03D7852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563688" y="965200"/>
            <a:ext cx="4643437" cy="348138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1202400" y="4785120"/>
            <a:ext cx="5373000" cy="377388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3138" y="9552969"/>
            <a:ext cx="3367430" cy="503810"/>
          </a:xfrm>
          <a:prstGeom prst="rect">
            <a:avLst/>
          </a:prstGeom>
        </p:spPr>
        <p:txBody>
          <a:bodyPr lIns="98289" tIns="49144" rIns="98289" bIns="49144"/>
          <a:lstStyle/>
          <a:p>
            <a:fld id="{54F1FF38-10E9-4553-9BE9-98FA674930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563688" y="965200"/>
            <a:ext cx="4643437" cy="3481388"/>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4402561" y="9553734"/>
            <a:ext cx="3368040" cy="502920"/>
          </a:xfrm>
          <a:prstGeom prst="rect">
            <a:avLst/>
          </a:prstGeom>
        </p:spPr>
        <p:txBody>
          <a:bodyPr lIns="101882" tIns="50941" rIns="101882" bIns="50941"/>
          <a:lstStyle/>
          <a:p>
            <a:fld id="{F37ADC86-6496-4D1D-8274-40759DA6D804}"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518400" y="231775"/>
            <a:ext cx="2251075" cy="69199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3588" y="231775"/>
            <a:ext cx="6602412" cy="69199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76288" y="1928813"/>
            <a:ext cx="4419600" cy="522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348288" y="1928813"/>
            <a:ext cx="4421187" cy="522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1"/>
          <p:cNvSpPr/>
          <p:nvPr/>
        </p:nvSpPr>
        <p:spPr>
          <a:xfrm>
            <a:off x="0" y="0"/>
            <a:ext cx="741960" cy="7560000"/>
          </a:xfrm>
          <a:prstGeom prst="rect">
            <a:avLst/>
          </a:prstGeom>
          <a:solidFill>
            <a:srgbClr val="125C8D"/>
          </a:solidFill>
          <a:ln>
            <a:no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Nimbus Sans L" pitchFamily="18"/>
              <a:ea typeface="DejaVu Sans" pitchFamily="2"/>
              <a:cs typeface="DejaVu Sans" pitchFamily="2"/>
            </a:endParaRPr>
          </a:p>
        </p:txBody>
      </p:sp>
      <p:sp>
        <p:nvSpPr>
          <p:cNvPr id="3" name="Rettangolo 2"/>
          <p:cNvSpPr/>
          <p:nvPr/>
        </p:nvSpPr>
        <p:spPr>
          <a:xfrm>
            <a:off x="0" y="172800"/>
            <a:ext cx="10080000" cy="1383480"/>
          </a:xfrm>
          <a:prstGeom prst="rect">
            <a:avLst/>
          </a:prstGeom>
          <a:solidFill>
            <a:srgbClr val="125C8D"/>
          </a:solidFill>
          <a:ln>
            <a:noFill/>
            <a:prstDash val="solid"/>
          </a:ln>
        </p:spPr>
        <p:txBody>
          <a:bodyPr vert="horz"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Nimbus Sans L" pitchFamily="18"/>
              <a:ea typeface="DejaVu Sans" pitchFamily="2"/>
              <a:cs typeface="DejaVu Sans" pitchFamily="2"/>
            </a:endParaRPr>
          </a:p>
        </p:txBody>
      </p:sp>
      <p:sp>
        <p:nvSpPr>
          <p:cNvPr id="4" name="Segnaposto titolo 3"/>
          <p:cNvSpPr txBox="1">
            <a:spLocks noGrp="1"/>
          </p:cNvSpPr>
          <p:nvPr>
            <p:ph type="title"/>
          </p:nvPr>
        </p:nvSpPr>
        <p:spPr>
          <a:xfrm>
            <a:off x="763560" y="231480"/>
            <a:ext cx="8607960" cy="1262160"/>
          </a:xfrm>
          <a:prstGeom prst="rect">
            <a:avLst/>
          </a:prstGeom>
          <a:noFill/>
          <a:ln>
            <a:noFill/>
          </a:ln>
        </p:spPr>
        <p:txBody>
          <a:bodyPr lIns="0" tIns="0" rIns="0" bIns="0" anchor="ctr"/>
          <a:lstStyle/>
          <a:p>
            <a:endParaRPr lang="en-US"/>
          </a:p>
        </p:txBody>
      </p:sp>
      <p:sp>
        <p:nvSpPr>
          <p:cNvPr id="5" name="Segnaposto testo 4"/>
          <p:cNvSpPr txBox="1">
            <a:spLocks noGrp="1"/>
          </p:cNvSpPr>
          <p:nvPr>
            <p:ph type="body" idx="1"/>
          </p:nvPr>
        </p:nvSpPr>
        <p:spPr>
          <a:xfrm>
            <a:off x="776880" y="1928160"/>
            <a:ext cx="8993160" cy="5223960"/>
          </a:xfrm>
          <a:prstGeom prst="rect">
            <a:avLst/>
          </a:prstGeom>
          <a:noFill/>
          <a:ln>
            <a:noFill/>
          </a:ln>
        </p:spPr>
        <p:txBody>
          <a:bodyPr lIns="0" tIns="0" rIns="0" bIns="0"/>
          <a:lstStyle>
            <a:defPPr marL="432000" marR="0" lvl="0" indent="-432000" algn="l">
              <a:buClr>
                <a:srgbClr val="003366"/>
              </a:buClr>
              <a:buSzPct val="80000"/>
              <a:buFont typeface="StarSymbol" pitchFamily="2"/>
              <a:buNone/>
              <a:tabLst/>
              <a:defRPr lang="en-US" sz="3200" b="0" i="0" u="none" strike="noStrike">
                <a:ln>
                  <a:noFill/>
                </a:ln>
                <a:solidFill>
                  <a:srgbClr val="000000"/>
                </a:solidFill>
                <a:latin typeface="Albany" pitchFamily="34"/>
                <a:ea typeface="DejaVu Sans" pitchFamily="2"/>
                <a:cs typeface="DejaVu Sans" pitchFamily="2"/>
              </a:defRPr>
            </a:defPPr>
            <a:lvl1pPr marL="432000" marR="0" lvl="0" indent="-432000" algn="l">
              <a:buClr>
                <a:srgbClr val="003366"/>
              </a:buClr>
              <a:buSzPct val="80000"/>
              <a:buFont typeface="StarSymbol" pitchFamily="2"/>
              <a:buChar char=""/>
              <a:tabLst/>
              <a:defRPr lang="en-US" sz="3200" b="0" i="0" u="none" strike="noStrike">
                <a:ln>
                  <a:noFill/>
                </a:ln>
                <a:solidFill>
                  <a:srgbClr val="000000"/>
                </a:solidFill>
                <a:latin typeface="Albany" pitchFamily="34"/>
                <a:ea typeface="DejaVu Sans" pitchFamily="2"/>
                <a:cs typeface="DejaVu Sans" pitchFamily="2"/>
              </a:defRPr>
            </a:lvl1pPr>
            <a:lvl2pPr marL="864000" marR="0" lvl="1" indent="-324000" algn="l">
              <a:buClr>
                <a:srgbClr val="003366"/>
              </a:buClr>
              <a:buSzPct val="80000"/>
              <a:buFont typeface="StarSymbol" pitchFamily="2"/>
              <a:buChar char=""/>
              <a:tabLst/>
              <a:defRPr lang="en-US" sz="2800" b="0" i="0" u="none" strike="noStrike">
                <a:ln>
                  <a:noFill/>
                </a:ln>
                <a:solidFill>
                  <a:srgbClr val="000000"/>
                </a:solidFill>
                <a:latin typeface="Albany" pitchFamily="34"/>
                <a:ea typeface="DejaVu Sans" pitchFamily="2"/>
                <a:cs typeface="DejaVu Sans" pitchFamily="2"/>
              </a:defRPr>
            </a:lvl2pPr>
            <a:lvl3pPr marL="1296000" marR="0" lvl="2" indent="-216000" algn="l">
              <a:buClr>
                <a:srgbClr val="003366"/>
              </a:buClr>
              <a:buSzPct val="80000"/>
              <a:buFont typeface="StarSymbol" pitchFamily="2"/>
              <a:buChar char=""/>
              <a:tabLst/>
              <a:defRPr lang="en-US" sz="2400" b="0" i="0" u="none" strike="noStrike">
                <a:ln>
                  <a:noFill/>
                </a:ln>
                <a:solidFill>
                  <a:srgbClr val="000000"/>
                </a:solidFill>
                <a:latin typeface="Albany" pitchFamily="34"/>
                <a:ea typeface="DejaVu Sans" pitchFamily="2"/>
                <a:cs typeface="DejaVu Sans" pitchFamily="2"/>
              </a:defRPr>
            </a:lvl3pPr>
            <a:lvl4pPr marL="1728000" marR="0" lvl="3"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4pPr>
            <a:lvl5pPr marL="2160000" marR="0" lvl="4"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5pPr>
            <a:lvl6pPr marL="2592000" marR="0" lvl="5"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6pPr>
            <a:lvl7pPr marL="3024000" marR="0" lvl="6"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7pPr>
            <a:lvl8pPr marL="3456000" marR="0" lvl="7"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8pPr>
            <a:lvl9pPr marL="3887999" marR="0" lvl="8" indent="-216000" algn="l">
              <a:buClr>
                <a:srgbClr val="003366"/>
              </a:buClr>
              <a:buSzPct val="80000"/>
              <a:buFont typeface="StarSymbol" pitchFamily="2"/>
              <a:buChar char=""/>
              <a:tabLst/>
              <a:defRPr lang="en-US" sz="2000" b="0" i="0" u="none" strike="noStrike">
                <a:ln>
                  <a:noFill/>
                </a:ln>
                <a:solidFill>
                  <a:srgbClr val="000000"/>
                </a:solidFill>
                <a:latin typeface="Albany" pitchFamily="34"/>
                <a:ea typeface="DejaVu Sans" pitchFamily="2"/>
                <a:cs typeface="DejaVu Sans" pitchFamily="2"/>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buNone/>
        <a:tabLst/>
        <a:defRPr lang="en-US" sz="4000" b="1" i="0" u="none" strike="noStrike">
          <a:ln>
            <a:noFill/>
          </a:ln>
          <a:solidFill>
            <a:srgbClr val="E6E6FF"/>
          </a:solidFill>
          <a:latin typeface="Albany" pitchFamily="34"/>
        </a:defRPr>
      </a:lvl1pPr>
    </p:titleStyle>
    <p:bodyStyle>
      <a:lvl1pPr marL="0" marR="0" indent="-432000" algn="l" rtl="0" hangingPunct="0">
        <a:tabLst/>
        <a:defRPr lang="en-US" sz="3200" b="0" i="0" u="none" strike="noStrike">
          <a:ln>
            <a:noFill/>
          </a:ln>
          <a:solidFill>
            <a:srgbClr val="000000"/>
          </a:solidFill>
          <a:latin typeface="Albany" pitchFamily="34"/>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file:///C:\Users\tizi\Desktop\Tiziana\talk_Prague_10\plunge_i80l.mp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CasellaDiTesto 1"/>
          <p:cNvSpPr txBox="1"/>
          <p:nvPr/>
        </p:nvSpPr>
        <p:spPr>
          <a:xfrm>
            <a:off x="468312" y="3779837"/>
            <a:ext cx="4800600" cy="1593150"/>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200" b="1" i="0" u="none" strike="noStrike" kern="1200" dirty="0" err="1" smtClean="0">
                <a:ln>
                  <a:noFill/>
                </a:ln>
                <a:latin typeface="Nimbus Sans L" pitchFamily="18"/>
                <a:ea typeface="DejaVu Sans" pitchFamily="2"/>
                <a:cs typeface="DejaVu Sans" pitchFamily="2"/>
              </a:rPr>
              <a:t>Tiziana</a:t>
            </a:r>
            <a:r>
              <a:rPr lang="en-US" sz="3200" b="1" i="0" u="none" strike="noStrike" kern="1200" dirty="0" smtClean="0">
                <a:ln>
                  <a:noFill/>
                </a:ln>
                <a:latin typeface="Nimbus Sans L" pitchFamily="18"/>
                <a:ea typeface="DejaVu Sans" pitchFamily="2"/>
                <a:cs typeface="DejaVu Sans" pitchFamily="2"/>
              </a:rPr>
              <a:t> Di Salvo</a:t>
            </a:r>
          </a:p>
          <a:p>
            <a:pPr marL="0" marR="0" lvl="0" indent="0" algn="ctr" rtl="0" hangingPunct="0">
              <a:lnSpc>
                <a:spcPct val="100000"/>
              </a:lnSpc>
              <a:spcBef>
                <a:spcPts val="0"/>
              </a:spcBef>
              <a:spcAft>
                <a:spcPts val="0"/>
              </a:spcAft>
              <a:buNone/>
              <a:tabLst/>
            </a:pPr>
            <a:r>
              <a:rPr lang="en-US" sz="2400" b="0" i="0" u="none" strike="noStrike" kern="1200" dirty="0" smtClean="0">
                <a:ln>
                  <a:noFill/>
                </a:ln>
                <a:latin typeface="Nimbus Sans L" pitchFamily="18"/>
                <a:ea typeface="DejaVu Sans" pitchFamily="2"/>
                <a:cs typeface="DejaVu Sans" pitchFamily="2"/>
              </a:rPr>
              <a:t>DSFA </a:t>
            </a:r>
          </a:p>
          <a:p>
            <a:pPr marL="0" marR="0" lvl="0" indent="0" algn="ctr" rtl="0" hangingPunct="0">
              <a:lnSpc>
                <a:spcPct val="100000"/>
              </a:lnSpc>
              <a:spcBef>
                <a:spcPts val="0"/>
              </a:spcBef>
              <a:spcAft>
                <a:spcPts val="0"/>
              </a:spcAft>
              <a:buNone/>
              <a:tabLst/>
            </a:pPr>
            <a:r>
              <a:rPr lang="en-US" sz="2400" b="0" i="0" u="none" strike="noStrike" kern="1200" dirty="0" err="1" smtClean="0">
                <a:ln>
                  <a:noFill/>
                </a:ln>
                <a:latin typeface="Nimbus Sans L" pitchFamily="18"/>
                <a:ea typeface="DejaVu Sans" pitchFamily="2"/>
                <a:cs typeface="DejaVu Sans" pitchFamily="2"/>
              </a:rPr>
              <a:t>Università</a:t>
            </a:r>
            <a:r>
              <a:rPr lang="en-US" sz="2400" b="0" i="0" u="none" strike="noStrike" kern="1200" dirty="0" smtClean="0">
                <a:ln>
                  <a:noFill/>
                </a:ln>
                <a:latin typeface="Nimbus Sans L" pitchFamily="18"/>
                <a:ea typeface="DejaVu Sans" pitchFamily="2"/>
                <a:cs typeface="DejaVu Sans" pitchFamily="2"/>
              </a:rPr>
              <a:t> </a:t>
            </a:r>
            <a:r>
              <a:rPr lang="en-US" sz="2400" dirty="0" err="1" smtClean="0">
                <a:latin typeface="Nimbus Sans L" pitchFamily="18"/>
                <a:ea typeface="DejaVu Sans" pitchFamily="2"/>
                <a:cs typeface="DejaVu Sans" pitchFamily="2"/>
              </a:rPr>
              <a:t>di</a:t>
            </a:r>
            <a:r>
              <a:rPr lang="en-US" sz="2400" dirty="0" smtClean="0">
                <a:latin typeface="Nimbus Sans L" pitchFamily="18"/>
                <a:ea typeface="DejaVu Sans" pitchFamily="2"/>
                <a:cs typeface="DejaVu Sans" pitchFamily="2"/>
              </a:rPr>
              <a:t> Palermo</a:t>
            </a:r>
            <a:endParaRPr lang="en-US" sz="2400" b="0" i="0" u="none" strike="noStrike" kern="1200" dirty="0" smtClean="0">
              <a:ln>
                <a:noFill/>
              </a:ln>
              <a:latin typeface="Nimbus Sans L" pitchFamily="18"/>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200" b="0" i="0" u="none" strike="noStrike" kern="1200" dirty="0">
              <a:ln>
                <a:noFill/>
              </a:ln>
              <a:latin typeface="Nimbus Sans L" pitchFamily="18"/>
              <a:ea typeface="DejaVu Sans" pitchFamily="2"/>
              <a:cs typeface="DejaVu Sans" pitchFamily="2"/>
            </a:endParaRPr>
          </a:p>
        </p:txBody>
      </p:sp>
      <p:sp>
        <p:nvSpPr>
          <p:cNvPr id="4" name="CasellaDiTesto 3"/>
          <p:cNvSpPr txBox="1"/>
          <p:nvPr/>
        </p:nvSpPr>
        <p:spPr>
          <a:xfrm>
            <a:off x="773112" y="6423228"/>
            <a:ext cx="9144000" cy="974582"/>
          </a:xfrm>
          <a:prstGeom prst="rect">
            <a:avLst/>
          </a:prstGeom>
          <a:noFill/>
          <a:ln>
            <a:noFill/>
          </a:ln>
        </p:spPr>
        <p:txBody>
          <a:bodyPr vert="horz" lIns="90000" tIns="45000" rIns="90000" bIns="45000" compatLnSpc="0">
            <a:spAutoFit/>
          </a:bodyPr>
          <a:lstStyle/>
          <a:p>
            <a:pPr marL="0" marR="0" lvl="0" indent="0" algn="l" rtl="0" hangingPunct="0">
              <a:lnSpc>
                <a:spcPct val="100000"/>
              </a:lnSpc>
              <a:spcBef>
                <a:spcPts val="0"/>
              </a:spcBef>
              <a:spcAft>
                <a:spcPts val="0"/>
              </a:spcAft>
              <a:buNone/>
              <a:tabLst/>
              <a:defRPr sz="1800"/>
            </a:pPr>
            <a:r>
              <a:rPr lang="en-US" sz="2000" dirty="0">
                <a:latin typeface="Nimbus Sans L" pitchFamily="18"/>
                <a:ea typeface="DejaVu Sans" pitchFamily="2"/>
                <a:cs typeface="DejaVu Sans" pitchFamily="2"/>
              </a:rPr>
              <a:t>I</a:t>
            </a:r>
            <a:r>
              <a:rPr lang="en-US" sz="2000" b="0" i="0" u="none" strike="noStrike" kern="1200" dirty="0" smtClean="0">
                <a:ln>
                  <a:noFill/>
                </a:ln>
                <a:latin typeface="Nimbus Sans L" pitchFamily="18"/>
                <a:ea typeface="DejaVu Sans" pitchFamily="2"/>
                <a:cs typeface="DejaVu Sans" pitchFamily="2"/>
              </a:rPr>
              <a:t>n </a:t>
            </a:r>
            <a:r>
              <a:rPr lang="en-US" sz="2000" b="0" i="0" u="none" strike="noStrike" kern="1200" dirty="0">
                <a:ln>
                  <a:noFill/>
                </a:ln>
                <a:latin typeface="Nimbus Sans L" pitchFamily="18"/>
                <a:ea typeface="DejaVu Sans" pitchFamily="2"/>
                <a:cs typeface="DejaVu Sans" pitchFamily="2"/>
              </a:rPr>
              <a:t>collaboration with</a:t>
            </a:r>
            <a:r>
              <a:rPr lang="en-US" sz="2000" b="0" i="0" u="none" strike="noStrike" kern="1200" dirty="0" smtClean="0">
                <a:ln>
                  <a:noFill/>
                </a:ln>
                <a:latin typeface="Nimbus Sans L" pitchFamily="18"/>
                <a:ea typeface="DejaVu Sans" pitchFamily="2"/>
                <a:cs typeface="DejaVu Sans" pitchFamily="2"/>
              </a:rPr>
              <a:t>:</a:t>
            </a:r>
          </a:p>
          <a:p>
            <a:pPr hangingPunct="0">
              <a:defRPr sz="1800"/>
            </a:pPr>
            <a:r>
              <a:rPr lang="en-US" sz="2000" b="1" dirty="0" smtClean="0">
                <a:latin typeface="Nimbus Sans L" pitchFamily="18"/>
                <a:ea typeface="DejaVu Sans" pitchFamily="2"/>
                <a:cs typeface="DejaVu Sans" pitchFamily="2"/>
              </a:rPr>
              <a:t>A. </a:t>
            </a:r>
            <a:r>
              <a:rPr lang="en-US" sz="2000" b="1" dirty="0" err="1" smtClean="0">
                <a:latin typeface="Nimbus Sans L" pitchFamily="18"/>
                <a:ea typeface="DejaVu Sans" pitchFamily="2"/>
                <a:cs typeface="DejaVu Sans" pitchFamily="2"/>
              </a:rPr>
              <a:t>D'Aì</a:t>
            </a:r>
            <a:r>
              <a:rPr lang="en-US" sz="2000" b="1" dirty="0" smtClean="0">
                <a:latin typeface="Nimbus Sans L" pitchFamily="18"/>
                <a:ea typeface="DejaVu Sans" pitchFamily="2"/>
                <a:cs typeface="DejaVu Sans" pitchFamily="2"/>
              </a:rPr>
              <a:t>, R. </a:t>
            </a:r>
            <a:r>
              <a:rPr lang="en-US" sz="2000" b="1" dirty="0" err="1" smtClean="0">
                <a:latin typeface="Nimbus Sans L" pitchFamily="18"/>
                <a:ea typeface="DejaVu Sans" pitchFamily="2"/>
                <a:cs typeface="DejaVu Sans" pitchFamily="2"/>
              </a:rPr>
              <a:t>Iaria</a:t>
            </a:r>
            <a:r>
              <a:rPr lang="en-US" sz="2000" b="1" dirty="0" smtClean="0">
                <a:latin typeface="Nimbus Sans L" pitchFamily="18"/>
                <a:ea typeface="DejaVu Sans" pitchFamily="2"/>
                <a:cs typeface="DejaVu Sans" pitchFamily="2"/>
              </a:rPr>
              <a:t>, N. R. </a:t>
            </a:r>
            <a:r>
              <a:rPr lang="en-US" sz="2000" b="1" dirty="0" err="1" smtClean="0">
                <a:latin typeface="Nimbus Sans L" pitchFamily="18"/>
                <a:ea typeface="DejaVu Sans" pitchFamily="2"/>
                <a:cs typeface="DejaVu Sans" pitchFamily="2"/>
              </a:rPr>
              <a:t>Robba</a:t>
            </a:r>
            <a:r>
              <a:rPr lang="en-US" sz="2000" b="1" dirty="0" smtClean="0">
                <a:latin typeface="Nimbus Sans L" pitchFamily="18"/>
                <a:ea typeface="DejaVu Sans" pitchFamily="2"/>
                <a:cs typeface="DejaVu Sans" pitchFamily="2"/>
              </a:rPr>
              <a:t> </a:t>
            </a:r>
            <a:r>
              <a:rPr lang="en-US" sz="2000" dirty="0" smtClean="0">
                <a:latin typeface="Nimbus Sans L" pitchFamily="18"/>
                <a:ea typeface="DejaVu Sans" pitchFamily="2"/>
                <a:cs typeface="DejaVu Sans" pitchFamily="2"/>
              </a:rPr>
              <a:t>(Univ. Palermo)</a:t>
            </a:r>
            <a:r>
              <a:rPr lang="en-US" sz="2000" b="1" dirty="0" smtClean="0">
                <a:latin typeface="Nimbus Sans L" pitchFamily="18"/>
                <a:ea typeface="DejaVu Sans" pitchFamily="2"/>
                <a:cs typeface="DejaVu Sans" pitchFamily="2"/>
              </a:rPr>
              <a:t>, </a:t>
            </a:r>
            <a:r>
              <a:rPr lang="en-US" sz="2000" b="1" i="0" u="none" strike="noStrike" kern="1200" dirty="0" smtClean="0">
                <a:ln>
                  <a:noFill/>
                </a:ln>
                <a:latin typeface="Nimbus Sans L" pitchFamily="18"/>
                <a:ea typeface="DejaVu Sans" pitchFamily="2"/>
                <a:cs typeface="DejaVu Sans" pitchFamily="2"/>
              </a:rPr>
              <a:t>L. </a:t>
            </a:r>
            <a:r>
              <a:rPr lang="en-US" sz="2000" b="1" i="0" u="none" strike="noStrike" kern="1200" dirty="0" err="1" smtClean="0">
                <a:ln>
                  <a:noFill/>
                </a:ln>
                <a:latin typeface="Nimbus Sans L" pitchFamily="18"/>
                <a:ea typeface="DejaVu Sans" pitchFamily="2"/>
                <a:cs typeface="DejaVu Sans" pitchFamily="2"/>
              </a:rPr>
              <a:t>Burderi</a:t>
            </a:r>
            <a:r>
              <a:rPr lang="en-US" sz="2000" b="1" i="0" u="none" strike="noStrike" kern="1200" dirty="0" smtClean="0">
                <a:ln>
                  <a:noFill/>
                </a:ln>
                <a:latin typeface="Nimbus Sans L" pitchFamily="18"/>
                <a:ea typeface="DejaVu Sans" pitchFamily="2"/>
                <a:cs typeface="DejaVu Sans" pitchFamily="2"/>
              </a:rPr>
              <a:t>, E. </a:t>
            </a:r>
            <a:r>
              <a:rPr lang="en-US" sz="2000" b="1" i="0" u="none" strike="noStrike" kern="1200" dirty="0" err="1" smtClean="0">
                <a:ln>
                  <a:noFill/>
                </a:ln>
                <a:latin typeface="Nimbus Sans L" pitchFamily="18"/>
                <a:ea typeface="DejaVu Sans" pitchFamily="2"/>
                <a:cs typeface="DejaVu Sans" pitchFamily="2"/>
              </a:rPr>
              <a:t>Egron</a:t>
            </a:r>
            <a:r>
              <a:rPr lang="en-US" sz="2000" b="1" i="0" u="none" strike="noStrike" kern="1200" dirty="0" smtClean="0">
                <a:ln>
                  <a:noFill/>
                </a:ln>
                <a:latin typeface="Nimbus Sans L" pitchFamily="18"/>
                <a:ea typeface="DejaVu Sans" pitchFamily="2"/>
                <a:cs typeface="DejaVu Sans" pitchFamily="2"/>
              </a:rPr>
              <a:t> </a:t>
            </a:r>
            <a:r>
              <a:rPr lang="en-US" sz="2000" i="0" u="none" strike="noStrike" kern="1200" dirty="0">
                <a:ln>
                  <a:noFill/>
                </a:ln>
                <a:latin typeface="Nimbus Sans L" pitchFamily="18"/>
                <a:ea typeface="DejaVu Sans" pitchFamily="2"/>
                <a:cs typeface="DejaVu Sans" pitchFamily="2"/>
              </a:rPr>
              <a:t>(Univ. Cagliari</a:t>
            </a:r>
            <a:r>
              <a:rPr lang="en-US" sz="2000" i="0" u="none" strike="noStrike" kern="1200" dirty="0" smtClean="0">
                <a:ln>
                  <a:noFill/>
                </a:ln>
                <a:latin typeface="Nimbus Sans L" pitchFamily="18"/>
                <a:ea typeface="DejaVu Sans" pitchFamily="2"/>
                <a:cs typeface="DejaVu Sans" pitchFamily="2"/>
              </a:rPr>
              <a:t>), </a:t>
            </a:r>
            <a:r>
              <a:rPr lang="en-US" sz="2000" b="1" dirty="0" smtClean="0">
                <a:latin typeface="Nimbus Sans L" pitchFamily="18"/>
                <a:ea typeface="DejaVu Sans" pitchFamily="2"/>
                <a:cs typeface="DejaVu Sans" pitchFamily="2"/>
              </a:rPr>
              <a:t>A. </a:t>
            </a:r>
            <a:r>
              <a:rPr lang="en-US" sz="2000" b="1" dirty="0" err="1" smtClean="0">
                <a:latin typeface="Nimbus Sans L" pitchFamily="18"/>
                <a:ea typeface="DejaVu Sans" pitchFamily="2"/>
                <a:cs typeface="DejaVu Sans" pitchFamily="2"/>
              </a:rPr>
              <a:t>Papitto</a:t>
            </a:r>
            <a:r>
              <a:rPr lang="en-US" sz="2000" b="1" dirty="0" smtClean="0">
                <a:latin typeface="Nimbus Sans L" pitchFamily="18"/>
                <a:ea typeface="DejaVu Sans" pitchFamily="2"/>
                <a:cs typeface="DejaVu Sans" pitchFamily="2"/>
              </a:rPr>
              <a:t>, A. </a:t>
            </a:r>
            <a:r>
              <a:rPr lang="en-US" sz="2000" b="1" dirty="0" err="1" smtClean="0">
                <a:latin typeface="Nimbus Sans L" pitchFamily="18"/>
                <a:ea typeface="DejaVu Sans" pitchFamily="2"/>
                <a:cs typeface="DejaVu Sans" pitchFamily="2"/>
              </a:rPr>
              <a:t>Riggio</a:t>
            </a:r>
            <a:r>
              <a:rPr lang="en-US" sz="2000" b="1" dirty="0" smtClean="0">
                <a:latin typeface="Nimbus Sans L" pitchFamily="18"/>
                <a:ea typeface="DejaVu Sans" pitchFamily="2"/>
                <a:cs typeface="DejaVu Sans" pitchFamily="2"/>
              </a:rPr>
              <a:t> </a:t>
            </a:r>
            <a:r>
              <a:rPr lang="en-US" sz="2000" dirty="0" smtClean="0">
                <a:latin typeface="Nimbus Sans L" pitchFamily="18"/>
                <a:ea typeface="DejaVu Sans" pitchFamily="2"/>
                <a:cs typeface="DejaVu Sans" pitchFamily="2"/>
              </a:rPr>
              <a:t>(INAF-OAC), </a:t>
            </a:r>
            <a:r>
              <a:rPr lang="en-US" sz="2000" b="1" i="0" u="none" strike="noStrike" kern="1200" dirty="0" smtClean="0">
                <a:ln>
                  <a:noFill/>
                </a:ln>
                <a:latin typeface="Nimbus Sans L" pitchFamily="18"/>
                <a:ea typeface="DejaVu Sans" pitchFamily="2"/>
                <a:cs typeface="DejaVu Sans" pitchFamily="2"/>
              </a:rPr>
              <a:t>G. Matt </a:t>
            </a:r>
            <a:r>
              <a:rPr lang="en-US" sz="2000" i="0" u="none" strike="noStrike" kern="1200" dirty="0" smtClean="0">
                <a:ln>
                  <a:noFill/>
                </a:ln>
                <a:latin typeface="Nimbus Sans L" pitchFamily="18"/>
                <a:ea typeface="DejaVu Sans" pitchFamily="2"/>
                <a:cs typeface="DejaVu Sans" pitchFamily="2"/>
              </a:rPr>
              <a:t>(Univ. Roma </a:t>
            </a:r>
            <a:r>
              <a:rPr lang="en-US" sz="2000" i="0" u="none" strike="noStrike" kern="1200" dirty="0" err="1" smtClean="0">
                <a:ln>
                  <a:noFill/>
                </a:ln>
                <a:latin typeface="Nimbus Sans L" pitchFamily="18"/>
                <a:ea typeface="DejaVu Sans" pitchFamily="2"/>
                <a:cs typeface="DejaVu Sans" pitchFamily="2"/>
              </a:rPr>
              <a:t>Tre</a:t>
            </a:r>
            <a:r>
              <a:rPr lang="en-US" sz="2000" i="0" u="none" strike="noStrike" kern="1200" dirty="0" smtClean="0">
                <a:ln>
                  <a:noFill/>
                </a:ln>
                <a:latin typeface="Nimbus Sans L" pitchFamily="18"/>
                <a:ea typeface="DejaVu Sans" pitchFamily="2"/>
                <a:cs typeface="DejaVu Sans" pitchFamily="2"/>
              </a:rPr>
              <a:t>)</a:t>
            </a:r>
            <a:endParaRPr lang="en-US" sz="2000" b="1" i="0" u="none" strike="noStrike" kern="1200" dirty="0">
              <a:ln>
                <a:noFill/>
              </a:ln>
              <a:latin typeface="Nimbus Sans L" pitchFamily="18"/>
              <a:ea typeface="DejaVu Sans" pitchFamily="2"/>
              <a:cs typeface="DejaVu Sans" pitchFamily="2"/>
            </a:endParaRPr>
          </a:p>
        </p:txBody>
      </p:sp>
      <p:sp>
        <p:nvSpPr>
          <p:cNvPr id="5" name="CasellaDiTesto 4"/>
          <p:cNvSpPr txBox="1"/>
          <p:nvPr/>
        </p:nvSpPr>
        <p:spPr>
          <a:xfrm>
            <a:off x="392112" y="300677"/>
            <a:ext cx="9688513" cy="2329505"/>
          </a:xfrm>
          <a:prstGeom prst="rect">
            <a:avLst/>
          </a:prstGeom>
          <a:noFill/>
          <a:ln>
            <a:noFill/>
          </a:ln>
        </p:spPr>
        <p:txBody>
          <a:bodyPr vert="horz" wrap="square" lIns="90000" tIns="45000" rIns="90000" bIns="45000" compatLnSpc="0">
            <a:spAutoFit/>
          </a:bodyPr>
          <a:lstStyle/>
          <a:p>
            <a:pPr lvl="0" algn="ctr" hangingPunct="0"/>
            <a:r>
              <a:rPr lang="it-IT" sz="3600" b="1" dirty="0" smtClean="0">
                <a:solidFill>
                  <a:schemeClr val="bg1"/>
                </a:solidFill>
                <a:effectLst>
                  <a:outerShdw dist="17961" dir="2700000">
                    <a:scrgbClr r="0" g="0" b="0"/>
                  </a:outerShdw>
                </a:effectLst>
                <a:latin typeface="Nimbus Sans L" pitchFamily="34"/>
                <a:ea typeface="Luxi Mono" pitchFamily="50"/>
                <a:cs typeface="Nimbus Roman No9 L" pitchFamily="2"/>
              </a:rPr>
              <a:t>Broad Band </a:t>
            </a:r>
            <a:r>
              <a:rPr lang="it-IT" sz="3600" b="1" dirty="0" err="1" smtClean="0">
                <a:solidFill>
                  <a:schemeClr val="bg1"/>
                </a:solidFill>
                <a:effectLst>
                  <a:outerShdw dist="17961" dir="2700000">
                    <a:scrgbClr r="0" g="0" b="0"/>
                  </a:outerShdw>
                </a:effectLst>
                <a:latin typeface="Nimbus Sans L" pitchFamily="34"/>
                <a:ea typeface="Luxi Mono" pitchFamily="50"/>
                <a:cs typeface="Nimbus Roman No9 L" pitchFamily="2"/>
              </a:rPr>
              <a:t>Spectra</a:t>
            </a:r>
            <a:r>
              <a:rPr lang="it-IT" sz="3600" b="1" dirty="0" smtClean="0">
                <a:solidFill>
                  <a:schemeClr val="bg1"/>
                </a:solidFill>
                <a:effectLst>
                  <a:outerShdw dist="17961" dir="2700000">
                    <a:scrgbClr r="0" g="0" b="0"/>
                  </a:outerShdw>
                </a:effectLst>
                <a:latin typeface="Nimbus Sans L" pitchFamily="34"/>
                <a:ea typeface="Luxi Mono" pitchFamily="50"/>
                <a:cs typeface="Nimbus Roman No9 L" pitchFamily="2"/>
              </a:rPr>
              <a:t> </a:t>
            </a:r>
            <a:r>
              <a:rPr lang="it-IT" sz="3600" b="1" dirty="0" err="1" smtClean="0">
                <a:solidFill>
                  <a:schemeClr val="bg1"/>
                </a:solidFill>
                <a:effectLst>
                  <a:outerShdw dist="17961" dir="2700000">
                    <a:scrgbClr r="0" g="0" b="0"/>
                  </a:outerShdw>
                </a:effectLst>
                <a:latin typeface="Nimbus Sans L" pitchFamily="34"/>
                <a:ea typeface="Luxi Mono" pitchFamily="50"/>
                <a:cs typeface="Nimbus Roman No9 L" pitchFamily="2"/>
              </a:rPr>
              <a:t>of</a:t>
            </a:r>
            <a:r>
              <a:rPr lang="it-IT" sz="3600" b="1" dirty="0" smtClean="0">
                <a:solidFill>
                  <a:schemeClr val="bg1"/>
                </a:solidFill>
                <a:effectLst>
                  <a:outerShdw dist="17961" dir="2700000">
                    <a:scrgbClr r="0" g="0" b="0"/>
                  </a:outerShdw>
                </a:effectLst>
                <a:latin typeface="Nimbus Sans L" pitchFamily="34"/>
                <a:ea typeface="Luxi Mono" pitchFamily="50"/>
                <a:cs typeface="Nimbus Roman No9 L" pitchFamily="2"/>
              </a:rPr>
              <a:t> Low Mass</a:t>
            </a:r>
          </a:p>
          <a:p>
            <a:pPr lvl="0" algn="ctr" hangingPunct="0"/>
            <a:r>
              <a:rPr lang="it-IT" sz="3600" b="1" dirty="0" err="1" smtClean="0">
                <a:solidFill>
                  <a:schemeClr val="bg1"/>
                </a:solidFill>
                <a:effectLst>
                  <a:outerShdw dist="17961" dir="2700000">
                    <a:scrgbClr r="0" g="0" b="0"/>
                  </a:outerShdw>
                </a:effectLst>
                <a:latin typeface="Nimbus Sans L" pitchFamily="34"/>
                <a:ea typeface="Luxi Mono" pitchFamily="50"/>
                <a:cs typeface="Nimbus Roman No9 L" pitchFamily="2"/>
              </a:rPr>
              <a:t>X-ray</a:t>
            </a:r>
            <a:r>
              <a:rPr lang="it-IT" sz="3600" b="1" dirty="0" smtClean="0">
                <a:solidFill>
                  <a:schemeClr val="bg1"/>
                </a:solidFill>
                <a:effectLst>
                  <a:outerShdw dist="17961" dir="2700000">
                    <a:scrgbClr r="0" g="0" b="0"/>
                  </a:outerShdw>
                </a:effectLst>
                <a:latin typeface="Nimbus Sans L" pitchFamily="34"/>
                <a:ea typeface="Luxi Mono" pitchFamily="50"/>
                <a:cs typeface="Nimbus Roman No9 L" pitchFamily="2"/>
              </a:rPr>
              <a:t> </a:t>
            </a:r>
            <a:r>
              <a:rPr lang="it-IT" sz="3600" b="1" dirty="0" err="1" smtClean="0">
                <a:solidFill>
                  <a:schemeClr val="bg1"/>
                </a:solidFill>
                <a:effectLst>
                  <a:outerShdw dist="17961" dir="2700000">
                    <a:scrgbClr r="0" g="0" b="0"/>
                  </a:outerShdw>
                </a:effectLst>
                <a:latin typeface="Nimbus Sans L" pitchFamily="34"/>
                <a:ea typeface="Luxi Mono" pitchFamily="50"/>
                <a:cs typeface="Nimbus Roman No9 L" pitchFamily="2"/>
              </a:rPr>
              <a:t>Binaries</a:t>
            </a:r>
            <a:r>
              <a:rPr lang="it-IT" sz="3600" b="1" dirty="0" smtClean="0">
                <a:solidFill>
                  <a:schemeClr val="bg1"/>
                </a:solidFill>
                <a:effectLst>
                  <a:outerShdw dist="17961" dir="2700000">
                    <a:scrgbClr r="0" g="0" b="0"/>
                  </a:outerShdw>
                </a:effectLst>
                <a:latin typeface="Nimbus Sans L" pitchFamily="34"/>
                <a:ea typeface="Luxi Mono" pitchFamily="50"/>
                <a:cs typeface="Nimbus Roman No9 L" pitchFamily="2"/>
              </a:rPr>
              <a:t>:</a:t>
            </a:r>
          </a:p>
          <a:p>
            <a:pPr lvl="0" algn="ctr" hangingPunct="0"/>
            <a:endParaRPr lang="it-IT" sz="1600" b="1" dirty="0" smtClean="0">
              <a:solidFill>
                <a:schemeClr val="bg1"/>
              </a:solidFill>
              <a:effectLst>
                <a:outerShdw dist="17961" dir="2700000">
                  <a:scrgbClr r="0" g="0" b="0"/>
                </a:outerShdw>
              </a:effectLst>
              <a:latin typeface="Nimbus Sans L" pitchFamily="34"/>
              <a:ea typeface="Luxi Mono" pitchFamily="50"/>
              <a:cs typeface="Nimbus Roman No9 L" pitchFamily="2"/>
            </a:endParaRPr>
          </a:p>
          <a:p>
            <a:pPr marL="0" marR="0" lvl="0" indent="0" algn="ctr" rtl="0" hangingPunct="0">
              <a:lnSpc>
                <a:spcPct val="100000"/>
              </a:lnSpc>
              <a:spcBef>
                <a:spcPts val="0"/>
              </a:spcBef>
              <a:spcAft>
                <a:spcPts val="0"/>
              </a:spcAft>
              <a:buNone/>
              <a:tabLst/>
            </a:pP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Looking</a:t>
            </a:r>
            <a:r>
              <a:rPr lang="it-IT" sz="3200" b="1" i="0" u="none" strike="noStrike" kern="1200" dirty="0"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 at the </a:t>
            </a: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inner</a:t>
            </a:r>
            <a:r>
              <a:rPr lang="it-IT" sz="3200" b="1" i="0" u="none" strike="noStrike" kern="1200" dirty="0"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 </a:t>
            </a: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accretion</a:t>
            </a:r>
            <a:r>
              <a:rPr lang="it-IT" sz="3200" b="1" i="0" u="none" strike="noStrike" kern="1200" dirty="0"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 flow </a:t>
            </a: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with</a:t>
            </a:r>
            <a:r>
              <a:rPr lang="it-IT" sz="3200" b="1" i="0" u="none" strike="noStrike" kern="1200" dirty="0"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 </a:t>
            </a:r>
          </a:p>
          <a:p>
            <a:pPr marL="0" marR="0" lvl="0" indent="0" algn="ctr" rtl="0" hangingPunct="0">
              <a:lnSpc>
                <a:spcPct val="100000"/>
              </a:lnSpc>
              <a:spcBef>
                <a:spcPts val="0"/>
              </a:spcBef>
              <a:spcAft>
                <a:spcPts val="0"/>
              </a:spcAft>
              <a:buNone/>
              <a:tabLst/>
            </a:pP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X-ray</a:t>
            </a:r>
            <a:r>
              <a:rPr lang="it-IT" sz="3200" b="1" i="0" u="none" strike="noStrike" kern="1200" dirty="0"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 </a:t>
            </a:r>
            <a:r>
              <a:rPr lang="it-IT" sz="3200" b="1" i="0" u="none" strike="noStrike" kern="1200" dirty="0" err="1" smtClean="0">
                <a:ln>
                  <a:noFill/>
                </a:ln>
                <a:solidFill>
                  <a:srgbClr val="333366"/>
                </a:solidFill>
                <a:effectLst>
                  <a:outerShdw dist="17961" dir="2700000">
                    <a:scrgbClr r="0" g="0" b="0"/>
                  </a:outerShdw>
                </a:effectLst>
                <a:latin typeface="Nimbus Sans L" pitchFamily="34"/>
                <a:ea typeface="Luxi Mono" pitchFamily="50"/>
                <a:cs typeface="Nimbus Roman No9 L" pitchFamily="2"/>
              </a:rPr>
              <a:t>spectroscopy</a:t>
            </a:r>
            <a:endParaRPr lang="it-IT" sz="3200" b="1" i="0" u="none" strike="noStrike" kern="1200" dirty="0">
              <a:ln>
                <a:noFill/>
              </a:ln>
              <a:solidFill>
                <a:srgbClr val="333366"/>
              </a:solidFill>
              <a:effectLst>
                <a:outerShdw dist="17961" dir="2700000">
                  <a:scrgbClr r="0" g="0" b="0"/>
                </a:outerShdw>
              </a:effectLst>
              <a:latin typeface="Nimbus Sans L" pitchFamily="34"/>
              <a:ea typeface="Luxi Mono" pitchFamily="50"/>
              <a:cs typeface="Nimbus Roman No9 L" pitchFamily="2"/>
            </a:endParaRPr>
          </a:p>
        </p:txBody>
      </p:sp>
      <p:pic>
        <p:nvPicPr>
          <p:cNvPr id="6" name="Immagine 5"/>
          <p:cNvPicPr>
            <a:picLocks noChangeAspect="1"/>
          </p:cNvPicPr>
          <p:nvPr/>
        </p:nvPicPr>
        <p:blipFill>
          <a:blip r:embed="rId3" cstate="print">
            <a:alphaModFix/>
            <a:lum/>
          </a:blip>
          <a:srcRect/>
          <a:stretch>
            <a:fillRect/>
          </a:stretch>
        </p:blipFill>
        <p:spPr>
          <a:xfrm>
            <a:off x="5280025" y="2865437"/>
            <a:ext cx="4800600" cy="3463199"/>
          </a:xfrm>
          <a:prstGeom prst="rect">
            <a:avLst/>
          </a:prstGeom>
          <a:noFill/>
          <a:ln>
            <a:noFill/>
          </a:ln>
        </p:spPr>
      </p:pic>
      <p:pic>
        <p:nvPicPr>
          <p:cNvPr id="9" name="Picture 5" descr="BH1m"/>
          <p:cNvPicPr>
            <a:picLocks noChangeAspect="1" noChangeArrowheads="1"/>
          </p:cNvPicPr>
          <p:nvPr/>
        </p:nvPicPr>
        <p:blipFill>
          <a:blip r:embed="rId4" cstate="print"/>
          <a:srcRect/>
          <a:stretch>
            <a:fillRect/>
          </a:stretch>
        </p:blipFill>
        <p:spPr bwMode="auto">
          <a:xfrm>
            <a:off x="4964112" y="2789237"/>
            <a:ext cx="5116513" cy="3604785"/>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1080293" y="179437"/>
            <a:ext cx="8568531" cy="1259946"/>
          </a:xfrm>
        </p:spPr>
        <p:txBody>
          <a:bodyPr/>
          <a:lstStyle/>
          <a:p>
            <a:r>
              <a:rPr lang="it-IT" i="0" dirty="0" smtClean="0">
                <a:solidFill>
                  <a:schemeClr val="bg1"/>
                </a:solidFill>
              </a:rPr>
              <a:t>The ADC source 4U 1822-371</a:t>
            </a:r>
            <a:endParaRPr lang="it-IT" i="0" dirty="0">
              <a:solidFill>
                <a:schemeClr val="bg1"/>
              </a:solidFill>
            </a:endParaRPr>
          </a:p>
        </p:txBody>
      </p:sp>
      <p:sp>
        <p:nvSpPr>
          <p:cNvPr id="5" name="Text Box 4"/>
          <p:cNvSpPr txBox="1">
            <a:spLocks noChangeArrowheads="1"/>
          </p:cNvSpPr>
          <p:nvPr/>
        </p:nvSpPr>
        <p:spPr bwMode="auto">
          <a:xfrm>
            <a:off x="719831" y="1569784"/>
            <a:ext cx="9360794" cy="6026477"/>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buFont typeface="Wingdings" pitchFamily="2" charset="2"/>
              <a:buChar char="§"/>
            </a:pPr>
            <a:r>
              <a:rPr lang="it-IT" sz="2200" dirty="0" smtClean="0">
                <a:latin typeface="Comic Sans MS" pitchFamily="66" charset="0"/>
              </a:rPr>
              <a:t> </a:t>
            </a:r>
            <a:r>
              <a:rPr lang="it-IT" sz="2200" dirty="0" err="1" smtClean="0">
                <a:latin typeface="Comic Sans MS" pitchFamily="66" charset="0"/>
              </a:rPr>
              <a:t>X-ray</a:t>
            </a:r>
            <a:r>
              <a:rPr lang="it-IT" sz="2200" dirty="0" smtClean="0">
                <a:latin typeface="Comic Sans MS" pitchFamily="66" charset="0"/>
              </a:rPr>
              <a:t> </a:t>
            </a:r>
            <a:r>
              <a:rPr lang="it-IT" sz="2200" dirty="0" err="1" smtClean="0">
                <a:latin typeface="Comic Sans MS" pitchFamily="66" charset="0"/>
              </a:rPr>
              <a:t>Binary</a:t>
            </a:r>
            <a:r>
              <a:rPr lang="it-IT" sz="2200" dirty="0" smtClean="0">
                <a:latin typeface="Comic Sans MS" pitchFamily="66" charset="0"/>
              </a:rPr>
              <a:t> </a:t>
            </a:r>
            <a:r>
              <a:rPr lang="it-IT" sz="2200" dirty="0" err="1" smtClean="0">
                <a:latin typeface="Comic Sans MS" pitchFamily="66" charset="0"/>
              </a:rPr>
              <a:t>seen</a:t>
            </a:r>
            <a:r>
              <a:rPr lang="it-IT" sz="2200" dirty="0" smtClean="0">
                <a:latin typeface="Comic Sans MS" pitchFamily="66" charset="0"/>
              </a:rPr>
              <a:t> at high </a:t>
            </a:r>
            <a:r>
              <a:rPr lang="it-IT" sz="2200" dirty="0" err="1" smtClean="0">
                <a:latin typeface="Comic Sans MS" pitchFamily="66" charset="0"/>
              </a:rPr>
              <a:t>inclination</a:t>
            </a:r>
            <a:r>
              <a:rPr lang="it-IT" sz="2200" dirty="0" smtClean="0">
                <a:latin typeface="Comic Sans MS" pitchFamily="66" charset="0"/>
              </a:rPr>
              <a:t> (81-84 </a:t>
            </a:r>
            <a:r>
              <a:rPr lang="it-IT" sz="2200" dirty="0" err="1" smtClean="0">
                <a:latin typeface="Comic Sans MS" pitchFamily="66" charset="0"/>
              </a:rPr>
              <a:t>deg</a:t>
            </a:r>
            <a:r>
              <a:rPr lang="it-IT" sz="2200" dirty="0" smtClean="0">
                <a:latin typeface="Comic Sans MS" pitchFamily="66" charset="0"/>
              </a:rPr>
              <a:t>, </a:t>
            </a:r>
            <a:r>
              <a:rPr lang="it-IT" sz="2200" dirty="0" err="1" smtClean="0">
                <a:latin typeface="Comic Sans MS" pitchFamily="66" charset="0"/>
              </a:rPr>
              <a:t>Jonker</a:t>
            </a:r>
            <a:r>
              <a:rPr lang="it-IT" sz="2200" dirty="0" smtClean="0">
                <a:latin typeface="Comic Sans MS" pitchFamily="66" charset="0"/>
              </a:rPr>
              <a:t> </a:t>
            </a:r>
            <a:r>
              <a:rPr lang="it-IT" sz="2200" dirty="0" err="1" smtClean="0">
                <a:latin typeface="Comic Sans MS" pitchFamily="66" charset="0"/>
              </a:rPr>
              <a:t>et</a:t>
            </a:r>
            <a:r>
              <a:rPr lang="it-IT" sz="2200" dirty="0" smtClean="0">
                <a:latin typeface="Comic Sans MS" pitchFamily="66" charset="0"/>
              </a:rPr>
              <a:t> al. 2003): </a:t>
            </a:r>
            <a:r>
              <a:rPr lang="it-IT" sz="2200" dirty="0" err="1" smtClean="0">
                <a:latin typeface="Comic Sans MS" pitchFamily="66" charset="0"/>
              </a:rPr>
              <a:t>presence</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a:t>
            </a:r>
            <a:r>
              <a:rPr lang="it-IT" sz="2200" dirty="0" err="1" smtClean="0">
                <a:latin typeface="Comic Sans MS" pitchFamily="66" charset="0"/>
              </a:rPr>
              <a:t>dips</a:t>
            </a:r>
            <a:r>
              <a:rPr lang="it-IT" sz="2200" dirty="0" smtClean="0">
                <a:latin typeface="Comic Sans MS" pitchFamily="66" charset="0"/>
              </a:rPr>
              <a:t> and </a:t>
            </a:r>
            <a:r>
              <a:rPr lang="it-IT" sz="2200" dirty="0" err="1" smtClean="0">
                <a:latin typeface="Comic Sans MS" pitchFamily="66" charset="0"/>
              </a:rPr>
              <a:t>eclipses</a:t>
            </a:r>
            <a:r>
              <a:rPr lang="it-IT" sz="2200" dirty="0" smtClean="0">
                <a:latin typeface="Comic Sans MS" pitchFamily="66" charset="0"/>
              </a:rPr>
              <a:t> in the light curve.</a:t>
            </a:r>
            <a:endParaRPr lang="it-IT" sz="1000" dirty="0" smtClean="0">
              <a:latin typeface="Comic Sans MS" pitchFamily="66" charset="0"/>
            </a:endParaRPr>
          </a:p>
          <a:p>
            <a:pPr eaLnBrk="0" hangingPunct="0">
              <a:spcBef>
                <a:spcPct val="50000"/>
              </a:spcBef>
              <a:buFont typeface="Wingdings" pitchFamily="2" charset="2"/>
              <a:buChar char="§"/>
            </a:pPr>
            <a:r>
              <a:rPr lang="it-IT" sz="2200" dirty="0" smtClean="0">
                <a:latin typeface="Comic Sans MS" pitchFamily="66" charset="0"/>
              </a:rPr>
              <a:t> </a:t>
            </a:r>
            <a:r>
              <a:rPr lang="it-IT" sz="2200" dirty="0" err="1" smtClean="0">
                <a:latin typeface="Comic Sans MS" pitchFamily="66" charset="0"/>
              </a:rPr>
              <a:t>Persistent</a:t>
            </a:r>
            <a:r>
              <a:rPr lang="it-IT" sz="2200" dirty="0" smtClean="0">
                <a:latin typeface="Comic Sans MS" pitchFamily="66" charset="0"/>
              </a:rPr>
              <a:t> source (</a:t>
            </a:r>
            <a:r>
              <a:rPr lang="it-IT" sz="2200" dirty="0" err="1" smtClean="0">
                <a:latin typeface="Comic Sans MS" pitchFamily="66" charset="0"/>
              </a:rPr>
              <a:t>little</a:t>
            </a:r>
            <a:r>
              <a:rPr lang="it-IT" sz="2200" dirty="0" smtClean="0">
                <a:latin typeface="Comic Sans MS" pitchFamily="66" charset="0"/>
              </a:rPr>
              <a:t> </a:t>
            </a:r>
            <a:r>
              <a:rPr lang="it-IT" sz="2200" dirty="0" err="1" smtClean="0">
                <a:latin typeface="Comic Sans MS" pitchFamily="66" charset="0"/>
              </a:rPr>
              <a:t>variability</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the light curve) </a:t>
            </a:r>
            <a:r>
              <a:rPr lang="it-IT" sz="2200" dirty="0" err="1" smtClean="0">
                <a:latin typeface="Comic Sans MS" pitchFamily="66" charset="0"/>
              </a:rPr>
              <a:t>with</a:t>
            </a:r>
            <a:r>
              <a:rPr lang="it-IT" sz="2200" dirty="0" smtClean="0">
                <a:latin typeface="Comic Sans MS" pitchFamily="66" charset="0"/>
              </a:rPr>
              <a:t> no </a:t>
            </a:r>
            <a:r>
              <a:rPr lang="it-IT" sz="2200" dirty="0" err="1" smtClean="0">
                <a:latin typeface="Comic Sans MS" pitchFamily="66" charset="0"/>
              </a:rPr>
              <a:t>type-I</a:t>
            </a:r>
            <a:r>
              <a:rPr lang="it-IT" sz="2200" dirty="0" smtClean="0">
                <a:latin typeface="Comic Sans MS" pitchFamily="66" charset="0"/>
              </a:rPr>
              <a:t> </a:t>
            </a:r>
            <a:r>
              <a:rPr lang="it-IT" sz="2200" dirty="0" err="1" smtClean="0">
                <a:latin typeface="Comic Sans MS" pitchFamily="66" charset="0"/>
              </a:rPr>
              <a:t>bursts</a:t>
            </a:r>
            <a:r>
              <a:rPr lang="it-IT" sz="2200" dirty="0" smtClean="0">
                <a:latin typeface="Comic Sans MS" pitchFamily="66" charset="0"/>
              </a:rPr>
              <a:t>. </a:t>
            </a:r>
            <a:r>
              <a:rPr lang="it-IT" sz="2200" dirty="0" err="1" smtClean="0">
                <a:latin typeface="Comic Sans MS" pitchFamily="66" charset="0"/>
              </a:rPr>
              <a:t>Observed</a:t>
            </a:r>
            <a:r>
              <a:rPr lang="it-IT" sz="2200" dirty="0" smtClean="0">
                <a:latin typeface="Comic Sans MS" pitchFamily="66" charset="0"/>
              </a:rPr>
              <a:t> </a:t>
            </a:r>
            <a:r>
              <a:rPr lang="it-IT" sz="2200" dirty="0" err="1" smtClean="0">
                <a:latin typeface="Comic Sans MS" pitchFamily="66" charset="0"/>
              </a:rPr>
              <a:t>unabsorbed</a:t>
            </a:r>
            <a:r>
              <a:rPr lang="it-IT" sz="2200" dirty="0" smtClean="0">
                <a:latin typeface="Comic Sans MS" pitchFamily="66" charset="0"/>
              </a:rPr>
              <a:t> </a:t>
            </a:r>
            <a:r>
              <a:rPr lang="it-IT" sz="2200" dirty="0" err="1" smtClean="0">
                <a:latin typeface="Comic Sans MS" pitchFamily="66" charset="0"/>
              </a:rPr>
              <a:t>luminosity</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a </a:t>
            </a:r>
            <a:r>
              <a:rPr lang="it-IT" sz="2200" dirty="0" err="1" smtClean="0">
                <a:latin typeface="Comic Sans MS" pitchFamily="66" charset="0"/>
              </a:rPr>
              <a:t>few</a:t>
            </a:r>
            <a:r>
              <a:rPr lang="it-IT" sz="2200" dirty="0" smtClean="0">
                <a:latin typeface="Comic Sans MS" pitchFamily="66" charset="0"/>
              </a:rPr>
              <a:t> 10</a:t>
            </a:r>
            <a:r>
              <a:rPr lang="it-IT" sz="2200" baseline="30000" dirty="0" smtClean="0">
                <a:latin typeface="Comic Sans MS" pitchFamily="66" charset="0"/>
              </a:rPr>
              <a:t>36</a:t>
            </a:r>
            <a:r>
              <a:rPr lang="it-IT" sz="2200" dirty="0" smtClean="0">
                <a:latin typeface="Comic Sans MS" pitchFamily="66" charset="0"/>
              </a:rPr>
              <a:t> </a:t>
            </a:r>
            <a:r>
              <a:rPr lang="it-IT" sz="2200" dirty="0" err="1" smtClean="0">
                <a:latin typeface="Comic Sans MS" pitchFamily="66" charset="0"/>
              </a:rPr>
              <a:t>ergs</a:t>
            </a:r>
            <a:r>
              <a:rPr lang="it-IT" sz="2200" dirty="0" smtClean="0">
                <a:latin typeface="Comic Sans MS" pitchFamily="66" charset="0"/>
              </a:rPr>
              <a:t>/s (</a:t>
            </a:r>
            <a:r>
              <a:rPr lang="it-IT" sz="2200" dirty="0" err="1" smtClean="0">
                <a:latin typeface="Comic Sans MS" pitchFamily="66" charset="0"/>
              </a:rPr>
              <a:t>Iaria</a:t>
            </a:r>
            <a:r>
              <a:rPr lang="it-IT" sz="2200" dirty="0" smtClean="0">
                <a:latin typeface="Comic Sans MS" pitchFamily="66" charset="0"/>
              </a:rPr>
              <a:t> </a:t>
            </a:r>
            <a:r>
              <a:rPr lang="it-IT" sz="2200" dirty="0" err="1" smtClean="0">
                <a:latin typeface="Comic Sans MS" pitchFamily="66" charset="0"/>
              </a:rPr>
              <a:t>et</a:t>
            </a:r>
            <a:r>
              <a:rPr lang="it-IT" sz="2200" dirty="0" smtClean="0">
                <a:latin typeface="Comic Sans MS" pitchFamily="66" charset="0"/>
              </a:rPr>
              <a:t> al. 2001).</a:t>
            </a:r>
            <a:endParaRPr lang="it-IT" sz="1000" dirty="0" smtClean="0">
              <a:latin typeface="Comic Sans MS" pitchFamily="66" charset="0"/>
            </a:endParaRPr>
          </a:p>
          <a:p>
            <a:pPr eaLnBrk="0" hangingPunct="0">
              <a:spcBef>
                <a:spcPct val="50000"/>
              </a:spcBef>
              <a:buFont typeface="Wingdings" pitchFamily="2" charset="2"/>
              <a:buChar char="§"/>
            </a:pPr>
            <a:r>
              <a:rPr lang="it-IT" sz="2200" dirty="0" smtClean="0">
                <a:latin typeface="Comic Sans MS" pitchFamily="66" charset="0"/>
              </a:rPr>
              <a:t> </a:t>
            </a:r>
            <a:r>
              <a:rPr lang="it-IT" sz="2200" dirty="0" err="1" smtClean="0">
                <a:latin typeface="Comic Sans MS" pitchFamily="66" charset="0"/>
              </a:rPr>
              <a:t>Ratio</a:t>
            </a:r>
            <a:r>
              <a:rPr lang="it-IT" sz="2200" dirty="0" smtClean="0">
                <a:latin typeface="Comic Sans MS" pitchFamily="66" charset="0"/>
              </a:rPr>
              <a:t> </a:t>
            </a:r>
            <a:r>
              <a:rPr lang="it-IT" sz="2200" dirty="0" err="1" smtClean="0">
                <a:latin typeface="Comic Sans MS" pitchFamily="66" charset="0"/>
              </a:rPr>
              <a:t>Lx</a:t>
            </a:r>
            <a:r>
              <a:rPr lang="it-IT" sz="2200" dirty="0" smtClean="0">
                <a:latin typeface="Comic Sans MS" pitchFamily="66" charset="0"/>
              </a:rPr>
              <a:t>/</a:t>
            </a:r>
            <a:r>
              <a:rPr lang="it-IT" sz="2200" dirty="0" err="1" smtClean="0">
                <a:latin typeface="Comic Sans MS" pitchFamily="66" charset="0"/>
              </a:rPr>
              <a:t>Lopt</a:t>
            </a:r>
            <a:r>
              <a:rPr lang="it-IT" sz="2200" dirty="0" smtClean="0">
                <a:latin typeface="Comic Sans MS" pitchFamily="66" charset="0"/>
              </a:rPr>
              <a:t> = 20 (</a:t>
            </a:r>
            <a:r>
              <a:rPr lang="it-IT" sz="2200" dirty="0" err="1" smtClean="0">
                <a:latin typeface="Comic Sans MS" pitchFamily="66" charset="0"/>
              </a:rPr>
              <a:t>but</a:t>
            </a:r>
            <a:r>
              <a:rPr lang="it-IT" sz="2200" dirty="0" smtClean="0">
                <a:latin typeface="Comic Sans MS" pitchFamily="66" charset="0"/>
              </a:rPr>
              <a:t> </a:t>
            </a:r>
            <a:r>
              <a:rPr lang="it-IT" sz="2200" dirty="0" err="1" smtClean="0">
                <a:latin typeface="Comic Sans MS" pitchFamily="66" charset="0"/>
              </a:rPr>
              <a:t>average</a:t>
            </a:r>
            <a:r>
              <a:rPr lang="it-IT" sz="2200" dirty="0" smtClean="0">
                <a:latin typeface="Comic Sans MS" pitchFamily="66" charset="0"/>
              </a:rPr>
              <a:t> </a:t>
            </a:r>
            <a:r>
              <a:rPr lang="it-IT" sz="2200" dirty="0" err="1" smtClean="0">
                <a:latin typeface="Comic Sans MS" pitchFamily="66" charset="0"/>
              </a:rPr>
              <a:t>value</a:t>
            </a:r>
            <a:r>
              <a:rPr lang="it-IT" sz="2200" dirty="0" smtClean="0">
                <a:latin typeface="Comic Sans MS" pitchFamily="66" charset="0"/>
              </a:rPr>
              <a:t> </a:t>
            </a:r>
            <a:r>
              <a:rPr lang="it-IT" sz="2200" dirty="0" err="1" smtClean="0">
                <a:latin typeface="Comic Sans MS" pitchFamily="66" charset="0"/>
              </a:rPr>
              <a:t>for</a:t>
            </a:r>
            <a:r>
              <a:rPr lang="it-IT" sz="2200" dirty="0" smtClean="0">
                <a:latin typeface="Comic Sans MS" pitchFamily="66" charset="0"/>
              </a:rPr>
              <a:t> </a:t>
            </a:r>
            <a:r>
              <a:rPr lang="it-IT" sz="2200" dirty="0" err="1" smtClean="0">
                <a:latin typeface="Comic Sans MS" pitchFamily="66" charset="0"/>
              </a:rPr>
              <a:t>LMXBs</a:t>
            </a:r>
            <a:r>
              <a:rPr lang="it-IT" sz="2200" dirty="0" smtClean="0">
                <a:latin typeface="Comic Sans MS" pitchFamily="66" charset="0"/>
              </a:rPr>
              <a:t> 500) -&gt; the </a:t>
            </a:r>
            <a:r>
              <a:rPr lang="it-IT" sz="2200" dirty="0" err="1" smtClean="0">
                <a:latin typeface="Comic Sans MS" pitchFamily="66" charset="0"/>
              </a:rPr>
              <a:t>intrinsic</a:t>
            </a:r>
            <a:r>
              <a:rPr lang="it-IT" sz="2200" dirty="0" smtClean="0">
                <a:latin typeface="Comic Sans MS" pitchFamily="66" charset="0"/>
              </a:rPr>
              <a:t> </a:t>
            </a:r>
            <a:r>
              <a:rPr lang="it-IT" sz="2200" dirty="0" err="1" smtClean="0">
                <a:latin typeface="Comic Sans MS" pitchFamily="66" charset="0"/>
              </a:rPr>
              <a:t>luminosity</a:t>
            </a:r>
            <a:r>
              <a:rPr lang="it-IT" sz="2200" dirty="0" smtClean="0">
                <a:latin typeface="Comic Sans MS" pitchFamily="66" charset="0"/>
              </a:rPr>
              <a:t> </a:t>
            </a:r>
            <a:r>
              <a:rPr lang="it-IT" sz="2200" dirty="0" err="1" smtClean="0">
                <a:latin typeface="Comic Sans MS" pitchFamily="66" charset="0"/>
              </a:rPr>
              <a:t>may</a:t>
            </a:r>
            <a:r>
              <a:rPr lang="it-IT" sz="2200" dirty="0" smtClean="0">
                <a:latin typeface="Comic Sans MS" pitchFamily="66" charset="0"/>
              </a:rPr>
              <a:t> </a:t>
            </a:r>
            <a:r>
              <a:rPr lang="it-IT" sz="2200" dirty="0" err="1" smtClean="0">
                <a:latin typeface="Comic Sans MS" pitchFamily="66" charset="0"/>
              </a:rPr>
              <a:t>be</a:t>
            </a:r>
            <a:r>
              <a:rPr lang="it-IT" sz="2200" dirty="0" smtClean="0">
                <a:latin typeface="Comic Sans MS" pitchFamily="66" charset="0"/>
              </a:rPr>
              <a:t> </a:t>
            </a:r>
            <a:r>
              <a:rPr lang="it-IT" sz="2200" dirty="0" err="1" smtClean="0">
                <a:latin typeface="Comic Sans MS" pitchFamily="66" charset="0"/>
              </a:rPr>
              <a:t>as</a:t>
            </a:r>
            <a:r>
              <a:rPr lang="it-IT" sz="2200" dirty="0" smtClean="0">
                <a:latin typeface="Comic Sans MS" pitchFamily="66" charset="0"/>
              </a:rPr>
              <a:t> high </a:t>
            </a:r>
            <a:r>
              <a:rPr lang="it-IT" sz="2200" dirty="0" err="1" smtClean="0">
                <a:latin typeface="Comic Sans MS" pitchFamily="66" charset="0"/>
              </a:rPr>
              <a:t>as</a:t>
            </a:r>
            <a:r>
              <a:rPr lang="it-IT" sz="2200" dirty="0" smtClean="0">
                <a:latin typeface="Comic Sans MS" pitchFamily="66" charset="0"/>
              </a:rPr>
              <a:t> 3 x 10</a:t>
            </a:r>
            <a:r>
              <a:rPr lang="it-IT" sz="2200" baseline="30000" dirty="0" smtClean="0">
                <a:latin typeface="Comic Sans MS" pitchFamily="66" charset="0"/>
              </a:rPr>
              <a:t>37</a:t>
            </a:r>
            <a:r>
              <a:rPr lang="it-IT" sz="2200" dirty="0" smtClean="0">
                <a:latin typeface="Comic Sans MS" pitchFamily="66" charset="0"/>
              </a:rPr>
              <a:t> </a:t>
            </a:r>
            <a:r>
              <a:rPr lang="it-IT" sz="2200" dirty="0" err="1" smtClean="0">
                <a:latin typeface="Comic Sans MS" pitchFamily="66" charset="0"/>
              </a:rPr>
              <a:t>ergs</a:t>
            </a:r>
            <a:r>
              <a:rPr lang="it-IT" sz="2200" dirty="0" smtClean="0">
                <a:latin typeface="Comic Sans MS" pitchFamily="66" charset="0"/>
              </a:rPr>
              <a:t>/s</a:t>
            </a:r>
            <a:endParaRPr lang="it-IT" sz="1000" dirty="0" smtClean="0">
              <a:latin typeface="Comic Sans MS" pitchFamily="66" charset="0"/>
            </a:endParaRPr>
          </a:p>
          <a:p>
            <a:pPr eaLnBrk="0" hangingPunct="0">
              <a:spcBef>
                <a:spcPct val="50000"/>
              </a:spcBef>
              <a:buFont typeface="Wingdings" pitchFamily="2" charset="2"/>
              <a:buChar char="§"/>
            </a:pPr>
            <a:r>
              <a:rPr lang="it-IT" sz="2200" dirty="0" smtClean="0">
                <a:latin typeface="Comic Sans MS" pitchFamily="66" charset="0"/>
              </a:rPr>
              <a:t> </a:t>
            </a:r>
            <a:r>
              <a:rPr lang="it-IT" sz="2200" dirty="0" err="1" smtClean="0">
                <a:latin typeface="Comic Sans MS" pitchFamily="66" charset="0"/>
              </a:rPr>
              <a:t>Orbital</a:t>
            </a:r>
            <a:r>
              <a:rPr lang="it-IT" sz="2200" dirty="0" smtClean="0">
                <a:latin typeface="Comic Sans MS" pitchFamily="66" charset="0"/>
              </a:rPr>
              <a:t> </a:t>
            </a:r>
            <a:r>
              <a:rPr lang="it-IT" sz="2200" dirty="0" err="1" smtClean="0">
                <a:latin typeface="Comic Sans MS" pitchFamily="66" charset="0"/>
              </a:rPr>
              <a:t>period</a:t>
            </a:r>
            <a:r>
              <a:rPr lang="it-IT" sz="2200" dirty="0" smtClean="0">
                <a:latin typeface="Comic Sans MS" pitchFamily="66" charset="0"/>
              </a:rPr>
              <a:t> (5.57 h) and </a:t>
            </a:r>
            <a:r>
              <a:rPr lang="it-IT" sz="2200" dirty="0" err="1" smtClean="0">
                <a:latin typeface="Comic Sans MS" pitchFamily="66" charset="0"/>
              </a:rPr>
              <a:t>spin</a:t>
            </a:r>
            <a:r>
              <a:rPr lang="it-IT" sz="2200" dirty="0" smtClean="0">
                <a:latin typeface="Comic Sans MS" pitchFamily="66" charset="0"/>
              </a:rPr>
              <a:t> </a:t>
            </a:r>
            <a:r>
              <a:rPr lang="it-IT" sz="2200" dirty="0" err="1" smtClean="0">
                <a:latin typeface="Comic Sans MS" pitchFamily="66" charset="0"/>
              </a:rPr>
              <a:t>period</a:t>
            </a:r>
            <a:r>
              <a:rPr lang="it-IT" sz="2200" dirty="0" smtClean="0">
                <a:latin typeface="Comic Sans MS" pitchFamily="66" charset="0"/>
              </a:rPr>
              <a:t> (0.59 sec, </a:t>
            </a:r>
            <a:r>
              <a:rPr lang="it-IT" sz="2200" dirty="0" err="1" smtClean="0">
                <a:latin typeface="Comic Sans MS" pitchFamily="66" charset="0"/>
              </a:rPr>
              <a:t>Jonker</a:t>
            </a:r>
            <a:r>
              <a:rPr lang="it-IT" sz="2200" dirty="0" smtClean="0">
                <a:latin typeface="Comic Sans MS" pitchFamily="66" charset="0"/>
              </a:rPr>
              <a:t> </a:t>
            </a:r>
            <a:r>
              <a:rPr lang="it-IT" sz="2200" dirty="0" err="1" smtClean="0">
                <a:latin typeface="Comic Sans MS" pitchFamily="66" charset="0"/>
              </a:rPr>
              <a:t>et</a:t>
            </a:r>
            <a:r>
              <a:rPr lang="it-IT" sz="2200" dirty="0" smtClean="0">
                <a:latin typeface="Comic Sans MS" pitchFamily="66" charset="0"/>
              </a:rPr>
              <a:t> al. 2001) </a:t>
            </a:r>
            <a:r>
              <a:rPr lang="it-IT" sz="2200" dirty="0" err="1" smtClean="0">
                <a:latin typeface="Comic Sans MS" pitchFamily="66" charset="0"/>
              </a:rPr>
              <a:t>known</a:t>
            </a:r>
            <a:r>
              <a:rPr lang="it-IT" sz="2200" dirty="0" smtClean="0">
                <a:latin typeface="Comic Sans MS" pitchFamily="66" charset="0"/>
              </a:rPr>
              <a:t> !</a:t>
            </a:r>
            <a:endParaRPr lang="it-IT" sz="1000" dirty="0" smtClean="0">
              <a:latin typeface="Comic Sans MS" pitchFamily="66" charset="0"/>
            </a:endParaRPr>
          </a:p>
          <a:p>
            <a:pPr eaLnBrk="0" hangingPunct="0">
              <a:spcBef>
                <a:spcPct val="50000"/>
              </a:spcBef>
              <a:buFont typeface="Wingdings" pitchFamily="2" charset="2"/>
              <a:buChar char="§"/>
            </a:pP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Orbital</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period</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monitored</a:t>
            </a:r>
            <a:r>
              <a:rPr lang="it-IT" sz="2200" dirty="0" smtClean="0">
                <a:solidFill>
                  <a:srgbClr val="C00000"/>
                </a:solidFill>
                <a:latin typeface="Comic Sans MS" pitchFamily="66" charset="0"/>
              </a:rPr>
              <a:t> in the last 30 </a:t>
            </a:r>
            <a:r>
              <a:rPr lang="it-IT" sz="2200" dirty="0" err="1" smtClean="0">
                <a:solidFill>
                  <a:srgbClr val="C00000"/>
                </a:solidFill>
                <a:latin typeface="Comic Sans MS" pitchFamily="66" charset="0"/>
              </a:rPr>
              <a:t>years</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increases</a:t>
            </a:r>
            <a:r>
              <a:rPr lang="it-IT" sz="2200" dirty="0" smtClean="0">
                <a:solidFill>
                  <a:srgbClr val="C00000"/>
                </a:solidFill>
                <a:latin typeface="Comic Sans MS" pitchFamily="66" charset="0"/>
              </a:rPr>
              <a:t> at a rate </a:t>
            </a:r>
            <a:r>
              <a:rPr lang="it-IT" sz="2200" dirty="0" err="1" smtClean="0">
                <a:solidFill>
                  <a:srgbClr val="C00000"/>
                </a:solidFill>
                <a:latin typeface="Comic Sans MS" pitchFamily="66" charset="0"/>
              </a:rPr>
              <a:t>of</a:t>
            </a:r>
            <a:r>
              <a:rPr lang="it-IT" sz="2200" dirty="0" smtClean="0">
                <a:solidFill>
                  <a:srgbClr val="C00000"/>
                </a:solidFill>
                <a:latin typeface="Comic Sans MS" pitchFamily="66" charset="0"/>
              </a:rPr>
              <a:t> 1.50(7) x 10</a:t>
            </a:r>
            <a:r>
              <a:rPr lang="it-IT" sz="2200" baseline="30000" dirty="0" smtClean="0">
                <a:solidFill>
                  <a:srgbClr val="C00000"/>
                </a:solidFill>
                <a:latin typeface="Comic Sans MS" pitchFamily="66" charset="0"/>
              </a:rPr>
              <a:t>-10</a:t>
            </a:r>
            <a:r>
              <a:rPr lang="it-IT" sz="2200" dirty="0" smtClean="0">
                <a:solidFill>
                  <a:srgbClr val="C00000"/>
                </a:solidFill>
                <a:latin typeface="Comic Sans MS" pitchFamily="66" charset="0"/>
              </a:rPr>
              <a:t> s/</a:t>
            </a:r>
            <a:r>
              <a:rPr lang="it-IT" sz="2200" dirty="0" err="1" smtClean="0">
                <a:solidFill>
                  <a:srgbClr val="C00000"/>
                </a:solidFill>
                <a:latin typeface="Comic Sans MS" pitchFamily="66" charset="0"/>
              </a:rPr>
              <a:t>s</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Orbital</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evolution</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implies</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super-Eddington</a:t>
            </a:r>
            <a:r>
              <a:rPr lang="it-IT" sz="2200" dirty="0" smtClean="0">
                <a:solidFill>
                  <a:srgbClr val="C00000"/>
                </a:solidFill>
                <a:latin typeface="Comic Sans MS" pitchFamily="66" charset="0"/>
              </a:rPr>
              <a:t> mass transfer rate -&gt; the mass </a:t>
            </a:r>
            <a:r>
              <a:rPr lang="it-IT" sz="2200" dirty="0" err="1" smtClean="0">
                <a:solidFill>
                  <a:srgbClr val="C00000"/>
                </a:solidFill>
                <a:latin typeface="Comic Sans MS" pitchFamily="66" charset="0"/>
              </a:rPr>
              <a:t>accretion</a:t>
            </a:r>
            <a:r>
              <a:rPr lang="it-IT" sz="2200" dirty="0" smtClean="0">
                <a:solidFill>
                  <a:srgbClr val="C00000"/>
                </a:solidFill>
                <a:latin typeface="Comic Sans MS" pitchFamily="66" charset="0"/>
              </a:rPr>
              <a:t> rate </a:t>
            </a:r>
            <a:r>
              <a:rPr lang="it-IT" sz="2200" dirty="0" err="1" smtClean="0">
                <a:solidFill>
                  <a:srgbClr val="C00000"/>
                </a:solidFill>
                <a:latin typeface="Comic Sans MS" pitchFamily="66" charset="0"/>
              </a:rPr>
              <a:t>onto</a:t>
            </a:r>
            <a:r>
              <a:rPr lang="it-IT" sz="2200" dirty="0" smtClean="0">
                <a:solidFill>
                  <a:srgbClr val="C00000"/>
                </a:solidFill>
                <a:latin typeface="Comic Sans MS" pitchFamily="66" charset="0"/>
              </a:rPr>
              <a:t> the NS </a:t>
            </a:r>
            <a:r>
              <a:rPr lang="it-IT" sz="2200" dirty="0" err="1" smtClean="0">
                <a:solidFill>
                  <a:srgbClr val="C00000"/>
                </a:solidFill>
                <a:latin typeface="Comic Sans MS" pitchFamily="66" charset="0"/>
              </a:rPr>
              <a:t>may</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be</a:t>
            </a:r>
            <a:r>
              <a:rPr lang="it-IT" sz="2200" dirty="0" smtClean="0">
                <a:solidFill>
                  <a:srgbClr val="C00000"/>
                </a:solidFill>
                <a:latin typeface="Comic Sans MS" pitchFamily="66" charset="0"/>
              </a:rPr>
              <a:t> at the </a:t>
            </a:r>
            <a:r>
              <a:rPr lang="it-IT" sz="2200" dirty="0" err="1" smtClean="0">
                <a:solidFill>
                  <a:srgbClr val="C00000"/>
                </a:solidFill>
                <a:latin typeface="Comic Sans MS" pitchFamily="66" charset="0"/>
              </a:rPr>
              <a:t>Eddington</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limit</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Burderi</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et</a:t>
            </a:r>
            <a:r>
              <a:rPr lang="it-IT" sz="2200" dirty="0" smtClean="0">
                <a:solidFill>
                  <a:srgbClr val="C00000"/>
                </a:solidFill>
                <a:latin typeface="Comic Sans MS" pitchFamily="66" charset="0"/>
              </a:rPr>
              <a:t> al. 2010; </a:t>
            </a:r>
            <a:r>
              <a:rPr lang="it-IT" sz="2200" dirty="0" err="1" smtClean="0">
                <a:solidFill>
                  <a:srgbClr val="C00000"/>
                </a:solidFill>
                <a:latin typeface="Comic Sans MS" pitchFamily="66" charset="0"/>
              </a:rPr>
              <a:t>Bayless</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et</a:t>
            </a:r>
            <a:r>
              <a:rPr lang="it-IT" sz="2200" dirty="0" smtClean="0">
                <a:solidFill>
                  <a:srgbClr val="C00000"/>
                </a:solidFill>
                <a:latin typeface="Comic Sans MS" pitchFamily="66" charset="0"/>
              </a:rPr>
              <a:t> al. 2010; </a:t>
            </a:r>
            <a:r>
              <a:rPr lang="it-IT" sz="2200" dirty="0" err="1" smtClean="0">
                <a:solidFill>
                  <a:srgbClr val="C00000"/>
                </a:solidFill>
                <a:latin typeface="Comic Sans MS" pitchFamily="66" charset="0"/>
              </a:rPr>
              <a:t>Jain</a:t>
            </a:r>
            <a:r>
              <a:rPr lang="it-IT" sz="2200" dirty="0" smtClean="0">
                <a:solidFill>
                  <a:srgbClr val="C00000"/>
                </a:solidFill>
                <a:latin typeface="Comic Sans MS" pitchFamily="66" charset="0"/>
              </a:rPr>
              <a:t> </a:t>
            </a:r>
            <a:r>
              <a:rPr lang="it-IT" sz="2200" dirty="0" err="1" smtClean="0">
                <a:solidFill>
                  <a:srgbClr val="C00000"/>
                </a:solidFill>
                <a:latin typeface="Comic Sans MS" pitchFamily="66" charset="0"/>
              </a:rPr>
              <a:t>et</a:t>
            </a:r>
            <a:r>
              <a:rPr lang="it-IT" sz="2200" dirty="0" smtClean="0">
                <a:solidFill>
                  <a:srgbClr val="C00000"/>
                </a:solidFill>
                <a:latin typeface="Comic Sans MS" pitchFamily="66" charset="0"/>
              </a:rPr>
              <a:t> al. 2010).</a:t>
            </a:r>
          </a:p>
          <a:p>
            <a:pPr eaLnBrk="0" hangingPunct="0">
              <a:spcBef>
                <a:spcPct val="50000"/>
              </a:spcBef>
            </a:pPr>
            <a:r>
              <a:rPr lang="it-IT" sz="2200" dirty="0" smtClean="0">
                <a:latin typeface="Comic Sans MS" pitchFamily="66" charset="0"/>
              </a:rPr>
              <a:t> </a:t>
            </a:r>
            <a:endParaRPr lang="it-IT" sz="2000" dirty="0">
              <a:latin typeface="Comic Sans MS" pitchFamily="66"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575817" y="179437"/>
            <a:ext cx="9504808" cy="1259946"/>
          </a:xfrm>
        </p:spPr>
        <p:txBody>
          <a:bodyPr/>
          <a:lstStyle/>
          <a:p>
            <a:r>
              <a:rPr lang="it-IT" i="0" dirty="0" smtClean="0">
                <a:solidFill>
                  <a:schemeClr val="bg1"/>
                </a:solidFill>
              </a:rPr>
              <a:t>Broad band </a:t>
            </a:r>
            <a:r>
              <a:rPr lang="it-IT" i="0" dirty="0" err="1" smtClean="0">
                <a:solidFill>
                  <a:schemeClr val="bg1"/>
                </a:solidFill>
              </a:rPr>
              <a:t>spectrum</a:t>
            </a:r>
            <a:r>
              <a:rPr lang="it-IT" i="0" dirty="0" smtClean="0">
                <a:solidFill>
                  <a:schemeClr val="bg1"/>
                </a:solidFill>
              </a:rPr>
              <a:t> </a:t>
            </a:r>
            <a:r>
              <a:rPr lang="it-IT" i="0" dirty="0" err="1" smtClean="0">
                <a:solidFill>
                  <a:schemeClr val="bg1"/>
                </a:solidFill>
              </a:rPr>
              <a:t>of</a:t>
            </a:r>
            <a:r>
              <a:rPr lang="it-IT" i="0" dirty="0" smtClean="0">
                <a:solidFill>
                  <a:schemeClr val="bg1"/>
                </a:solidFill>
              </a:rPr>
              <a:t> </a:t>
            </a:r>
            <a:r>
              <a:rPr lang="it-IT" dirty="0" smtClean="0">
                <a:solidFill>
                  <a:schemeClr val="bg1"/>
                </a:solidFill>
              </a:rPr>
              <a:t>4U 1822-371: a </a:t>
            </a:r>
            <a:r>
              <a:rPr lang="it-IT" dirty="0" err="1" smtClean="0">
                <a:solidFill>
                  <a:schemeClr val="bg1"/>
                </a:solidFill>
              </a:rPr>
              <a:t>Z-source</a:t>
            </a:r>
            <a:r>
              <a:rPr lang="it-IT" dirty="0" smtClean="0">
                <a:solidFill>
                  <a:schemeClr val="bg1"/>
                </a:solidFill>
              </a:rPr>
              <a:t> </a:t>
            </a:r>
            <a:r>
              <a:rPr lang="it-IT" dirty="0" err="1" smtClean="0">
                <a:solidFill>
                  <a:schemeClr val="bg1"/>
                </a:solidFill>
              </a:rPr>
              <a:t>seen</a:t>
            </a:r>
            <a:r>
              <a:rPr lang="it-IT" dirty="0" smtClean="0">
                <a:solidFill>
                  <a:schemeClr val="bg1"/>
                </a:solidFill>
              </a:rPr>
              <a:t> at high </a:t>
            </a:r>
            <a:r>
              <a:rPr lang="it-IT" dirty="0" err="1" smtClean="0">
                <a:solidFill>
                  <a:schemeClr val="bg1"/>
                </a:solidFill>
              </a:rPr>
              <a:t>inclination</a:t>
            </a:r>
            <a:r>
              <a:rPr lang="it-IT" dirty="0" smtClean="0">
                <a:solidFill>
                  <a:schemeClr val="bg1"/>
                </a:solidFill>
              </a:rPr>
              <a:t>?</a:t>
            </a:r>
            <a:endParaRPr lang="it-IT" i="0" dirty="0">
              <a:solidFill>
                <a:schemeClr val="bg1"/>
              </a:solidFill>
            </a:endParaRPr>
          </a:p>
        </p:txBody>
      </p:sp>
      <p:sp>
        <p:nvSpPr>
          <p:cNvPr id="5" name="Text Box 4"/>
          <p:cNvSpPr txBox="1">
            <a:spLocks noChangeArrowheads="1"/>
          </p:cNvSpPr>
          <p:nvPr/>
        </p:nvSpPr>
        <p:spPr bwMode="auto">
          <a:xfrm>
            <a:off x="6336456" y="5940077"/>
            <a:ext cx="3384377" cy="1271329"/>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endParaRPr lang="it-IT" sz="1000" dirty="0" smtClean="0">
              <a:latin typeface="Comic Sans MS" pitchFamily="66" charset="0"/>
            </a:endParaRPr>
          </a:p>
          <a:p>
            <a:pPr eaLnBrk="0" hangingPunct="0">
              <a:spcBef>
                <a:spcPct val="50000"/>
              </a:spcBef>
              <a:buFont typeface="Wingdings" pitchFamily="2" charset="2"/>
              <a:buChar char="§"/>
            </a:pPr>
            <a:endParaRPr lang="it-IT" sz="2200" dirty="0" smtClean="0">
              <a:latin typeface="Comic Sans MS" pitchFamily="66" charset="0"/>
            </a:endParaRPr>
          </a:p>
          <a:p>
            <a:pPr eaLnBrk="0" hangingPunct="0">
              <a:spcBef>
                <a:spcPct val="50000"/>
              </a:spcBef>
            </a:pPr>
            <a:r>
              <a:rPr lang="it-IT" sz="2200" dirty="0" smtClean="0">
                <a:latin typeface="Comic Sans MS" pitchFamily="66" charset="0"/>
              </a:rPr>
              <a:t> </a:t>
            </a:r>
            <a:endParaRPr lang="it-IT" sz="2000" dirty="0">
              <a:latin typeface="Comic Sans MS" pitchFamily="66" charset="0"/>
            </a:endParaRPr>
          </a:p>
        </p:txBody>
      </p:sp>
      <p:pic>
        <p:nvPicPr>
          <p:cNvPr id="4" name="Immagine 3" descr="1822_SAXspec.gif"/>
          <p:cNvPicPr>
            <a:picLocks noChangeAspect="1"/>
          </p:cNvPicPr>
          <p:nvPr/>
        </p:nvPicPr>
        <p:blipFill>
          <a:blip r:embed="rId3" cstate="print">
            <a:lum bright="-10000" contrast="20000"/>
          </a:blip>
          <a:stretch>
            <a:fillRect/>
          </a:stretch>
        </p:blipFill>
        <p:spPr>
          <a:xfrm>
            <a:off x="5574803" y="1619597"/>
            <a:ext cx="4269800" cy="4320480"/>
          </a:xfrm>
          <a:prstGeom prst="rect">
            <a:avLst/>
          </a:prstGeom>
          <a:noFill/>
          <a:ln>
            <a:noFill/>
          </a:ln>
        </p:spPr>
      </p:pic>
      <p:sp>
        <p:nvSpPr>
          <p:cNvPr id="6" name="Text Box 4"/>
          <p:cNvSpPr txBox="1">
            <a:spLocks noChangeArrowheads="1"/>
          </p:cNvSpPr>
          <p:nvPr/>
        </p:nvSpPr>
        <p:spPr bwMode="auto">
          <a:xfrm>
            <a:off x="6480472" y="5980569"/>
            <a:ext cx="3096344" cy="1579106"/>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solidFill>
                  <a:srgbClr val="0070C0"/>
                </a:solidFill>
                <a:latin typeface="Comic Sans MS" pitchFamily="66" charset="0"/>
              </a:rPr>
              <a:t>BeppoSAX</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broad</a:t>
            </a:r>
            <a:r>
              <a:rPr lang="it-IT" sz="2200" dirty="0" smtClean="0">
                <a:solidFill>
                  <a:srgbClr val="0070C0"/>
                </a:solidFill>
                <a:latin typeface="Comic Sans MS" pitchFamily="66" charset="0"/>
              </a:rPr>
              <a:t> band </a:t>
            </a:r>
            <a:r>
              <a:rPr lang="it-IT" sz="2200" dirty="0" err="1" smtClean="0">
                <a:solidFill>
                  <a:srgbClr val="0070C0"/>
                </a:solidFill>
                <a:latin typeface="Comic Sans MS" pitchFamily="66" charset="0"/>
              </a:rPr>
              <a:t>spectrum</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of</a:t>
            </a:r>
            <a:r>
              <a:rPr lang="it-IT" sz="2200" dirty="0" smtClean="0">
                <a:solidFill>
                  <a:srgbClr val="0070C0"/>
                </a:solidFill>
                <a:latin typeface="Comic Sans MS" pitchFamily="66" charset="0"/>
              </a:rPr>
              <a:t> 4U1822-371</a:t>
            </a:r>
          </a:p>
          <a:p>
            <a:pPr eaLnBrk="0" hangingPunct="0">
              <a:spcBef>
                <a:spcPct val="50000"/>
              </a:spcBef>
            </a:pPr>
            <a:r>
              <a:rPr lang="it-IT" sz="2000" dirty="0" smtClean="0">
                <a:solidFill>
                  <a:srgbClr val="0070C0"/>
                </a:solidFill>
                <a:latin typeface="Comic Sans MS" pitchFamily="66" charset="0"/>
              </a:rPr>
              <a:t>(</a:t>
            </a:r>
            <a:r>
              <a:rPr lang="it-IT" sz="2000" dirty="0" err="1" smtClean="0">
                <a:solidFill>
                  <a:srgbClr val="0070C0"/>
                </a:solidFill>
                <a:latin typeface="Comic Sans MS" pitchFamily="66" charset="0"/>
              </a:rPr>
              <a:t>Iaria</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et</a:t>
            </a:r>
            <a:r>
              <a:rPr lang="it-IT" sz="2000" dirty="0" smtClean="0">
                <a:solidFill>
                  <a:srgbClr val="0070C0"/>
                </a:solidFill>
                <a:latin typeface="Comic Sans MS" pitchFamily="66" charset="0"/>
              </a:rPr>
              <a:t> al. 2001, </a:t>
            </a:r>
            <a:r>
              <a:rPr lang="it-IT" sz="2000" dirty="0" err="1" smtClean="0">
                <a:solidFill>
                  <a:srgbClr val="0070C0"/>
                </a:solidFill>
                <a:latin typeface="Comic Sans MS" pitchFamily="66" charset="0"/>
              </a:rPr>
              <a:t>ApJ</a:t>
            </a:r>
            <a:r>
              <a:rPr lang="it-IT" sz="2000" dirty="0" smtClean="0">
                <a:solidFill>
                  <a:srgbClr val="0070C0"/>
                </a:solidFill>
                <a:latin typeface="Comic Sans MS" pitchFamily="66" charset="0"/>
              </a:rPr>
              <a:t>)</a:t>
            </a:r>
            <a:endParaRPr lang="it-IT" sz="2000" dirty="0">
              <a:solidFill>
                <a:srgbClr val="0070C0"/>
              </a:solidFill>
              <a:latin typeface="Comic Sans MS" pitchFamily="66" charset="0"/>
            </a:endParaRPr>
          </a:p>
        </p:txBody>
      </p:sp>
      <p:sp>
        <p:nvSpPr>
          <p:cNvPr id="7" name="Text Box 4"/>
          <p:cNvSpPr txBox="1">
            <a:spLocks noChangeArrowheads="1"/>
          </p:cNvSpPr>
          <p:nvPr/>
        </p:nvSpPr>
        <p:spPr bwMode="auto">
          <a:xfrm>
            <a:off x="719832" y="1547589"/>
            <a:ext cx="4968552" cy="5410924"/>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smtClean="0">
                <a:latin typeface="Comic Sans MS" pitchFamily="66" charset="0"/>
              </a:rPr>
              <a:t>Soft </a:t>
            </a:r>
            <a:r>
              <a:rPr lang="it-IT" sz="2200" dirty="0" err="1" smtClean="0">
                <a:latin typeface="Comic Sans MS" pitchFamily="66" charset="0"/>
              </a:rPr>
              <a:t>spectrum</a:t>
            </a:r>
            <a:r>
              <a:rPr lang="it-IT" sz="2200" dirty="0" smtClean="0">
                <a:latin typeface="Comic Sans MS" pitchFamily="66" charset="0"/>
              </a:rPr>
              <a:t> </a:t>
            </a:r>
            <a:r>
              <a:rPr lang="it-IT" sz="2200" dirty="0" err="1" smtClean="0">
                <a:latin typeface="Comic Sans MS" pitchFamily="66" charset="0"/>
              </a:rPr>
              <a:t>fitted</a:t>
            </a:r>
            <a:r>
              <a:rPr lang="it-IT" sz="2200" dirty="0" smtClean="0">
                <a:latin typeface="Comic Sans MS" pitchFamily="66" charset="0"/>
              </a:rPr>
              <a:t> </a:t>
            </a:r>
            <a:r>
              <a:rPr lang="it-IT" sz="2200" dirty="0" err="1" smtClean="0">
                <a:latin typeface="Comic Sans MS" pitchFamily="66" charset="0"/>
              </a:rPr>
              <a:t>by</a:t>
            </a:r>
            <a:r>
              <a:rPr lang="it-IT" sz="2200" dirty="0" smtClean="0">
                <a:latin typeface="Comic Sans MS" pitchFamily="66" charset="0"/>
              </a:rPr>
              <a:t> a </a:t>
            </a:r>
            <a:r>
              <a:rPr lang="it-IT" sz="2200" dirty="0" err="1" smtClean="0">
                <a:latin typeface="Comic Sans MS" pitchFamily="66" charset="0"/>
              </a:rPr>
              <a:t>Comptonization</a:t>
            </a:r>
            <a:r>
              <a:rPr lang="it-IT" sz="2200" dirty="0" smtClean="0">
                <a:latin typeface="Comic Sans MS" pitchFamily="66" charset="0"/>
              </a:rPr>
              <a:t> </a:t>
            </a:r>
            <a:r>
              <a:rPr lang="it-IT" sz="2200" dirty="0" err="1" smtClean="0">
                <a:latin typeface="Comic Sans MS" pitchFamily="66" charset="0"/>
              </a:rPr>
              <a:t>component</a:t>
            </a:r>
            <a:r>
              <a:rPr lang="it-IT" sz="2200" dirty="0" smtClean="0">
                <a:latin typeface="Comic Sans MS" pitchFamily="66" charset="0"/>
              </a:rPr>
              <a:t> (</a:t>
            </a:r>
            <a:r>
              <a:rPr lang="it-IT" sz="2200" dirty="0" err="1" smtClean="0">
                <a:latin typeface="Comic Sans MS" pitchFamily="66" charset="0"/>
              </a:rPr>
              <a:t>compst</a:t>
            </a:r>
            <a:r>
              <a:rPr lang="it-IT" sz="2200" dirty="0" smtClean="0">
                <a:latin typeface="Comic Sans MS" pitchFamily="66" charset="0"/>
              </a:rPr>
              <a:t>), </a:t>
            </a:r>
            <a:r>
              <a:rPr lang="it-IT" sz="2200" dirty="0" err="1" smtClean="0">
                <a:latin typeface="Comic Sans MS" pitchFamily="66" charset="0"/>
              </a:rPr>
              <a:t>partially</a:t>
            </a:r>
            <a:r>
              <a:rPr lang="it-IT" sz="2200" dirty="0" smtClean="0">
                <a:latin typeface="Comic Sans MS" pitchFamily="66" charset="0"/>
              </a:rPr>
              <a:t> </a:t>
            </a:r>
            <a:r>
              <a:rPr lang="it-IT" sz="2200" dirty="0" err="1" smtClean="0">
                <a:latin typeface="Comic Sans MS" pitchFamily="66" charset="0"/>
              </a:rPr>
              <a:t>absorbed</a:t>
            </a:r>
            <a:r>
              <a:rPr lang="it-IT" sz="2200" dirty="0" smtClean="0">
                <a:latin typeface="Comic Sans MS" pitchFamily="66" charset="0"/>
              </a:rPr>
              <a:t> </a:t>
            </a:r>
            <a:r>
              <a:rPr lang="it-IT" sz="2200" dirty="0" err="1" smtClean="0">
                <a:latin typeface="Comic Sans MS" pitchFamily="66" charset="0"/>
              </a:rPr>
              <a:t>by</a:t>
            </a:r>
            <a:r>
              <a:rPr lang="it-IT" sz="2200" dirty="0" smtClean="0">
                <a:latin typeface="Comic Sans MS" pitchFamily="66" charset="0"/>
              </a:rPr>
              <a:t> </a:t>
            </a:r>
            <a:r>
              <a:rPr lang="it-IT" sz="2200" dirty="0" err="1" smtClean="0">
                <a:latin typeface="Comic Sans MS" pitchFamily="66" charset="0"/>
              </a:rPr>
              <a:t>neutral</a:t>
            </a:r>
            <a:r>
              <a:rPr lang="it-IT" sz="2200" dirty="0" smtClean="0">
                <a:latin typeface="Comic Sans MS" pitchFamily="66" charset="0"/>
              </a:rPr>
              <a:t> </a:t>
            </a:r>
            <a:r>
              <a:rPr lang="it-IT" sz="2200" dirty="0" err="1" smtClean="0">
                <a:latin typeface="Comic Sans MS" pitchFamily="66" charset="0"/>
              </a:rPr>
              <a:t>matter</a:t>
            </a:r>
            <a:r>
              <a:rPr lang="it-IT" sz="2200" dirty="0" smtClean="0">
                <a:latin typeface="Comic Sans MS" pitchFamily="66" charset="0"/>
              </a:rPr>
              <a:t>:</a:t>
            </a:r>
          </a:p>
          <a:p>
            <a:pPr eaLnBrk="0" hangingPunct="0">
              <a:spcBef>
                <a:spcPct val="50000"/>
              </a:spcBef>
            </a:pPr>
            <a:endParaRPr lang="it-IT" sz="1000" dirty="0" smtClean="0">
              <a:latin typeface="Comic Sans MS" pitchFamily="66" charset="0"/>
            </a:endParaRPr>
          </a:p>
          <a:p>
            <a:pPr eaLnBrk="0" hangingPunct="0">
              <a:spcBef>
                <a:spcPct val="50000"/>
              </a:spcBef>
            </a:pPr>
            <a:r>
              <a:rPr lang="it-IT" sz="2200" dirty="0" smtClean="0">
                <a:latin typeface="Comic Sans MS" pitchFamily="66" charset="0"/>
              </a:rPr>
              <a:t>70% </a:t>
            </a:r>
            <a:r>
              <a:rPr lang="it-IT" sz="2200" dirty="0" err="1" smtClean="0">
                <a:latin typeface="Comic Sans MS" pitchFamily="66" charset="0"/>
              </a:rPr>
              <a:t>of</a:t>
            </a:r>
            <a:r>
              <a:rPr lang="it-IT" sz="2200" dirty="0" smtClean="0">
                <a:latin typeface="Comic Sans MS" pitchFamily="66" charset="0"/>
              </a:rPr>
              <a:t> the </a:t>
            </a:r>
            <a:r>
              <a:rPr lang="it-IT" sz="2200" dirty="0" err="1" smtClean="0">
                <a:latin typeface="Comic Sans MS" pitchFamily="66" charset="0"/>
              </a:rPr>
              <a:t>spectrum</a:t>
            </a:r>
            <a:r>
              <a:rPr lang="it-IT" sz="2200" dirty="0" smtClean="0">
                <a:latin typeface="Comic Sans MS" pitchFamily="66" charset="0"/>
              </a:rPr>
              <a:t> </a:t>
            </a:r>
            <a:r>
              <a:rPr lang="it-IT" sz="2200" dirty="0" err="1" smtClean="0">
                <a:latin typeface="Comic Sans MS" pitchFamily="66" charset="0"/>
              </a:rPr>
              <a:t>absorbed</a:t>
            </a:r>
            <a:r>
              <a:rPr lang="it-IT" sz="2200" dirty="0" smtClean="0">
                <a:latin typeface="Comic Sans MS" pitchFamily="66" charset="0"/>
              </a:rPr>
              <a:t> </a:t>
            </a:r>
            <a:r>
              <a:rPr lang="it-IT" sz="2200" dirty="0" err="1" smtClean="0">
                <a:latin typeface="Comic Sans MS" pitchFamily="66" charset="0"/>
              </a:rPr>
              <a:t>with</a:t>
            </a:r>
            <a:r>
              <a:rPr lang="it-IT" sz="2200" dirty="0" smtClean="0">
                <a:latin typeface="Comic Sans MS" pitchFamily="66" charset="0"/>
              </a:rPr>
              <a:t> NH = 4 x 10</a:t>
            </a:r>
            <a:r>
              <a:rPr lang="it-IT" sz="2200" baseline="30000" dirty="0" smtClean="0">
                <a:latin typeface="Comic Sans MS" pitchFamily="66" charset="0"/>
              </a:rPr>
              <a:t>22</a:t>
            </a:r>
            <a:r>
              <a:rPr lang="it-IT" sz="2200" dirty="0" smtClean="0">
                <a:latin typeface="Comic Sans MS" pitchFamily="66" charset="0"/>
              </a:rPr>
              <a:t> cm</a:t>
            </a:r>
            <a:r>
              <a:rPr lang="it-IT" sz="2200" baseline="30000" dirty="0" smtClean="0">
                <a:latin typeface="Comic Sans MS" pitchFamily="66" charset="0"/>
              </a:rPr>
              <a:t>-2</a:t>
            </a:r>
            <a:r>
              <a:rPr lang="it-IT" sz="2200" dirty="0" smtClean="0">
                <a:latin typeface="Comic Sans MS" pitchFamily="66" charset="0"/>
              </a:rPr>
              <a:t> (</a:t>
            </a:r>
            <a:r>
              <a:rPr lang="it-IT" sz="2200" dirty="0" err="1" smtClean="0">
                <a:latin typeface="Comic Sans MS" pitchFamily="66" charset="0"/>
              </a:rPr>
              <a:t>interstellar</a:t>
            </a:r>
            <a:r>
              <a:rPr lang="it-IT" sz="2200" dirty="0" smtClean="0">
                <a:latin typeface="Comic Sans MS" pitchFamily="66" charset="0"/>
              </a:rPr>
              <a:t> </a:t>
            </a:r>
            <a:r>
              <a:rPr lang="it-IT" sz="2200" dirty="0" err="1" smtClean="0">
                <a:latin typeface="Comic Sans MS" pitchFamily="66" charset="0"/>
              </a:rPr>
              <a:t>absorption</a:t>
            </a:r>
            <a:r>
              <a:rPr lang="it-IT" sz="2200" dirty="0" smtClean="0">
                <a:latin typeface="Comic Sans MS" pitchFamily="66" charset="0"/>
              </a:rPr>
              <a:t> at </a:t>
            </a:r>
            <a:r>
              <a:rPr lang="it-IT" sz="2200" dirty="0" err="1" smtClean="0">
                <a:latin typeface="Comic Sans MS" pitchFamily="66" charset="0"/>
              </a:rPr>
              <a:t>least</a:t>
            </a:r>
            <a:r>
              <a:rPr lang="it-IT" sz="2200" dirty="0" smtClean="0">
                <a:latin typeface="Comic Sans MS" pitchFamily="66" charset="0"/>
              </a:rPr>
              <a:t> a </a:t>
            </a:r>
            <a:r>
              <a:rPr lang="it-IT" sz="2200" dirty="0" err="1" smtClean="0">
                <a:latin typeface="Comic Sans MS" pitchFamily="66" charset="0"/>
              </a:rPr>
              <a:t>factor</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4 </a:t>
            </a:r>
            <a:r>
              <a:rPr lang="it-IT" sz="2200" dirty="0" err="1" smtClean="0">
                <a:latin typeface="Comic Sans MS" pitchFamily="66" charset="0"/>
              </a:rPr>
              <a:t>lower</a:t>
            </a:r>
            <a:r>
              <a:rPr lang="it-IT" sz="2200" dirty="0" smtClean="0">
                <a:latin typeface="Comic Sans MS" pitchFamily="66" charset="0"/>
              </a:rPr>
              <a:t>).</a:t>
            </a:r>
          </a:p>
          <a:p>
            <a:pPr eaLnBrk="0" hangingPunct="0">
              <a:spcBef>
                <a:spcPct val="50000"/>
              </a:spcBef>
            </a:pPr>
            <a:r>
              <a:rPr lang="it-IT" sz="2200" dirty="0" err="1" smtClean="0">
                <a:latin typeface="Comic Sans MS" pitchFamily="66" charset="0"/>
              </a:rPr>
              <a:t>kTe</a:t>
            </a:r>
            <a:r>
              <a:rPr lang="it-IT" sz="2200" dirty="0" smtClean="0">
                <a:latin typeface="Comic Sans MS" pitchFamily="66" charset="0"/>
              </a:rPr>
              <a:t> = 4.7 </a:t>
            </a:r>
            <a:r>
              <a:rPr lang="it-IT" sz="2200" dirty="0" err="1" smtClean="0">
                <a:latin typeface="Comic Sans MS" pitchFamily="66" charset="0"/>
              </a:rPr>
              <a:t>keV</a:t>
            </a:r>
            <a:r>
              <a:rPr lang="it-IT" sz="2200" dirty="0" smtClean="0">
                <a:latin typeface="Comic Sans MS" pitchFamily="66" charset="0"/>
              </a:rPr>
              <a:t>,   tau = 14</a:t>
            </a:r>
          </a:p>
          <a:p>
            <a:pPr eaLnBrk="0" hangingPunct="0">
              <a:spcBef>
                <a:spcPct val="50000"/>
              </a:spcBef>
            </a:pPr>
            <a:r>
              <a:rPr lang="it-IT" sz="2200" dirty="0" smtClean="0">
                <a:latin typeface="Comic Sans MS" pitchFamily="66" charset="0"/>
              </a:rPr>
              <a:t>(</a:t>
            </a:r>
            <a:r>
              <a:rPr lang="it-IT" sz="2200" dirty="0" err="1" smtClean="0">
                <a:latin typeface="Comic Sans MS" pitchFamily="66" charset="0"/>
              </a:rPr>
              <a:t>confirmed</a:t>
            </a:r>
            <a:r>
              <a:rPr lang="it-IT" sz="2200" dirty="0" smtClean="0">
                <a:latin typeface="Comic Sans MS" pitchFamily="66" charset="0"/>
              </a:rPr>
              <a:t> </a:t>
            </a:r>
            <a:r>
              <a:rPr lang="it-IT" sz="2200" dirty="0" err="1" smtClean="0">
                <a:latin typeface="Comic Sans MS" pitchFamily="66" charset="0"/>
              </a:rPr>
              <a:t>by</a:t>
            </a:r>
            <a:r>
              <a:rPr lang="it-IT" sz="2200" dirty="0" smtClean="0">
                <a:latin typeface="Comic Sans MS" pitchFamily="66" charset="0"/>
              </a:rPr>
              <a:t> </a:t>
            </a:r>
            <a:r>
              <a:rPr lang="it-IT" sz="2200" dirty="0" err="1" smtClean="0">
                <a:latin typeface="Comic Sans MS" pitchFamily="66" charset="0"/>
              </a:rPr>
              <a:t>an</a:t>
            </a:r>
            <a:r>
              <a:rPr lang="it-IT" sz="2200" dirty="0" smtClean="0">
                <a:latin typeface="Comic Sans MS" pitchFamily="66" charset="0"/>
              </a:rPr>
              <a:t> XMM </a:t>
            </a:r>
            <a:r>
              <a:rPr lang="it-IT" sz="2200" dirty="0" err="1" smtClean="0">
                <a:latin typeface="Comic Sans MS" pitchFamily="66" charset="0"/>
              </a:rPr>
              <a:t>observation</a:t>
            </a:r>
            <a:r>
              <a:rPr lang="it-IT" sz="2200" dirty="0" smtClean="0">
                <a:latin typeface="Comic Sans MS" pitchFamily="66" charset="0"/>
              </a:rPr>
              <a:t>, </a:t>
            </a:r>
            <a:r>
              <a:rPr lang="it-IT" sz="2200" dirty="0" err="1" smtClean="0">
                <a:latin typeface="Comic Sans MS" pitchFamily="66" charset="0"/>
              </a:rPr>
              <a:t>Iaria</a:t>
            </a:r>
            <a:r>
              <a:rPr lang="it-IT" sz="2200" dirty="0" smtClean="0">
                <a:latin typeface="Comic Sans MS" pitchFamily="66" charset="0"/>
              </a:rPr>
              <a:t> </a:t>
            </a:r>
            <a:r>
              <a:rPr lang="it-IT" sz="2200" dirty="0" err="1" smtClean="0">
                <a:latin typeface="Comic Sans MS" pitchFamily="66" charset="0"/>
              </a:rPr>
              <a:t>et</a:t>
            </a:r>
            <a:r>
              <a:rPr lang="it-IT" sz="2200" dirty="0" smtClean="0">
                <a:latin typeface="Comic Sans MS" pitchFamily="66" charset="0"/>
              </a:rPr>
              <a:t> al. </a:t>
            </a:r>
            <a:r>
              <a:rPr lang="it-IT" sz="2200" dirty="0" err="1" smtClean="0">
                <a:latin typeface="Comic Sans MS" pitchFamily="66" charset="0"/>
              </a:rPr>
              <a:t>A&amp;A</a:t>
            </a:r>
            <a:r>
              <a:rPr lang="it-IT" sz="2200" dirty="0" smtClean="0">
                <a:latin typeface="Comic Sans MS" pitchFamily="66" charset="0"/>
              </a:rPr>
              <a:t>, </a:t>
            </a:r>
            <a:r>
              <a:rPr lang="it-IT" sz="2200" dirty="0" err="1" smtClean="0">
                <a:latin typeface="Comic Sans MS" pitchFamily="66" charset="0"/>
              </a:rPr>
              <a:t>submitted</a:t>
            </a:r>
            <a:r>
              <a:rPr lang="it-IT" sz="2200" dirty="0" smtClean="0">
                <a:latin typeface="Comic Sans MS" pitchFamily="66" charset="0"/>
              </a:rPr>
              <a:t>)</a:t>
            </a:r>
          </a:p>
          <a:p>
            <a:pPr eaLnBrk="0" hangingPunct="0">
              <a:spcBef>
                <a:spcPct val="50000"/>
              </a:spcBef>
            </a:pPr>
            <a:r>
              <a:rPr lang="it-IT" sz="2200" dirty="0" smtClean="0">
                <a:latin typeface="Comic Sans MS" pitchFamily="66" charset="0"/>
              </a:rPr>
              <a:t>Discrete </a:t>
            </a:r>
            <a:r>
              <a:rPr lang="it-IT" sz="2200" dirty="0" err="1" smtClean="0">
                <a:latin typeface="Comic Sans MS" pitchFamily="66" charset="0"/>
              </a:rPr>
              <a:t>features</a:t>
            </a:r>
            <a:r>
              <a:rPr lang="it-IT" sz="2200" dirty="0" smtClean="0">
                <a:latin typeface="Comic Sans MS" pitchFamily="66" charset="0"/>
              </a:rPr>
              <a:t> are </a:t>
            </a:r>
            <a:r>
              <a:rPr lang="it-IT" sz="2200" dirty="0" err="1" smtClean="0">
                <a:latin typeface="Comic Sans MS" pitchFamily="66" charset="0"/>
              </a:rPr>
              <a:t>observed</a:t>
            </a:r>
            <a:r>
              <a:rPr lang="it-IT" sz="2200" dirty="0" smtClean="0">
                <a:latin typeface="Comic Sans MS" pitchFamily="66" charset="0"/>
              </a:rPr>
              <a:t> in </a:t>
            </a:r>
            <a:r>
              <a:rPr lang="it-IT" sz="2200" dirty="0" err="1" smtClean="0">
                <a:latin typeface="Comic Sans MS" pitchFamily="66" charset="0"/>
              </a:rPr>
              <a:t>emission</a:t>
            </a:r>
            <a:r>
              <a:rPr lang="it-IT" sz="2200" dirty="0" smtClean="0">
                <a:latin typeface="Comic Sans MS" pitchFamily="66" charset="0"/>
              </a:rPr>
              <a:t>.</a:t>
            </a:r>
            <a:endParaRPr lang="it-IT" sz="2000" dirty="0">
              <a:latin typeface="Comic Sans MS" pitchFamily="66"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575817" y="179437"/>
            <a:ext cx="9504808" cy="1259946"/>
          </a:xfrm>
        </p:spPr>
        <p:txBody>
          <a:bodyPr/>
          <a:lstStyle/>
          <a:p>
            <a:r>
              <a:rPr lang="it-IT" i="0" dirty="0" smtClean="0">
                <a:solidFill>
                  <a:schemeClr val="bg1"/>
                </a:solidFill>
              </a:rPr>
              <a:t>Can the </a:t>
            </a:r>
            <a:r>
              <a:rPr lang="it-IT" i="0" dirty="0" err="1" smtClean="0">
                <a:solidFill>
                  <a:schemeClr val="bg1"/>
                </a:solidFill>
              </a:rPr>
              <a:t>extended</a:t>
            </a:r>
            <a:r>
              <a:rPr lang="it-IT" i="0" dirty="0" smtClean="0">
                <a:solidFill>
                  <a:schemeClr val="bg1"/>
                </a:solidFill>
              </a:rPr>
              <a:t> corona </a:t>
            </a:r>
            <a:r>
              <a:rPr lang="it-IT" i="0" dirty="0" err="1" smtClean="0">
                <a:solidFill>
                  <a:schemeClr val="bg1"/>
                </a:solidFill>
              </a:rPr>
              <a:t>be</a:t>
            </a:r>
            <a:r>
              <a:rPr lang="it-IT" i="0" dirty="0" smtClean="0">
                <a:solidFill>
                  <a:schemeClr val="bg1"/>
                </a:solidFill>
              </a:rPr>
              <a:t> the source </a:t>
            </a:r>
            <a:r>
              <a:rPr lang="it-IT" i="0" dirty="0" err="1" smtClean="0">
                <a:solidFill>
                  <a:schemeClr val="bg1"/>
                </a:solidFill>
              </a:rPr>
              <a:t>of</a:t>
            </a:r>
            <a:r>
              <a:rPr lang="it-IT" i="0" dirty="0" smtClean="0">
                <a:solidFill>
                  <a:schemeClr val="bg1"/>
                </a:solidFill>
              </a:rPr>
              <a:t> the </a:t>
            </a:r>
            <a:r>
              <a:rPr lang="it-IT" i="0" dirty="0" err="1" smtClean="0">
                <a:solidFill>
                  <a:schemeClr val="bg1"/>
                </a:solidFill>
              </a:rPr>
              <a:t>observed</a:t>
            </a:r>
            <a:r>
              <a:rPr lang="it-IT" i="0" dirty="0" smtClean="0">
                <a:solidFill>
                  <a:schemeClr val="bg1"/>
                </a:solidFill>
              </a:rPr>
              <a:t> </a:t>
            </a:r>
            <a:r>
              <a:rPr lang="it-IT" i="0" dirty="0" err="1" smtClean="0">
                <a:solidFill>
                  <a:schemeClr val="bg1"/>
                </a:solidFill>
              </a:rPr>
              <a:t>spectrum</a:t>
            </a:r>
            <a:r>
              <a:rPr lang="it-IT" i="0" dirty="0" smtClean="0">
                <a:solidFill>
                  <a:schemeClr val="bg1"/>
                </a:solidFill>
              </a:rPr>
              <a:t>?</a:t>
            </a:r>
            <a:endParaRPr lang="it-IT" i="0" dirty="0">
              <a:solidFill>
                <a:schemeClr val="bg1"/>
              </a:solidFill>
            </a:endParaRPr>
          </a:p>
        </p:txBody>
      </p:sp>
      <p:sp>
        <p:nvSpPr>
          <p:cNvPr id="5" name="Text Box 4"/>
          <p:cNvSpPr txBox="1">
            <a:spLocks noChangeArrowheads="1"/>
          </p:cNvSpPr>
          <p:nvPr/>
        </p:nvSpPr>
        <p:spPr bwMode="auto">
          <a:xfrm>
            <a:off x="6336456" y="5940077"/>
            <a:ext cx="3384377" cy="1271329"/>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endParaRPr lang="it-IT" sz="1000" dirty="0" smtClean="0">
              <a:latin typeface="Comic Sans MS" pitchFamily="66" charset="0"/>
            </a:endParaRPr>
          </a:p>
          <a:p>
            <a:pPr eaLnBrk="0" hangingPunct="0">
              <a:spcBef>
                <a:spcPct val="50000"/>
              </a:spcBef>
              <a:buFont typeface="Wingdings" pitchFamily="2" charset="2"/>
              <a:buChar char="§"/>
            </a:pPr>
            <a:endParaRPr lang="it-IT" sz="2200" dirty="0" smtClean="0">
              <a:latin typeface="Comic Sans MS" pitchFamily="66" charset="0"/>
            </a:endParaRPr>
          </a:p>
          <a:p>
            <a:pPr eaLnBrk="0" hangingPunct="0">
              <a:spcBef>
                <a:spcPct val="50000"/>
              </a:spcBef>
            </a:pPr>
            <a:r>
              <a:rPr lang="it-IT" sz="2200" dirty="0" smtClean="0">
                <a:latin typeface="Comic Sans MS" pitchFamily="66" charset="0"/>
              </a:rPr>
              <a:t> </a:t>
            </a:r>
            <a:endParaRPr lang="it-IT" sz="2000" dirty="0">
              <a:latin typeface="Comic Sans MS" pitchFamily="66" charset="0"/>
            </a:endParaRPr>
          </a:p>
        </p:txBody>
      </p:sp>
      <p:sp>
        <p:nvSpPr>
          <p:cNvPr id="6" name="Text Box 4"/>
          <p:cNvSpPr txBox="1">
            <a:spLocks noChangeArrowheads="1"/>
          </p:cNvSpPr>
          <p:nvPr/>
        </p:nvSpPr>
        <p:spPr bwMode="auto">
          <a:xfrm>
            <a:off x="6480471" y="5980569"/>
            <a:ext cx="3312369" cy="1240552"/>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solidFill>
                  <a:srgbClr val="0070C0"/>
                </a:solidFill>
                <a:latin typeface="Comic Sans MS" pitchFamily="66" charset="0"/>
              </a:rPr>
              <a:t>Pulse</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amplitude</a:t>
            </a:r>
            <a:r>
              <a:rPr lang="it-IT" sz="2200" dirty="0" smtClean="0">
                <a:solidFill>
                  <a:srgbClr val="0070C0"/>
                </a:solidFill>
                <a:latin typeface="Comic Sans MS" pitchFamily="66" charset="0"/>
              </a:rPr>
              <a:t> vs </a:t>
            </a:r>
            <a:r>
              <a:rPr lang="it-IT" sz="2200" dirty="0" err="1" smtClean="0">
                <a:solidFill>
                  <a:srgbClr val="0070C0"/>
                </a:solidFill>
                <a:latin typeface="Comic Sans MS" pitchFamily="66" charset="0"/>
              </a:rPr>
              <a:t>energy</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from</a:t>
            </a:r>
            <a:r>
              <a:rPr lang="it-IT" sz="2200" dirty="0" smtClean="0">
                <a:solidFill>
                  <a:srgbClr val="0070C0"/>
                </a:solidFill>
                <a:latin typeface="Comic Sans MS" pitchFamily="66" charset="0"/>
              </a:rPr>
              <a:t> RXTE data</a:t>
            </a:r>
          </a:p>
          <a:p>
            <a:pPr eaLnBrk="0" hangingPunct="0">
              <a:spcBef>
                <a:spcPct val="50000"/>
              </a:spcBef>
            </a:pPr>
            <a:r>
              <a:rPr lang="it-IT" sz="2000" dirty="0" smtClean="0">
                <a:solidFill>
                  <a:srgbClr val="0070C0"/>
                </a:solidFill>
                <a:latin typeface="Comic Sans MS" pitchFamily="66" charset="0"/>
              </a:rPr>
              <a:t>(</a:t>
            </a:r>
            <a:r>
              <a:rPr lang="it-IT" sz="2000" dirty="0" err="1" smtClean="0">
                <a:solidFill>
                  <a:srgbClr val="0070C0"/>
                </a:solidFill>
                <a:latin typeface="Comic Sans MS" pitchFamily="66" charset="0"/>
              </a:rPr>
              <a:t>Jonker</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et</a:t>
            </a:r>
            <a:r>
              <a:rPr lang="it-IT" sz="2000" dirty="0" smtClean="0">
                <a:solidFill>
                  <a:srgbClr val="0070C0"/>
                </a:solidFill>
                <a:latin typeface="Comic Sans MS" pitchFamily="66" charset="0"/>
              </a:rPr>
              <a:t> al. 2001, </a:t>
            </a:r>
            <a:r>
              <a:rPr lang="it-IT" sz="2000" dirty="0" err="1" smtClean="0">
                <a:solidFill>
                  <a:srgbClr val="0070C0"/>
                </a:solidFill>
                <a:latin typeface="Comic Sans MS" pitchFamily="66" charset="0"/>
              </a:rPr>
              <a:t>ApJ</a:t>
            </a:r>
            <a:r>
              <a:rPr lang="it-IT" sz="2000" dirty="0" smtClean="0">
                <a:solidFill>
                  <a:srgbClr val="0070C0"/>
                </a:solidFill>
                <a:latin typeface="Comic Sans MS" pitchFamily="66" charset="0"/>
              </a:rPr>
              <a:t>)</a:t>
            </a:r>
            <a:endParaRPr lang="it-IT" sz="2000" dirty="0">
              <a:solidFill>
                <a:srgbClr val="0070C0"/>
              </a:solidFill>
              <a:latin typeface="Comic Sans MS" pitchFamily="66" charset="0"/>
            </a:endParaRPr>
          </a:p>
        </p:txBody>
      </p:sp>
      <p:sp>
        <p:nvSpPr>
          <p:cNvPr id="7" name="Text Box 4"/>
          <p:cNvSpPr txBox="1">
            <a:spLocks noChangeArrowheads="1"/>
          </p:cNvSpPr>
          <p:nvPr/>
        </p:nvSpPr>
        <p:spPr bwMode="auto">
          <a:xfrm>
            <a:off x="719832" y="1547589"/>
            <a:ext cx="5328592" cy="4887704"/>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smtClean="0">
                <a:latin typeface="Comic Sans MS" pitchFamily="66" charset="0"/>
              </a:rPr>
              <a:t>The </a:t>
            </a:r>
            <a:r>
              <a:rPr lang="it-IT" sz="2200" dirty="0" err="1" smtClean="0">
                <a:latin typeface="Comic Sans MS" pitchFamily="66" charset="0"/>
              </a:rPr>
              <a:t>Comptonized</a:t>
            </a:r>
            <a:r>
              <a:rPr lang="it-IT" sz="2200" dirty="0" smtClean="0">
                <a:latin typeface="Comic Sans MS" pitchFamily="66" charset="0"/>
              </a:rPr>
              <a:t> </a:t>
            </a:r>
            <a:r>
              <a:rPr lang="it-IT" sz="2200" dirty="0" err="1" smtClean="0">
                <a:latin typeface="Comic Sans MS" pitchFamily="66" charset="0"/>
              </a:rPr>
              <a:t>component</a:t>
            </a:r>
            <a:r>
              <a:rPr lang="it-IT" sz="2200" dirty="0" smtClean="0">
                <a:latin typeface="Comic Sans MS" pitchFamily="66" charset="0"/>
              </a:rPr>
              <a:t> </a:t>
            </a:r>
            <a:r>
              <a:rPr lang="it-IT" sz="2200" dirty="0" err="1" smtClean="0">
                <a:latin typeface="Comic Sans MS" pitchFamily="66" charset="0"/>
              </a:rPr>
              <a:t>is</a:t>
            </a:r>
            <a:r>
              <a:rPr lang="it-IT" sz="2200" dirty="0" smtClean="0">
                <a:latin typeface="Comic Sans MS" pitchFamily="66" charset="0"/>
              </a:rPr>
              <a:t> </a:t>
            </a:r>
            <a:r>
              <a:rPr lang="it-IT" sz="2200" dirty="0" err="1" smtClean="0">
                <a:latin typeface="Comic Sans MS" pitchFamily="66" charset="0"/>
              </a:rPr>
              <a:t>pulsed</a:t>
            </a:r>
            <a:r>
              <a:rPr lang="it-IT" sz="2200" dirty="0" smtClean="0">
                <a:latin typeface="Comic Sans MS" pitchFamily="66" charset="0"/>
              </a:rPr>
              <a:t>, </a:t>
            </a:r>
            <a:r>
              <a:rPr lang="it-IT" sz="2200" dirty="0" err="1" smtClean="0">
                <a:latin typeface="Comic Sans MS" pitchFamily="66" charset="0"/>
              </a:rPr>
              <a:t>with</a:t>
            </a:r>
            <a:r>
              <a:rPr lang="it-IT" sz="2200" dirty="0" smtClean="0">
                <a:latin typeface="Comic Sans MS" pitchFamily="66" charset="0"/>
              </a:rPr>
              <a:t> </a:t>
            </a:r>
            <a:r>
              <a:rPr lang="it-IT" sz="2200" dirty="0" err="1" smtClean="0">
                <a:latin typeface="Comic Sans MS" pitchFamily="66" charset="0"/>
              </a:rPr>
              <a:t>rms</a:t>
            </a:r>
            <a:r>
              <a:rPr lang="it-IT" sz="2200" dirty="0" smtClean="0">
                <a:latin typeface="Comic Sans MS" pitchFamily="66" charset="0"/>
              </a:rPr>
              <a:t> </a:t>
            </a:r>
            <a:r>
              <a:rPr lang="it-IT" sz="2200" dirty="0" err="1" smtClean="0">
                <a:latin typeface="Comic Sans MS" pitchFamily="66" charset="0"/>
              </a:rPr>
              <a:t>increasing</a:t>
            </a:r>
            <a:r>
              <a:rPr lang="it-IT" sz="2200" dirty="0" smtClean="0">
                <a:latin typeface="Comic Sans MS" pitchFamily="66" charset="0"/>
              </a:rPr>
              <a:t> </a:t>
            </a:r>
            <a:r>
              <a:rPr lang="it-IT" sz="2200" dirty="0" err="1" smtClean="0">
                <a:latin typeface="Comic Sans MS" pitchFamily="66" charset="0"/>
              </a:rPr>
              <a:t>with</a:t>
            </a:r>
            <a:r>
              <a:rPr lang="it-IT" sz="2200" dirty="0" smtClean="0">
                <a:latin typeface="Comic Sans MS" pitchFamily="66" charset="0"/>
              </a:rPr>
              <a:t> </a:t>
            </a:r>
            <a:r>
              <a:rPr lang="it-IT" sz="2200" dirty="0" err="1" smtClean="0">
                <a:latin typeface="Comic Sans MS" pitchFamily="66" charset="0"/>
              </a:rPr>
              <a:t>energy</a:t>
            </a:r>
            <a:r>
              <a:rPr lang="it-IT" sz="2200" dirty="0" smtClean="0">
                <a:latin typeface="Comic Sans MS" pitchFamily="66" charset="0"/>
              </a:rPr>
              <a:t>.</a:t>
            </a:r>
          </a:p>
          <a:p>
            <a:pPr eaLnBrk="0" hangingPunct="0">
              <a:spcBef>
                <a:spcPct val="50000"/>
              </a:spcBef>
            </a:pPr>
            <a:r>
              <a:rPr lang="it-IT" sz="2200" dirty="0" err="1" smtClean="0">
                <a:latin typeface="Comic Sans MS" pitchFamily="66" charset="0"/>
              </a:rPr>
              <a:t>If</a:t>
            </a:r>
            <a:r>
              <a:rPr lang="it-IT" sz="2200" dirty="0" smtClean="0">
                <a:latin typeface="Comic Sans MS" pitchFamily="66" charset="0"/>
              </a:rPr>
              <a:t> the corona </a:t>
            </a:r>
            <a:r>
              <a:rPr lang="it-IT" sz="2200" dirty="0" err="1" smtClean="0">
                <a:latin typeface="Comic Sans MS" pitchFamily="66" charset="0"/>
              </a:rPr>
              <a:t>is</a:t>
            </a:r>
            <a:r>
              <a:rPr lang="it-IT" sz="2200" dirty="0" smtClean="0">
                <a:latin typeface="Comic Sans MS" pitchFamily="66" charset="0"/>
              </a:rPr>
              <a:t> </a:t>
            </a:r>
            <a:r>
              <a:rPr lang="it-IT" sz="2200" dirty="0" err="1" smtClean="0">
                <a:latin typeface="Comic Sans MS" pitchFamily="66" charset="0"/>
              </a:rPr>
              <a:t>optically</a:t>
            </a:r>
            <a:r>
              <a:rPr lang="it-IT" sz="2200" dirty="0" smtClean="0">
                <a:latin typeface="Comic Sans MS" pitchFamily="66" charset="0"/>
              </a:rPr>
              <a:t> </a:t>
            </a:r>
            <a:r>
              <a:rPr lang="it-IT" sz="2200" dirty="0" err="1" smtClean="0">
                <a:latin typeface="Comic Sans MS" pitchFamily="66" charset="0"/>
              </a:rPr>
              <a:t>thick</a:t>
            </a:r>
            <a:r>
              <a:rPr lang="it-IT" sz="2200" dirty="0" smtClean="0">
                <a:latin typeface="Comic Sans MS" pitchFamily="66" charset="0"/>
              </a:rPr>
              <a:t> (tau=14) and </a:t>
            </a:r>
            <a:r>
              <a:rPr lang="it-IT" sz="2200" dirty="0" err="1" smtClean="0">
                <a:latin typeface="Comic Sans MS" pitchFamily="66" charset="0"/>
              </a:rPr>
              <a:t>we</a:t>
            </a:r>
            <a:r>
              <a:rPr lang="it-IT" sz="2200" dirty="0" smtClean="0">
                <a:latin typeface="Comic Sans MS" pitchFamily="66" charset="0"/>
              </a:rPr>
              <a:t> look at the NS </a:t>
            </a:r>
            <a:r>
              <a:rPr lang="it-IT" sz="2200" dirty="0" err="1" smtClean="0">
                <a:latin typeface="Comic Sans MS" pitchFamily="66" charset="0"/>
              </a:rPr>
              <a:t>through</a:t>
            </a:r>
            <a:r>
              <a:rPr lang="it-IT" sz="2200" dirty="0" smtClean="0">
                <a:latin typeface="Comic Sans MS" pitchFamily="66" charset="0"/>
              </a:rPr>
              <a:t> the corona, </a:t>
            </a:r>
            <a:r>
              <a:rPr lang="it-IT" sz="2200" dirty="0" err="1" smtClean="0">
                <a:latin typeface="Comic Sans MS" pitchFamily="66" charset="0"/>
              </a:rPr>
              <a:t>we</a:t>
            </a:r>
            <a:r>
              <a:rPr lang="it-IT" sz="2200" dirty="0" smtClean="0">
                <a:latin typeface="Comic Sans MS" pitchFamily="66" charset="0"/>
              </a:rPr>
              <a:t> </a:t>
            </a:r>
            <a:r>
              <a:rPr lang="it-IT" sz="2200" dirty="0" err="1" smtClean="0">
                <a:latin typeface="Comic Sans MS" pitchFamily="66" charset="0"/>
              </a:rPr>
              <a:t>easily</a:t>
            </a:r>
            <a:r>
              <a:rPr lang="it-IT" sz="2200" dirty="0" smtClean="0">
                <a:latin typeface="Comic Sans MS" pitchFamily="66" charset="0"/>
              </a:rPr>
              <a:t> </a:t>
            </a:r>
            <a:r>
              <a:rPr lang="it-IT" sz="2200" dirty="0" err="1" smtClean="0">
                <a:latin typeface="Comic Sans MS" pitchFamily="66" charset="0"/>
              </a:rPr>
              <a:t>loose</a:t>
            </a:r>
            <a:r>
              <a:rPr lang="it-IT" sz="2200" dirty="0" smtClean="0">
                <a:latin typeface="Comic Sans MS" pitchFamily="66" charset="0"/>
              </a:rPr>
              <a:t> the </a:t>
            </a:r>
            <a:r>
              <a:rPr lang="it-IT" sz="2200" dirty="0" err="1" smtClean="0">
                <a:latin typeface="Comic Sans MS" pitchFamily="66" charset="0"/>
              </a:rPr>
              <a:t>pulsations</a:t>
            </a:r>
            <a:r>
              <a:rPr lang="it-IT" sz="2200" dirty="0" smtClean="0">
                <a:latin typeface="Comic Sans MS" pitchFamily="66" charset="0"/>
              </a:rPr>
              <a:t>. </a:t>
            </a:r>
          </a:p>
          <a:p>
            <a:pPr eaLnBrk="0" hangingPunct="0">
              <a:spcBef>
                <a:spcPct val="50000"/>
              </a:spcBef>
            </a:pPr>
            <a:r>
              <a:rPr lang="it-IT" sz="2200" dirty="0" err="1" smtClean="0">
                <a:latin typeface="Comic Sans MS" pitchFamily="66" charset="0"/>
              </a:rPr>
              <a:t>Assumptions</a:t>
            </a:r>
            <a:r>
              <a:rPr lang="it-IT" sz="2200" dirty="0" smtClean="0">
                <a:latin typeface="Comic Sans MS" pitchFamily="66" charset="0"/>
              </a:rPr>
              <a:t>:</a:t>
            </a:r>
          </a:p>
          <a:p>
            <a:pPr eaLnBrk="0" hangingPunct="0">
              <a:spcBef>
                <a:spcPct val="50000"/>
              </a:spcBef>
            </a:pPr>
            <a:r>
              <a:rPr lang="it-IT" sz="2200" dirty="0" err="1" smtClean="0">
                <a:latin typeface="Comic Sans MS" pitchFamily="66" charset="0"/>
              </a:rPr>
              <a:t>Rcor</a:t>
            </a:r>
            <a:r>
              <a:rPr lang="it-IT" sz="2200" dirty="0" smtClean="0">
                <a:latin typeface="Comic Sans MS" pitchFamily="66" charset="0"/>
              </a:rPr>
              <a:t> &gt; R</a:t>
            </a:r>
            <a:r>
              <a:rPr lang="it-IT" sz="2200" baseline="-25000" dirty="0" smtClean="0">
                <a:latin typeface="Comic Sans MS" pitchFamily="66" charset="0"/>
              </a:rPr>
              <a:t>2</a:t>
            </a:r>
            <a:r>
              <a:rPr lang="it-IT" sz="2200" dirty="0" smtClean="0">
                <a:latin typeface="Comic Sans MS" pitchFamily="66" charset="0"/>
              </a:rPr>
              <a:t> (</a:t>
            </a:r>
            <a:r>
              <a:rPr lang="it-IT" sz="2200" dirty="0" err="1" smtClean="0">
                <a:latin typeface="Comic Sans MS" pitchFamily="66" charset="0"/>
              </a:rPr>
              <a:t>because</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a:t>
            </a:r>
            <a:r>
              <a:rPr lang="it-IT" sz="2200" dirty="0" err="1" smtClean="0">
                <a:latin typeface="Comic Sans MS" pitchFamily="66" charset="0"/>
              </a:rPr>
              <a:t>partial</a:t>
            </a:r>
            <a:r>
              <a:rPr lang="it-IT" sz="2200" dirty="0" smtClean="0">
                <a:latin typeface="Comic Sans MS" pitchFamily="66" charset="0"/>
              </a:rPr>
              <a:t> </a:t>
            </a:r>
            <a:r>
              <a:rPr lang="it-IT" sz="2200" dirty="0" err="1" smtClean="0">
                <a:latin typeface="Comic Sans MS" pitchFamily="66" charset="0"/>
              </a:rPr>
              <a:t>eclipses</a:t>
            </a:r>
            <a:r>
              <a:rPr lang="it-IT" sz="2200" dirty="0" smtClean="0">
                <a:latin typeface="Comic Sans MS" pitchFamily="66" charset="0"/>
              </a:rPr>
              <a:t>)</a:t>
            </a:r>
          </a:p>
          <a:p>
            <a:pPr eaLnBrk="0" hangingPunct="0">
              <a:spcBef>
                <a:spcPct val="50000"/>
              </a:spcBef>
            </a:pPr>
            <a:r>
              <a:rPr lang="it-IT" sz="2200" dirty="0" err="1" smtClean="0">
                <a:latin typeface="Comic Sans MS" pitchFamily="66" charset="0"/>
              </a:rPr>
              <a:t>Rcor</a:t>
            </a:r>
            <a:r>
              <a:rPr lang="it-IT" sz="2200" dirty="0" smtClean="0">
                <a:latin typeface="Comic Sans MS" pitchFamily="66" charset="0"/>
              </a:rPr>
              <a:t> ~ 80% R</a:t>
            </a:r>
            <a:r>
              <a:rPr lang="it-IT" sz="2200" baseline="-25000" dirty="0" smtClean="0">
                <a:latin typeface="Comic Sans MS" pitchFamily="66" charset="0"/>
              </a:rPr>
              <a:t>L1</a:t>
            </a:r>
            <a:r>
              <a:rPr lang="it-IT" sz="2200" dirty="0" smtClean="0">
                <a:latin typeface="Comic Sans MS" pitchFamily="66" charset="0"/>
              </a:rPr>
              <a:t> ~ 10</a:t>
            </a:r>
            <a:r>
              <a:rPr lang="it-IT" sz="2200" baseline="30000" dirty="0" smtClean="0">
                <a:latin typeface="Comic Sans MS" pitchFamily="66" charset="0"/>
              </a:rPr>
              <a:t>11</a:t>
            </a:r>
            <a:r>
              <a:rPr lang="it-IT" sz="2200" dirty="0" smtClean="0">
                <a:latin typeface="Comic Sans MS" pitchFamily="66" charset="0"/>
              </a:rPr>
              <a:t> cm</a:t>
            </a:r>
          </a:p>
          <a:p>
            <a:pPr eaLnBrk="0" hangingPunct="0">
              <a:spcBef>
                <a:spcPct val="50000"/>
              </a:spcBef>
            </a:pPr>
            <a:r>
              <a:rPr lang="it-IT" sz="2200" dirty="0" smtClean="0">
                <a:latin typeface="Comic Sans MS" pitchFamily="66" charset="0"/>
              </a:rPr>
              <a:t>tau = 14 = n </a:t>
            </a:r>
            <a:r>
              <a:rPr lang="it-IT" sz="2400" dirty="0" smtClean="0">
                <a:latin typeface="Symbol" pitchFamily="18" charset="2"/>
              </a:rPr>
              <a:t>s</a:t>
            </a:r>
            <a:r>
              <a:rPr lang="it-IT" sz="2200" dirty="0" smtClean="0">
                <a:latin typeface="Comic Sans MS" pitchFamily="66" charset="0"/>
              </a:rPr>
              <a:t> </a:t>
            </a:r>
            <a:r>
              <a:rPr lang="it-IT" sz="2200" dirty="0" err="1" smtClean="0">
                <a:latin typeface="Comic Sans MS" pitchFamily="66" charset="0"/>
              </a:rPr>
              <a:t>Rcor</a:t>
            </a:r>
            <a:r>
              <a:rPr lang="it-IT" sz="2200" dirty="0" smtClean="0">
                <a:latin typeface="Comic Sans MS" pitchFamily="66" charset="0"/>
              </a:rPr>
              <a:t>  -&gt;  n ~ 10</a:t>
            </a:r>
            <a:r>
              <a:rPr lang="it-IT" sz="2200" baseline="30000" dirty="0" smtClean="0">
                <a:latin typeface="Comic Sans MS" pitchFamily="66" charset="0"/>
              </a:rPr>
              <a:t>15</a:t>
            </a:r>
            <a:r>
              <a:rPr lang="it-IT" sz="2200" dirty="0" smtClean="0">
                <a:latin typeface="Comic Sans MS" pitchFamily="66" charset="0"/>
              </a:rPr>
              <a:t> cm</a:t>
            </a:r>
            <a:r>
              <a:rPr lang="it-IT" sz="2200" baseline="30000" dirty="0" smtClean="0">
                <a:latin typeface="Comic Sans MS" pitchFamily="66" charset="0"/>
              </a:rPr>
              <a:t>-3</a:t>
            </a:r>
            <a:r>
              <a:rPr lang="it-IT" sz="2200" dirty="0" smtClean="0">
                <a:latin typeface="Comic Sans MS" pitchFamily="66" charset="0"/>
              </a:rPr>
              <a:t> </a:t>
            </a:r>
          </a:p>
          <a:p>
            <a:pPr eaLnBrk="0" hangingPunct="0">
              <a:spcBef>
                <a:spcPct val="50000"/>
              </a:spcBef>
            </a:pPr>
            <a:endParaRPr lang="it-IT" sz="2200" dirty="0" smtClean="0">
              <a:latin typeface="Comic Sans MS" pitchFamily="66" charset="0"/>
            </a:endParaRPr>
          </a:p>
        </p:txBody>
      </p:sp>
      <p:pic>
        <p:nvPicPr>
          <p:cNvPr id="8" name="Immagine 7" descr="1822_XTErms.gif"/>
          <p:cNvPicPr>
            <a:picLocks noChangeAspect="1"/>
          </p:cNvPicPr>
          <p:nvPr/>
        </p:nvPicPr>
        <p:blipFill>
          <a:blip r:embed="rId3" cstate="print">
            <a:lum bright="-10000" contrast="20000"/>
          </a:blip>
          <a:stretch>
            <a:fillRect/>
          </a:stretch>
        </p:blipFill>
        <p:spPr>
          <a:xfrm>
            <a:off x="6060672" y="1619597"/>
            <a:ext cx="3876184" cy="3837806"/>
          </a:xfrm>
          <a:prstGeom prst="rect">
            <a:avLst/>
          </a:prstGeom>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575817" y="179437"/>
            <a:ext cx="9504808" cy="1259946"/>
          </a:xfrm>
        </p:spPr>
        <p:txBody>
          <a:bodyPr/>
          <a:lstStyle/>
          <a:p>
            <a:r>
              <a:rPr lang="it-IT" i="0" dirty="0" smtClean="0">
                <a:solidFill>
                  <a:schemeClr val="bg1"/>
                </a:solidFill>
              </a:rPr>
              <a:t>Can the </a:t>
            </a:r>
            <a:r>
              <a:rPr lang="it-IT" i="0" dirty="0" err="1" smtClean="0">
                <a:solidFill>
                  <a:schemeClr val="bg1"/>
                </a:solidFill>
              </a:rPr>
              <a:t>extended</a:t>
            </a:r>
            <a:r>
              <a:rPr lang="it-IT" i="0" dirty="0" smtClean="0">
                <a:solidFill>
                  <a:schemeClr val="bg1"/>
                </a:solidFill>
              </a:rPr>
              <a:t> corona </a:t>
            </a:r>
            <a:r>
              <a:rPr lang="it-IT" i="0" dirty="0" err="1" smtClean="0">
                <a:solidFill>
                  <a:schemeClr val="bg1"/>
                </a:solidFill>
              </a:rPr>
              <a:t>be</a:t>
            </a:r>
            <a:r>
              <a:rPr lang="it-IT" i="0" dirty="0" smtClean="0">
                <a:solidFill>
                  <a:schemeClr val="bg1"/>
                </a:solidFill>
              </a:rPr>
              <a:t> the source </a:t>
            </a:r>
            <a:r>
              <a:rPr lang="it-IT" i="0" dirty="0" err="1" smtClean="0">
                <a:solidFill>
                  <a:schemeClr val="bg1"/>
                </a:solidFill>
              </a:rPr>
              <a:t>of</a:t>
            </a:r>
            <a:r>
              <a:rPr lang="it-IT" i="0" dirty="0" smtClean="0">
                <a:solidFill>
                  <a:schemeClr val="bg1"/>
                </a:solidFill>
              </a:rPr>
              <a:t> the </a:t>
            </a:r>
            <a:r>
              <a:rPr lang="it-IT" i="0" dirty="0" err="1" smtClean="0">
                <a:solidFill>
                  <a:schemeClr val="bg1"/>
                </a:solidFill>
              </a:rPr>
              <a:t>observed</a:t>
            </a:r>
            <a:r>
              <a:rPr lang="it-IT" i="0" dirty="0" smtClean="0">
                <a:solidFill>
                  <a:schemeClr val="bg1"/>
                </a:solidFill>
              </a:rPr>
              <a:t> </a:t>
            </a:r>
            <a:r>
              <a:rPr lang="it-IT" i="0" dirty="0" err="1" smtClean="0">
                <a:solidFill>
                  <a:schemeClr val="bg1"/>
                </a:solidFill>
              </a:rPr>
              <a:t>spectrum</a:t>
            </a:r>
            <a:r>
              <a:rPr lang="it-IT" i="0" dirty="0" smtClean="0">
                <a:solidFill>
                  <a:schemeClr val="bg1"/>
                </a:solidFill>
              </a:rPr>
              <a:t>?</a:t>
            </a:r>
            <a:endParaRPr lang="it-IT" i="0" dirty="0">
              <a:solidFill>
                <a:schemeClr val="bg1"/>
              </a:solidFill>
            </a:endParaRPr>
          </a:p>
        </p:txBody>
      </p:sp>
      <p:sp>
        <p:nvSpPr>
          <p:cNvPr id="6" name="Text Box 4"/>
          <p:cNvSpPr txBox="1">
            <a:spLocks noChangeArrowheads="1"/>
          </p:cNvSpPr>
          <p:nvPr/>
        </p:nvSpPr>
        <p:spPr bwMode="auto">
          <a:xfrm>
            <a:off x="6480471" y="5003973"/>
            <a:ext cx="3600154" cy="948164"/>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solidFill>
                  <a:srgbClr val="0070C0"/>
                </a:solidFill>
                <a:latin typeface="Comic Sans MS" pitchFamily="66" charset="0"/>
              </a:rPr>
              <a:t>Rcor</a:t>
            </a:r>
            <a:r>
              <a:rPr lang="it-IT" sz="2200" dirty="0" smtClean="0">
                <a:solidFill>
                  <a:srgbClr val="0070C0"/>
                </a:solidFill>
                <a:latin typeface="Comic Sans MS" pitchFamily="66" charset="0"/>
              </a:rPr>
              <a:t> ~ R</a:t>
            </a:r>
            <a:r>
              <a:rPr lang="it-IT" sz="2200" baseline="-25000" dirty="0" smtClean="0">
                <a:solidFill>
                  <a:srgbClr val="0070C0"/>
                </a:solidFill>
                <a:latin typeface="Comic Sans MS" pitchFamily="66" charset="0"/>
              </a:rPr>
              <a:t>L1</a:t>
            </a:r>
            <a:r>
              <a:rPr lang="it-IT" sz="2200" dirty="0" smtClean="0">
                <a:solidFill>
                  <a:srgbClr val="0070C0"/>
                </a:solidFill>
                <a:latin typeface="Comic Sans MS" pitchFamily="66" charset="0"/>
              </a:rPr>
              <a:t> ~ 10</a:t>
            </a:r>
            <a:r>
              <a:rPr lang="it-IT" sz="2200" baseline="30000" dirty="0" smtClean="0">
                <a:solidFill>
                  <a:srgbClr val="0070C0"/>
                </a:solidFill>
                <a:latin typeface="Comic Sans MS" pitchFamily="66" charset="0"/>
              </a:rPr>
              <a:t>11</a:t>
            </a:r>
            <a:r>
              <a:rPr lang="it-IT" sz="2200" dirty="0" smtClean="0">
                <a:solidFill>
                  <a:srgbClr val="0070C0"/>
                </a:solidFill>
                <a:latin typeface="Comic Sans MS" pitchFamily="66" charset="0"/>
              </a:rPr>
              <a:t> cm</a:t>
            </a:r>
          </a:p>
          <a:p>
            <a:pPr eaLnBrk="0" hangingPunct="0">
              <a:spcBef>
                <a:spcPct val="50000"/>
              </a:spcBef>
            </a:pPr>
            <a:r>
              <a:rPr lang="it-IT" sz="2200" dirty="0" smtClean="0">
                <a:solidFill>
                  <a:srgbClr val="0070C0"/>
                </a:solidFill>
                <a:latin typeface="Comic Sans MS" pitchFamily="66" charset="0"/>
              </a:rPr>
              <a:t>tau = 14 -&gt;  n ~ 10</a:t>
            </a:r>
            <a:r>
              <a:rPr lang="it-IT" sz="2200" baseline="30000" dirty="0" smtClean="0">
                <a:solidFill>
                  <a:srgbClr val="0070C0"/>
                </a:solidFill>
                <a:latin typeface="Comic Sans MS" pitchFamily="66" charset="0"/>
              </a:rPr>
              <a:t>15</a:t>
            </a:r>
            <a:r>
              <a:rPr lang="it-IT" sz="2200" dirty="0" smtClean="0">
                <a:solidFill>
                  <a:srgbClr val="0070C0"/>
                </a:solidFill>
                <a:latin typeface="Comic Sans MS" pitchFamily="66" charset="0"/>
              </a:rPr>
              <a:t> cm</a:t>
            </a:r>
            <a:r>
              <a:rPr lang="it-IT" sz="2200" baseline="30000" dirty="0" smtClean="0">
                <a:solidFill>
                  <a:srgbClr val="0070C0"/>
                </a:solidFill>
                <a:latin typeface="Comic Sans MS" pitchFamily="66" charset="0"/>
              </a:rPr>
              <a:t>-3</a:t>
            </a:r>
            <a:r>
              <a:rPr lang="it-IT" sz="2200" dirty="0" smtClean="0">
                <a:solidFill>
                  <a:srgbClr val="0070C0"/>
                </a:solidFill>
                <a:latin typeface="Comic Sans MS" pitchFamily="66" charset="0"/>
              </a:rPr>
              <a:t> </a:t>
            </a:r>
          </a:p>
        </p:txBody>
      </p:sp>
      <p:sp>
        <p:nvSpPr>
          <p:cNvPr id="7" name="Text Box 4"/>
          <p:cNvSpPr txBox="1">
            <a:spLocks noChangeArrowheads="1"/>
          </p:cNvSpPr>
          <p:nvPr/>
        </p:nvSpPr>
        <p:spPr bwMode="auto">
          <a:xfrm>
            <a:off x="719832" y="1547589"/>
            <a:ext cx="5328592" cy="5872589"/>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latin typeface="Comic Sans MS" pitchFamily="66" charset="0"/>
              </a:rPr>
              <a:t>Unscattered</a:t>
            </a:r>
            <a:r>
              <a:rPr lang="it-IT" sz="2200" dirty="0" smtClean="0">
                <a:latin typeface="Comic Sans MS" pitchFamily="66" charset="0"/>
              </a:rPr>
              <a:t> </a:t>
            </a:r>
            <a:r>
              <a:rPr lang="it-IT" sz="2200" dirty="0" err="1" smtClean="0">
                <a:latin typeface="Comic Sans MS" pitchFamily="66" charset="0"/>
              </a:rPr>
              <a:t>photon</a:t>
            </a:r>
            <a:r>
              <a:rPr lang="it-IT" sz="2200" dirty="0" smtClean="0">
                <a:latin typeface="Comic Sans MS" pitchFamily="66" charset="0"/>
              </a:rPr>
              <a:t> </a:t>
            </a:r>
            <a:r>
              <a:rPr lang="it-IT" sz="2200" dirty="0" err="1" smtClean="0">
                <a:latin typeface="Comic Sans MS" pitchFamily="66" charset="0"/>
              </a:rPr>
              <a:t>fraction</a:t>
            </a:r>
            <a:r>
              <a:rPr lang="it-IT" sz="2200" dirty="0" smtClean="0">
                <a:latin typeface="Comic Sans MS" pitchFamily="66" charset="0"/>
              </a:rPr>
              <a:t> </a:t>
            </a:r>
            <a:r>
              <a:rPr lang="it-IT" sz="2200" dirty="0" err="1" smtClean="0">
                <a:latin typeface="Comic Sans MS" pitchFamily="66" charset="0"/>
              </a:rPr>
              <a:t>is</a:t>
            </a:r>
            <a:r>
              <a:rPr lang="it-IT" sz="2200" dirty="0" smtClean="0">
                <a:latin typeface="Comic Sans MS" pitchFamily="66" charset="0"/>
              </a:rPr>
              <a:t>     </a:t>
            </a:r>
          </a:p>
          <a:p>
            <a:pPr eaLnBrk="0" hangingPunct="0">
              <a:spcBef>
                <a:spcPct val="50000"/>
              </a:spcBef>
            </a:pPr>
            <a:r>
              <a:rPr lang="it-IT" sz="2200" dirty="0" smtClean="0">
                <a:solidFill>
                  <a:srgbClr val="0070C0"/>
                </a:solidFill>
                <a:latin typeface="Comic Sans MS" pitchFamily="66" charset="0"/>
              </a:rPr>
              <a:t>F = F</a:t>
            </a:r>
            <a:r>
              <a:rPr lang="it-IT" sz="2200" baseline="-25000" dirty="0" smtClean="0">
                <a:solidFill>
                  <a:srgbClr val="0070C0"/>
                </a:solidFill>
                <a:latin typeface="Comic Sans MS" pitchFamily="66" charset="0"/>
              </a:rPr>
              <a:t>0</a:t>
            </a:r>
            <a:r>
              <a:rPr lang="it-IT" sz="2200" dirty="0" smtClean="0">
                <a:solidFill>
                  <a:srgbClr val="0070C0"/>
                </a:solidFill>
                <a:latin typeface="Comic Sans MS" pitchFamily="66" charset="0"/>
              </a:rPr>
              <a:t> e</a:t>
            </a:r>
            <a:r>
              <a:rPr lang="it-IT" sz="2200" baseline="30000" dirty="0" smtClean="0">
                <a:solidFill>
                  <a:srgbClr val="0070C0"/>
                </a:solidFill>
                <a:latin typeface="Comic Sans MS" pitchFamily="66" charset="0"/>
              </a:rPr>
              <a:t>-tau</a:t>
            </a:r>
            <a:endParaRPr lang="it-IT" sz="2200" dirty="0" smtClean="0">
              <a:solidFill>
                <a:srgbClr val="0070C0"/>
              </a:solidFill>
              <a:latin typeface="Comic Sans MS" pitchFamily="66" charset="0"/>
            </a:endParaRPr>
          </a:p>
          <a:p>
            <a:pPr eaLnBrk="0" hangingPunct="0">
              <a:spcBef>
                <a:spcPct val="50000"/>
              </a:spcBef>
            </a:pPr>
            <a:r>
              <a:rPr lang="it-IT" sz="2200" dirty="0" err="1" smtClean="0">
                <a:latin typeface="Comic Sans MS" pitchFamily="66" charset="0"/>
              </a:rPr>
              <a:t>which</a:t>
            </a:r>
            <a:r>
              <a:rPr lang="it-IT" sz="2200" dirty="0" smtClean="0">
                <a:latin typeface="Comic Sans MS" pitchFamily="66" charset="0"/>
              </a:rPr>
              <a:t> </a:t>
            </a:r>
            <a:r>
              <a:rPr lang="it-IT" sz="2200" dirty="0" err="1" smtClean="0">
                <a:latin typeface="Comic Sans MS" pitchFamily="66" charset="0"/>
              </a:rPr>
              <a:t>is</a:t>
            </a:r>
            <a:r>
              <a:rPr lang="it-IT" sz="2200" dirty="0" smtClean="0">
                <a:latin typeface="Comic Sans MS" pitchFamily="66" charset="0"/>
              </a:rPr>
              <a:t> </a:t>
            </a:r>
            <a:r>
              <a:rPr lang="it-IT" sz="2200" dirty="0" err="1" smtClean="0">
                <a:latin typeface="Comic Sans MS" pitchFamily="66" charset="0"/>
              </a:rPr>
              <a:t>negligible</a:t>
            </a:r>
            <a:r>
              <a:rPr lang="it-IT" sz="2200" dirty="0" smtClean="0">
                <a:latin typeface="Comic Sans MS" pitchFamily="66" charset="0"/>
              </a:rPr>
              <a:t> </a:t>
            </a:r>
            <a:r>
              <a:rPr lang="it-IT" sz="2200" dirty="0" err="1" smtClean="0">
                <a:latin typeface="Comic Sans MS" pitchFamily="66" charset="0"/>
              </a:rPr>
              <a:t>for</a:t>
            </a:r>
            <a:r>
              <a:rPr lang="it-IT" sz="2200" dirty="0" smtClean="0">
                <a:latin typeface="Comic Sans MS" pitchFamily="66" charset="0"/>
              </a:rPr>
              <a:t> tau = 14. </a:t>
            </a:r>
            <a:r>
              <a:rPr lang="it-IT" sz="2200" dirty="0" err="1" smtClean="0">
                <a:latin typeface="Comic Sans MS" pitchFamily="66" charset="0"/>
              </a:rPr>
              <a:t>Photons</a:t>
            </a:r>
            <a:r>
              <a:rPr lang="it-IT" sz="2200" dirty="0" smtClean="0">
                <a:latin typeface="Comic Sans MS" pitchFamily="66" charset="0"/>
              </a:rPr>
              <a:t> </a:t>
            </a:r>
            <a:r>
              <a:rPr lang="it-IT" sz="2200" dirty="0" err="1" smtClean="0">
                <a:latin typeface="Comic Sans MS" pitchFamily="66" charset="0"/>
              </a:rPr>
              <a:t>escape</a:t>
            </a:r>
            <a:r>
              <a:rPr lang="it-IT" sz="2200" dirty="0" smtClean="0">
                <a:latin typeface="Comic Sans MS" pitchFamily="66" charset="0"/>
              </a:rPr>
              <a:t> </a:t>
            </a:r>
            <a:r>
              <a:rPr lang="it-IT" sz="2200" dirty="0" err="1" smtClean="0">
                <a:latin typeface="Comic Sans MS" pitchFamily="66" charset="0"/>
              </a:rPr>
              <a:t>after</a:t>
            </a:r>
            <a:r>
              <a:rPr lang="it-IT" sz="2200" dirty="0" smtClean="0">
                <a:latin typeface="Comic Sans MS" pitchFamily="66" charset="0"/>
              </a:rPr>
              <a:t> a </a:t>
            </a:r>
            <a:r>
              <a:rPr lang="it-IT" sz="2200" dirty="0" err="1" smtClean="0">
                <a:latin typeface="Comic Sans MS" pitchFamily="66" charset="0"/>
              </a:rPr>
              <a:t>random</a:t>
            </a:r>
            <a:r>
              <a:rPr lang="it-IT" sz="2200" dirty="0" smtClean="0">
                <a:latin typeface="Comic Sans MS" pitchFamily="66" charset="0"/>
              </a:rPr>
              <a:t> </a:t>
            </a:r>
            <a:r>
              <a:rPr lang="it-IT" sz="2200" dirty="0" err="1" smtClean="0">
                <a:latin typeface="Comic Sans MS" pitchFamily="66" charset="0"/>
              </a:rPr>
              <a:t>walk</a:t>
            </a:r>
            <a:r>
              <a:rPr lang="it-IT" sz="2200" dirty="0" smtClean="0">
                <a:latin typeface="Comic Sans MS" pitchFamily="66" charset="0"/>
              </a:rPr>
              <a:t> in the corona. </a:t>
            </a:r>
          </a:p>
          <a:p>
            <a:pPr eaLnBrk="0" hangingPunct="0">
              <a:spcBef>
                <a:spcPct val="50000"/>
              </a:spcBef>
            </a:pPr>
            <a:r>
              <a:rPr lang="it-IT" sz="2200" dirty="0" err="1" smtClean="0">
                <a:latin typeface="Comic Sans MS" pitchFamily="66" charset="0"/>
              </a:rPr>
              <a:t>Number</a:t>
            </a:r>
            <a:r>
              <a:rPr lang="it-IT" sz="2200" dirty="0" smtClean="0">
                <a:latin typeface="Comic Sans MS" pitchFamily="66" charset="0"/>
              </a:rPr>
              <a:t> </a:t>
            </a:r>
            <a:r>
              <a:rPr lang="it-IT" sz="2200" dirty="0" err="1" smtClean="0">
                <a:latin typeface="Comic Sans MS" pitchFamily="66" charset="0"/>
              </a:rPr>
              <a:t>of</a:t>
            </a:r>
            <a:r>
              <a:rPr lang="it-IT" sz="2200" dirty="0" smtClean="0">
                <a:latin typeface="Comic Sans MS" pitchFamily="66" charset="0"/>
              </a:rPr>
              <a:t> </a:t>
            </a:r>
            <a:r>
              <a:rPr lang="it-IT" sz="2200" dirty="0" err="1" smtClean="0">
                <a:latin typeface="Comic Sans MS" pitchFamily="66" charset="0"/>
              </a:rPr>
              <a:t>steps</a:t>
            </a:r>
            <a:r>
              <a:rPr lang="it-IT" sz="2200" dirty="0" smtClean="0">
                <a:latin typeface="Comic Sans MS" pitchFamily="66" charset="0"/>
              </a:rPr>
              <a:t> </a:t>
            </a:r>
            <a:r>
              <a:rPr lang="it-IT" sz="2200" dirty="0" err="1" smtClean="0">
                <a:latin typeface="Comic Sans MS" pitchFamily="66" charset="0"/>
              </a:rPr>
              <a:t>needed</a:t>
            </a:r>
            <a:r>
              <a:rPr lang="it-IT" sz="2200" dirty="0" smtClean="0">
                <a:latin typeface="Comic Sans MS" pitchFamily="66" charset="0"/>
              </a:rPr>
              <a:t> </a:t>
            </a:r>
            <a:r>
              <a:rPr lang="it-IT" sz="2200" dirty="0" err="1" smtClean="0">
                <a:latin typeface="Comic Sans MS" pitchFamily="66" charset="0"/>
              </a:rPr>
              <a:t>to</a:t>
            </a:r>
            <a:r>
              <a:rPr lang="it-IT" sz="2200" dirty="0" smtClean="0">
                <a:latin typeface="Comic Sans MS" pitchFamily="66" charset="0"/>
              </a:rPr>
              <a:t> </a:t>
            </a:r>
            <a:r>
              <a:rPr lang="it-IT" sz="2200" dirty="0" err="1" smtClean="0">
                <a:latin typeface="Comic Sans MS" pitchFamily="66" charset="0"/>
              </a:rPr>
              <a:t>escape</a:t>
            </a:r>
            <a:r>
              <a:rPr lang="it-IT" sz="2200" dirty="0" smtClean="0">
                <a:latin typeface="Comic Sans MS" pitchFamily="66" charset="0"/>
              </a:rPr>
              <a:t> the corona: N = </a:t>
            </a:r>
            <a:r>
              <a:rPr lang="it-IT" sz="2200" dirty="0" err="1" smtClean="0">
                <a:latin typeface="Comic Sans MS" pitchFamily="66" charset="0"/>
              </a:rPr>
              <a:t>max</a:t>
            </a:r>
            <a:r>
              <a:rPr lang="it-IT" sz="2200" dirty="0" smtClean="0">
                <a:latin typeface="Comic Sans MS" pitchFamily="66" charset="0"/>
              </a:rPr>
              <a:t>(tau, tau</a:t>
            </a:r>
            <a:r>
              <a:rPr lang="it-IT" sz="2200" baseline="30000" dirty="0" smtClean="0">
                <a:latin typeface="Comic Sans MS" pitchFamily="66" charset="0"/>
              </a:rPr>
              <a:t>2</a:t>
            </a:r>
            <a:r>
              <a:rPr lang="it-IT" sz="2200" dirty="0" smtClean="0">
                <a:latin typeface="Comic Sans MS" pitchFamily="66" charset="0"/>
              </a:rPr>
              <a:t>) = </a:t>
            </a:r>
            <a:r>
              <a:rPr lang="it-IT" sz="2200" dirty="0" err="1" smtClean="0">
                <a:latin typeface="Comic Sans MS" pitchFamily="66" charset="0"/>
              </a:rPr>
              <a:t>tau</a:t>
            </a:r>
            <a:r>
              <a:rPr lang="it-IT" sz="2200" baseline="30000" dirty="0" err="1" smtClean="0">
                <a:latin typeface="Comic Sans MS" pitchFamily="66" charset="0"/>
              </a:rPr>
              <a:t>2</a:t>
            </a:r>
            <a:endParaRPr lang="it-IT" sz="2200" baseline="30000" dirty="0" smtClean="0">
              <a:latin typeface="Comic Sans MS" pitchFamily="66" charset="0"/>
            </a:endParaRPr>
          </a:p>
          <a:p>
            <a:pPr eaLnBrk="0" hangingPunct="0">
              <a:spcBef>
                <a:spcPct val="50000"/>
              </a:spcBef>
            </a:pPr>
            <a:r>
              <a:rPr lang="it-IT" sz="2200" dirty="0" err="1" smtClean="0">
                <a:latin typeface="Comic Sans MS" pitchFamily="66" charset="0"/>
              </a:rPr>
              <a:t>Travelled</a:t>
            </a:r>
            <a:r>
              <a:rPr lang="it-IT" sz="2200" dirty="0" smtClean="0">
                <a:latin typeface="Comic Sans MS" pitchFamily="66" charset="0"/>
              </a:rPr>
              <a:t> </a:t>
            </a:r>
            <a:r>
              <a:rPr lang="it-IT" sz="2200" dirty="0" err="1" smtClean="0">
                <a:latin typeface="Comic Sans MS" pitchFamily="66" charset="0"/>
              </a:rPr>
              <a:t>space</a:t>
            </a:r>
            <a:r>
              <a:rPr lang="it-IT" sz="2200" dirty="0" smtClean="0">
                <a:latin typeface="Comic Sans MS" pitchFamily="66" charset="0"/>
              </a:rPr>
              <a:t>: </a:t>
            </a:r>
            <a:r>
              <a:rPr lang="it-IT" sz="2200" dirty="0" smtClean="0">
                <a:solidFill>
                  <a:srgbClr val="0070C0"/>
                </a:solidFill>
                <a:latin typeface="Comic Sans MS" pitchFamily="66" charset="0"/>
              </a:rPr>
              <a:t>N</a:t>
            </a:r>
            <a:r>
              <a:rPr lang="it-IT" sz="2400" dirty="0" smtClean="0">
                <a:solidFill>
                  <a:srgbClr val="0070C0"/>
                </a:solidFill>
                <a:latin typeface="Symbol" pitchFamily="18" charset="2"/>
              </a:rPr>
              <a:t> l </a:t>
            </a:r>
            <a:r>
              <a:rPr lang="it-IT" sz="2200" dirty="0" smtClean="0">
                <a:solidFill>
                  <a:srgbClr val="0070C0"/>
                </a:solidFill>
                <a:latin typeface="Comic Sans MS" pitchFamily="66" charset="0"/>
              </a:rPr>
              <a:t>= tau</a:t>
            </a:r>
            <a:r>
              <a:rPr lang="it-IT" sz="2200" baseline="30000" dirty="0" smtClean="0">
                <a:solidFill>
                  <a:srgbClr val="0070C0"/>
                </a:solidFill>
                <a:latin typeface="Comic Sans MS" pitchFamily="66" charset="0"/>
              </a:rPr>
              <a:t>2</a:t>
            </a:r>
            <a:r>
              <a:rPr lang="it-IT" sz="2400" dirty="0" smtClean="0">
                <a:solidFill>
                  <a:srgbClr val="0070C0"/>
                </a:solidFill>
                <a:latin typeface="Symbol" pitchFamily="18" charset="2"/>
              </a:rPr>
              <a:t> l </a:t>
            </a:r>
          </a:p>
          <a:p>
            <a:pPr eaLnBrk="0" hangingPunct="0">
              <a:spcBef>
                <a:spcPct val="50000"/>
              </a:spcBef>
            </a:pPr>
            <a:r>
              <a:rPr lang="it-IT" sz="2000" dirty="0" err="1" smtClean="0">
                <a:latin typeface="Comic Sans MS" pitchFamily="66" charset="0"/>
              </a:rPr>
              <a:t>Average</a:t>
            </a:r>
            <a:r>
              <a:rPr lang="it-IT" sz="2000" dirty="0" smtClean="0">
                <a:latin typeface="Comic Sans MS" pitchFamily="66" charset="0"/>
              </a:rPr>
              <a:t> </a:t>
            </a:r>
            <a:r>
              <a:rPr lang="it-IT" sz="2000" dirty="0" err="1" smtClean="0">
                <a:latin typeface="Comic Sans MS" pitchFamily="66" charset="0"/>
              </a:rPr>
              <a:t>delay</a:t>
            </a:r>
            <a:r>
              <a:rPr lang="it-IT" sz="2000" dirty="0" smtClean="0">
                <a:latin typeface="Comic Sans MS" pitchFamily="66" charset="0"/>
              </a:rPr>
              <a:t> </a:t>
            </a:r>
            <a:r>
              <a:rPr lang="it-IT" sz="2000" dirty="0" err="1" smtClean="0">
                <a:latin typeface="Comic Sans MS" pitchFamily="66" charset="0"/>
              </a:rPr>
              <a:t>of</a:t>
            </a:r>
            <a:r>
              <a:rPr lang="it-IT" sz="2000" dirty="0" smtClean="0">
                <a:latin typeface="Comic Sans MS" pitchFamily="66" charset="0"/>
              </a:rPr>
              <a:t> the </a:t>
            </a:r>
            <a:r>
              <a:rPr lang="it-IT" sz="2000" dirty="0" err="1" smtClean="0">
                <a:latin typeface="Comic Sans MS" pitchFamily="66" charset="0"/>
              </a:rPr>
              <a:t>escaping</a:t>
            </a:r>
            <a:r>
              <a:rPr lang="it-IT" sz="2000" dirty="0" smtClean="0">
                <a:latin typeface="Comic Sans MS" pitchFamily="66" charset="0"/>
              </a:rPr>
              <a:t> </a:t>
            </a:r>
            <a:r>
              <a:rPr lang="it-IT" sz="2000" dirty="0" err="1" smtClean="0">
                <a:latin typeface="Comic Sans MS" pitchFamily="66" charset="0"/>
              </a:rPr>
              <a:t>photons</a:t>
            </a:r>
            <a:r>
              <a:rPr lang="it-IT" sz="2000" dirty="0" smtClean="0">
                <a:latin typeface="Comic Sans MS" pitchFamily="66" charset="0"/>
              </a:rPr>
              <a:t>:</a:t>
            </a:r>
          </a:p>
          <a:p>
            <a:pPr eaLnBrk="0" hangingPunct="0">
              <a:spcBef>
                <a:spcPct val="50000"/>
              </a:spcBef>
            </a:pPr>
            <a:r>
              <a:rPr lang="it-IT" sz="2000" dirty="0" err="1" smtClean="0">
                <a:solidFill>
                  <a:srgbClr val="0070C0"/>
                </a:solidFill>
                <a:latin typeface="Comic Sans MS" pitchFamily="66" charset="0"/>
              </a:rPr>
              <a:t>Dt</a:t>
            </a:r>
            <a:r>
              <a:rPr lang="it-IT" sz="2000" dirty="0" smtClean="0">
                <a:solidFill>
                  <a:srgbClr val="0070C0"/>
                </a:solidFill>
                <a:latin typeface="Comic Sans MS" pitchFamily="66" charset="0"/>
              </a:rPr>
              <a:t> = tau</a:t>
            </a:r>
            <a:r>
              <a:rPr lang="it-IT" sz="2000" baseline="30000" dirty="0" smtClean="0">
                <a:solidFill>
                  <a:srgbClr val="0070C0"/>
                </a:solidFill>
                <a:latin typeface="Comic Sans MS" pitchFamily="66" charset="0"/>
              </a:rPr>
              <a:t>2</a:t>
            </a:r>
            <a:r>
              <a:rPr lang="it-IT" sz="2000" dirty="0" smtClean="0">
                <a:solidFill>
                  <a:srgbClr val="0070C0"/>
                </a:solidFill>
                <a:latin typeface="Comic Sans MS" pitchFamily="66" charset="0"/>
              </a:rPr>
              <a:t> </a:t>
            </a:r>
            <a:r>
              <a:rPr lang="it-IT" sz="2400" dirty="0" smtClean="0">
                <a:solidFill>
                  <a:srgbClr val="0070C0"/>
                </a:solidFill>
                <a:latin typeface="Symbol" pitchFamily="18" charset="2"/>
              </a:rPr>
              <a:t>l </a:t>
            </a:r>
            <a:r>
              <a:rPr lang="it-IT" sz="2000" dirty="0" smtClean="0">
                <a:solidFill>
                  <a:srgbClr val="0070C0"/>
                </a:solidFill>
                <a:latin typeface="Comic Sans MS" pitchFamily="66" charset="0"/>
              </a:rPr>
              <a:t>/ c = 60 sec!!!</a:t>
            </a:r>
          </a:p>
          <a:p>
            <a:pPr eaLnBrk="0" hangingPunct="0">
              <a:spcBef>
                <a:spcPct val="50000"/>
              </a:spcBef>
            </a:pPr>
            <a:r>
              <a:rPr lang="it-IT" sz="2000" dirty="0" smtClean="0">
                <a:latin typeface="Comic Sans MS" pitchFamily="66" charset="0"/>
              </a:rPr>
              <a:t>Spread in the </a:t>
            </a:r>
            <a:r>
              <a:rPr lang="it-IT" sz="2000" dirty="0" err="1" smtClean="0">
                <a:latin typeface="Comic Sans MS" pitchFamily="66" charset="0"/>
              </a:rPr>
              <a:t>arrival</a:t>
            </a:r>
            <a:r>
              <a:rPr lang="it-IT" sz="2000" dirty="0" smtClean="0">
                <a:latin typeface="Comic Sans MS" pitchFamily="66" charset="0"/>
              </a:rPr>
              <a:t> </a:t>
            </a:r>
            <a:r>
              <a:rPr lang="it-IT" sz="2000" dirty="0" err="1" smtClean="0">
                <a:latin typeface="Comic Sans MS" pitchFamily="66" charset="0"/>
              </a:rPr>
              <a:t>times</a:t>
            </a:r>
            <a:r>
              <a:rPr lang="it-IT" sz="2000" dirty="0" smtClean="0">
                <a:latin typeface="Comic Sans MS" pitchFamily="66" charset="0"/>
              </a:rPr>
              <a:t> </a:t>
            </a:r>
            <a:r>
              <a:rPr lang="it-IT" sz="2000" dirty="0" err="1" smtClean="0">
                <a:latin typeface="Comic Sans MS" pitchFamily="66" charset="0"/>
              </a:rPr>
              <a:t>of</a:t>
            </a:r>
            <a:r>
              <a:rPr lang="it-IT" sz="2000" dirty="0" smtClean="0">
                <a:latin typeface="Comic Sans MS" pitchFamily="66" charset="0"/>
              </a:rPr>
              <a:t> </a:t>
            </a:r>
            <a:r>
              <a:rPr lang="it-IT" sz="2000" dirty="0" err="1" smtClean="0">
                <a:latin typeface="Comic Sans MS" pitchFamily="66" charset="0"/>
              </a:rPr>
              <a:t>coherent</a:t>
            </a:r>
            <a:r>
              <a:rPr lang="it-IT" sz="2000" dirty="0" smtClean="0">
                <a:latin typeface="Comic Sans MS" pitchFamily="66" charset="0"/>
              </a:rPr>
              <a:t> </a:t>
            </a:r>
            <a:r>
              <a:rPr lang="it-IT" sz="2000" dirty="0" err="1" smtClean="0">
                <a:latin typeface="Comic Sans MS" pitchFamily="66" charset="0"/>
              </a:rPr>
              <a:t>photons</a:t>
            </a:r>
            <a:r>
              <a:rPr lang="it-IT" sz="2000" dirty="0" smtClean="0">
                <a:latin typeface="Comic Sans MS" pitchFamily="66" charset="0"/>
              </a:rPr>
              <a:t>:</a:t>
            </a:r>
          </a:p>
          <a:p>
            <a:pPr eaLnBrk="0" hangingPunct="0">
              <a:spcBef>
                <a:spcPct val="50000"/>
              </a:spcBef>
            </a:pPr>
            <a:r>
              <a:rPr lang="it-IT" sz="2000" dirty="0" err="1" smtClean="0">
                <a:solidFill>
                  <a:srgbClr val="0070C0"/>
                </a:solidFill>
                <a:latin typeface="Comic Sans MS" pitchFamily="66" charset="0"/>
              </a:rPr>
              <a:t>Dt</a:t>
            </a:r>
            <a:r>
              <a:rPr lang="it-IT" sz="2000" dirty="0" smtClean="0">
                <a:solidFill>
                  <a:srgbClr val="0070C0"/>
                </a:solidFill>
                <a:latin typeface="Comic Sans MS" pitchFamily="66" charset="0"/>
              </a:rPr>
              <a:t> = tau </a:t>
            </a:r>
            <a:r>
              <a:rPr lang="it-IT" sz="2400" dirty="0" smtClean="0">
                <a:solidFill>
                  <a:srgbClr val="0070C0"/>
                </a:solidFill>
                <a:latin typeface="Symbol" pitchFamily="18" charset="2"/>
              </a:rPr>
              <a:t>l </a:t>
            </a:r>
            <a:r>
              <a:rPr lang="it-IT" sz="2000" dirty="0" smtClean="0">
                <a:solidFill>
                  <a:srgbClr val="0070C0"/>
                </a:solidFill>
                <a:latin typeface="Comic Sans MS" pitchFamily="66" charset="0"/>
              </a:rPr>
              <a:t>/ c ~ 4-5 sec!!!</a:t>
            </a:r>
            <a:endParaRPr lang="it-IT" sz="2000" dirty="0">
              <a:solidFill>
                <a:srgbClr val="0070C0"/>
              </a:solidFill>
              <a:latin typeface="Comic Sans MS" pitchFamily="66" charset="0"/>
            </a:endParaRPr>
          </a:p>
        </p:txBody>
      </p:sp>
      <p:pic>
        <p:nvPicPr>
          <p:cNvPr id="9" name="Immagine 8" descr="random_walk.jpg"/>
          <p:cNvPicPr>
            <a:picLocks noChangeAspect="1"/>
          </p:cNvPicPr>
          <p:nvPr/>
        </p:nvPicPr>
        <p:blipFill>
          <a:blip r:embed="rId3" cstate="print"/>
          <a:stretch>
            <a:fillRect/>
          </a:stretch>
        </p:blipFill>
        <p:spPr>
          <a:xfrm>
            <a:off x="6192440" y="1979637"/>
            <a:ext cx="3784512" cy="2808312"/>
          </a:xfrm>
          <a:prstGeom prst="rect">
            <a:avLst/>
          </a:prstGeom>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575817" y="179437"/>
            <a:ext cx="9504808" cy="1259946"/>
          </a:xfrm>
        </p:spPr>
        <p:txBody>
          <a:bodyPr/>
          <a:lstStyle/>
          <a:p>
            <a:r>
              <a:rPr lang="it-IT" i="0" dirty="0" smtClean="0">
                <a:solidFill>
                  <a:schemeClr val="bg1"/>
                </a:solidFill>
              </a:rPr>
              <a:t>The </a:t>
            </a:r>
            <a:r>
              <a:rPr lang="it-IT" i="0" dirty="0" err="1" smtClean="0">
                <a:solidFill>
                  <a:schemeClr val="bg1"/>
                </a:solidFill>
              </a:rPr>
              <a:t>extended</a:t>
            </a:r>
            <a:r>
              <a:rPr lang="it-IT" i="0" dirty="0" smtClean="0">
                <a:solidFill>
                  <a:schemeClr val="bg1"/>
                </a:solidFill>
              </a:rPr>
              <a:t> corona </a:t>
            </a:r>
            <a:r>
              <a:rPr lang="it-IT" i="0" dirty="0" err="1" smtClean="0">
                <a:solidFill>
                  <a:schemeClr val="bg1"/>
                </a:solidFill>
              </a:rPr>
              <a:t>should</a:t>
            </a:r>
            <a:r>
              <a:rPr lang="it-IT" i="0" dirty="0" smtClean="0">
                <a:solidFill>
                  <a:schemeClr val="bg1"/>
                </a:solidFill>
              </a:rPr>
              <a:t> </a:t>
            </a:r>
            <a:r>
              <a:rPr lang="it-IT" i="0" dirty="0" err="1" smtClean="0">
                <a:solidFill>
                  <a:schemeClr val="bg1"/>
                </a:solidFill>
              </a:rPr>
              <a:t>be</a:t>
            </a:r>
            <a:r>
              <a:rPr lang="it-IT" i="0" dirty="0" smtClean="0">
                <a:solidFill>
                  <a:schemeClr val="bg1"/>
                </a:solidFill>
              </a:rPr>
              <a:t> </a:t>
            </a:r>
            <a:r>
              <a:rPr lang="it-IT" i="0" dirty="0" err="1" smtClean="0">
                <a:solidFill>
                  <a:schemeClr val="bg1"/>
                </a:solidFill>
              </a:rPr>
              <a:t>optically</a:t>
            </a:r>
            <a:r>
              <a:rPr lang="it-IT" i="0" dirty="0" smtClean="0">
                <a:solidFill>
                  <a:schemeClr val="bg1"/>
                </a:solidFill>
              </a:rPr>
              <a:t> </a:t>
            </a:r>
            <a:r>
              <a:rPr lang="it-IT" i="0" dirty="0" err="1" smtClean="0">
                <a:solidFill>
                  <a:schemeClr val="bg1"/>
                </a:solidFill>
              </a:rPr>
              <a:t>thin</a:t>
            </a:r>
            <a:endParaRPr lang="it-IT" i="0" dirty="0">
              <a:solidFill>
                <a:schemeClr val="bg1"/>
              </a:solidFill>
            </a:endParaRPr>
          </a:p>
        </p:txBody>
      </p:sp>
      <p:sp>
        <p:nvSpPr>
          <p:cNvPr id="5" name="Text Box 4"/>
          <p:cNvSpPr txBox="1">
            <a:spLocks noChangeArrowheads="1"/>
          </p:cNvSpPr>
          <p:nvPr/>
        </p:nvSpPr>
        <p:spPr bwMode="auto">
          <a:xfrm>
            <a:off x="6336456" y="5940077"/>
            <a:ext cx="3384377" cy="1271329"/>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endParaRPr lang="it-IT" sz="1000" dirty="0" smtClean="0">
              <a:latin typeface="Comic Sans MS" pitchFamily="66" charset="0"/>
            </a:endParaRPr>
          </a:p>
          <a:p>
            <a:pPr eaLnBrk="0" hangingPunct="0">
              <a:spcBef>
                <a:spcPct val="50000"/>
              </a:spcBef>
              <a:buFont typeface="Wingdings" pitchFamily="2" charset="2"/>
              <a:buChar char="§"/>
            </a:pPr>
            <a:endParaRPr lang="it-IT" sz="2200" dirty="0" smtClean="0">
              <a:latin typeface="Comic Sans MS" pitchFamily="66" charset="0"/>
            </a:endParaRPr>
          </a:p>
          <a:p>
            <a:pPr eaLnBrk="0" hangingPunct="0">
              <a:spcBef>
                <a:spcPct val="50000"/>
              </a:spcBef>
            </a:pPr>
            <a:r>
              <a:rPr lang="it-IT" sz="2200" dirty="0" smtClean="0">
                <a:latin typeface="Comic Sans MS" pitchFamily="66" charset="0"/>
              </a:rPr>
              <a:t> </a:t>
            </a:r>
            <a:endParaRPr lang="it-IT" sz="2000" dirty="0">
              <a:latin typeface="Comic Sans MS" pitchFamily="66" charset="0"/>
            </a:endParaRPr>
          </a:p>
        </p:txBody>
      </p:sp>
      <p:sp>
        <p:nvSpPr>
          <p:cNvPr id="6" name="Text Box 4"/>
          <p:cNvSpPr txBox="1">
            <a:spLocks noChangeArrowheads="1"/>
          </p:cNvSpPr>
          <p:nvPr/>
        </p:nvSpPr>
        <p:spPr bwMode="auto">
          <a:xfrm>
            <a:off x="6264448" y="5003973"/>
            <a:ext cx="3744416" cy="1963827"/>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solidFill>
                  <a:srgbClr val="0070C0"/>
                </a:solidFill>
                <a:latin typeface="Comic Sans MS" pitchFamily="66" charset="0"/>
              </a:rPr>
              <a:t>Rcor</a:t>
            </a:r>
            <a:r>
              <a:rPr lang="it-IT" sz="2200" dirty="0" smtClean="0">
                <a:solidFill>
                  <a:srgbClr val="0070C0"/>
                </a:solidFill>
                <a:latin typeface="Comic Sans MS" pitchFamily="66" charset="0"/>
              </a:rPr>
              <a:t> ~ R</a:t>
            </a:r>
            <a:r>
              <a:rPr lang="it-IT" sz="2200" baseline="-25000" dirty="0" smtClean="0">
                <a:solidFill>
                  <a:srgbClr val="0070C0"/>
                </a:solidFill>
                <a:latin typeface="Comic Sans MS" pitchFamily="66" charset="0"/>
              </a:rPr>
              <a:t>L1</a:t>
            </a:r>
            <a:r>
              <a:rPr lang="it-IT" sz="2200" dirty="0" smtClean="0">
                <a:solidFill>
                  <a:srgbClr val="0070C0"/>
                </a:solidFill>
                <a:latin typeface="Comic Sans MS" pitchFamily="66" charset="0"/>
              </a:rPr>
              <a:t> ~ 10</a:t>
            </a:r>
            <a:r>
              <a:rPr lang="it-IT" sz="2200" baseline="30000" dirty="0" smtClean="0">
                <a:solidFill>
                  <a:srgbClr val="0070C0"/>
                </a:solidFill>
                <a:latin typeface="Comic Sans MS" pitchFamily="66" charset="0"/>
              </a:rPr>
              <a:t>11</a:t>
            </a:r>
            <a:r>
              <a:rPr lang="it-IT" sz="2200" dirty="0" smtClean="0">
                <a:solidFill>
                  <a:srgbClr val="0070C0"/>
                </a:solidFill>
                <a:latin typeface="Comic Sans MS" pitchFamily="66" charset="0"/>
              </a:rPr>
              <a:t> cm</a:t>
            </a:r>
          </a:p>
          <a:p>
            <a:pPr eaLnBrk="0" hangingPunct="0">
              <a:spcBef>
                <a:spcPct val="50000"/>
              </a:spcBef>
            </a:pPr>
            <a:r>
              <a:rPr lang="it-IT" sz="2200" dirty="0" smtClean="0">
                <a:solidFill>
                  <a:srgbClr val="0070C0"/>
                </a:solidFill>
                <a:latin typeface="Comic Sans MS" pitchFamily="66" charset="0"/>
              </a:rPr>
              <a:t>tau = 1% -&gt;  n ~ 10</a:t>
            </a:r>
            <a:r>
              <a:rPr lang="it-IT" sz="2200" baseline="30000" dirty="0" smtClean="0">
                <a:solidFill>
                  <a:srgbClr val="0070C0"/>
                </a:solidFill>
                <a:latin typeface="Comic Sans MS" pitchFamily="66" charset="0"/>
              </a:rPr>
              <a:t>12</a:t>
            </a:r>
            <a:r>
              <a:rPr lang="it-IT" sz="2200" dirty="0" smtClean="0">
                <a:solidFill>
                  <a:srgbClr val="0070C0"/>
                </a:solidFill>
                <a:latin typeface="Comic Sans MS" pitchFamily="66" charset="0"/>
              </a:rPr>
              <a:t> cm</a:t>
            </a:r>
            <a:r>
              <a:rPr lang="it-IT" sz="2200" baseline="30000" dirty="0" smtClean="0">
                <a:solidFill>
                  <a:srgbClr val="0070C0"/>
                </a:solidFill>
                <a:latin typeface="Comic Sans MS" pitchFamily="66" charset="0"/>
              </a:rPr>
              <a:t>-3</a:t>
            </a:r>
            <a:r>
              <a:rPr lang="it-IT" sz="2200" dirty="0" smtClean="0">
                <a:solidFill>
                  <a:srgbClr val="0070C0"/>
                </a:solidFill>
                <a:latin typeface="Comic Sans MS" pitchFamily="66" charset="0"/>
              </a:rPr>
              <a:t> </a:t>
            </a:r>
          </a:p>
          <a:p>
            <a:pPr eaLnBrk="0" hangingPunct="0">
              <a:spcBef>
                <a:spcPct val="50000"/>
              </a:spcBef>
            </a:pPr>
            <a:r>
              <a:rPr lang="it-IT" sz="2000" dirty="0" smtClean="0">
                <a:solidFill>
                  <a:srgbClr val="0070C0"/>
                </a:solidFill>
                <a:latin typeface="Symbol" pitchFamily="18" charset="2"/>
              </a:rPr>
              <a:t>l</a:t>
            </a:r>
            <a:r>
              <a:rPr lang="it-IT" sz="2200" dirty="0" smtClean="0">
                <a:solidFill>
                  <a:srgbClr val="0070C0"/>
                </a:solidFill>
                <a:latin typeface="Comic Sans MS" pitchFamily="66" charset="0"/>
              </a:rPr>
              <a:t> = 1 / (n </a:t>
            </a:r>
            <a:r>
              <a:rPr lang="it-IT" sz="2000" dirty="0" smtClean="0">
                <a:solidFill>
                  <a:srgbClr val="0070C0"/>
                </a:solidFill>
                <a:latin typeface="Symbol" pitchFamily="18" charset="2"/>
              </a:rPr>
              <a:t>s</a:t>
            </a:r>
            <a:r>
              <a:rPr lang="it-IT" sz="2200" dirty="0" smtClean="0">
                <a:solidFill>
                  <a:srgbClr val="0070C0"/>
                </a:solidFill>
                <a:latin typeface="Comic Sans MS" pitchFamily="66" charset="0"/>
              </a:rPr>
              <a:t>) ~ 10</a:t>
            </a:r>
            <a:r>
              <a:rPr lang="it-IT" sz="2200" baseline="30000" dirty="0" smtClean="0">
                <a:solidFill>
                  <a:srgbClr val="0070C0"/>
                </a:solidFill>
                <a:latin typeface="Comic Sans MS" pitchFamily="66" charset="0"/>
              </a:rPr>
              <a:t>12</a:t>
            </a:r>
            <a:r>
              <a:rPr lang="it-IT" sz="2200" dirty="0" smtClean="0">
                <a:solidFill>
                  <a:srgbClr val="0070C0"/>
                </a:solidFill>
                <a:latin typeface="Comic Sans MS" pitchFamily="66" charset="0"/>
              </a:rPr>
              <a:t> cm</a:t>
            </a:r>
          </a:p>
          <a:p>
            <a:pPr eaLnBrk="0" hangingPunct="0">
              <a:spcBef>
                <a:spcPct val="50000"/>
              </a:spcBef>
            </a:pPr>
            <a:r>
              <a:rPr lang="it-IT" sz="2000" dirty="0" smtClean="0">
                <a:solidFill>
                  <a:srgbClr val="0070C0"/>
                </a:solidFill>
                <a:latin typeface="Symbol" pitchFamily="18" charset="2"/>
              </a:rPr>
              <a:t>l</a:t>
            </a:r>
            <a:r>
              <a:rPr lang="it-IT" sz="2200" dirty="0" smtClean="0">
                <a:solidFill>
                  <a:srgbClr val="0070C0"/>
                </a:solidFill>
                <a:latin typeface="Comic Sans MS" pitchFamily="66" charset="0"/>
              </a:rPr>
              <a:t> &gt;&gt; </a:t>
            </a:r>
            <a:r>
              <a:rPr lang="it-IT" sz="2200" dirty="0" err="1" smtClean="0">
                <a:solidFill>
                  <a:srgbClr val="0070C0"/>
                </a:solidFill>
                <a:latin typeface="Comic Sans MS" pitchFamily="66" charset="0"/>
              </a:rPr>
              <a:t>Rcor</a:t>
            </a:r>
            <a:endParaRPr lang="it-IT" sz="2200" dirty="0" smtClean="0">
              <a:solidFill>
                <a:srgbClr val="0070C0"/>
              </a:solidFill>
              <a:latin typeface="Comic Sans MS" pitchFamily="66" charset="0"/>
            </a:endParaRPr>
          </a:p>
        </p:txBody>
      </p:sp>
      <p:sp>
        <p:nvSpPr>
          <p:cNvPr id="7" name="Text Box 4"/>
          <p:cNvSpPr txBox="1">
            <a:spLocks noChangeArrowheads="1"/>
          </p:cNvSpPr>
          <p:nvPr/>
        </p:nvSpPr>
        <p:spPr bwMode="auto">
          <a:xfrm>
            <a:off x="719832" y="1547589"/>
            <a:ext cx="5328592" cy="6057255"/>
          </a:xfrm>
          <a:prstGeom prst="rect">
            <a:avLst/>
          </a:prstGeom>
          <a:noFill/>
          <a:ln w="9525" algn="ctr">
            <a:noFill/>
            <a:miter lim="800000"/>
            <a:headEnd/>
            <a:tailEnd/>
          </a:ln>
          <a:effectLst/>
        </p:spPr>
        <p:txBody>
          <a:bodyPr wrap="square" lIns="100794" tIns="50397" rIns="100794" bIns="50397">
            <a:spAutoFit/>
          </a:bodyPr>
          <a:lstStyle/>
          <a:p>
            <a:pPr eaLnBrk="0" hangingPunct="0">
              <a:spcBef>
                <a:spcPct val="50000"/>
              </a:spcBef>
            </a:pPr>
            <a:r>
              <a:rPr lang="it-IT" sz="2200" dirty="0" err="1" smtClean="0">
                <a:latin typeface="Comic Sans MS" pitchFamily="66" charset="0"/>
              </a:rPr>
              <a:t>Let</a:t>
            </a:r>
            <a:r>
              <a:rPr lang="it-IT" sz="2200" dirty="0" smtClean="0">
                <a:latin typeface="Comic Sans MS" pitchFamily="66" charset="0"/>
              </a:rPr>
              <a:t> </a:t>
            </a:r>
            <a:r>
              <a:rPr lang="it-IT" sz="2200" dirty="0" err="1" smtClean="0">
                <a:latin typeface="Comic Sans MS" pitchFamily="66" charset="0"/>
              </a:rPr>
              <a:t>us</a:t>
            </a:r>
            <a:r>
              <a:rPr lang="it-IT" sz="2200" dirty="0" smtClean="0">
                <a:latin typeface="Comic Sans MS" pitchFamily="66" charset="0"/>
              </a:rPr>
              <a:t> suppose tau &lt;&lt; 1 (1%)</a:t>
            </a:r>
          </a:p>
          <a:p>
            <a:pPr eaLnBrk="0" hangingPunct="0">
              <a:spcBef>
                <a:spcPct val="50000"/>
              </a:spcBef>
            </a:pPr>
            <a:r>
              <a:rPr lang="it-IT" sz="2200" dirty="0" err="1" smtClean="0">
                <a:latin typeface="Comic Sans MS" pitchFamily="66" charset="0"/>
              </a:rPr>
              <a:t>Unscattered</a:t>
            </a:r>
            <a:r>
              <a:rPr lang="it-IT" sz="2200" dirty="0" smtClean="0">
                <a:latin typeface="Comic Sans MS" pitchFamily="66" charset="0"/>
              </a:rPr>
              <a:t> </a:t>
            </a:r>
            <a:r>
              <a:rPr lang="it-IT" sz="2200" dirty="0" err="1" smtClean="0">
                <a:latin typeface="Comic Sans MS" pitchFamily="66" charset="0"/>
              </a:rPr>
              <a:t>photon</a:t>
            </a:r>
            <a:r>
              <a:rPr lang="it-IT" sz="2200" dirty="0" smtClean="0">
                <a:latin typeface="Comic Sans MS" pitchFamily="66" charset="0"/>
              </a:rPr>
              <a:t> </a:t>
            </a:r>
            <a:r>
              <a:rPr lang="it-IT" sz="2200" dirty="0" err="1" smtClean="0">
                <a:latin typeface="Comic Sans MS" pitchFamily="66" charset="0"/>
              </a:rPr>
              <a:t>fraction</a:t>
            </a:r>
            <a:r>
              <a:rPr lang="it-IT" sz="2200" dirty="0" smtClean="0">
                <a:latin typeface="Comic Sans MS" pitchFamily="66" charset="0"/>
              </a:rPr>
              <a:t> </a:t>
            </a:r>
            <a:r>
              <a:rPr lang="it-IT" sz="2200" dirty="0" err="1" smtClean="0">
                <a:latin typeface="Comic Sans MS" pitchFamily="66" charset="0"/>
              </a:rPr>
              <a:t>is</a:t>
            </a:r>
            <a:r>
              <a:rPr lang="it-IT" sz="2200" dirty="0" smtClean="0">
                <a:latin typeface="Comic Sans MS" pitchFamily="66" charset="0"/>
              </a:rPr>
              <a:t>     </a:t>
            </a:r>
          </a:p>
          <a:p>
            <a:pPr eaLnBrk="0" hangingPunct="0">
              <a:spcBef>
                <a:spcPct val="50000"/>
              </a:spcBef>
            </a:pPr>
            <a:r>
              <a:rPr lang="it-IT" sz="2200" dirty="0" smtClean="0">
                <a:solidFill>
                  <a:srgbClr val="0070C0"/>
                </a:solidFill>
                <a:latin typeface="Comic Sans MS" pitchFamily="66" charset="0"/>
              </a:rPr>
              <a:t>F = F</a:t>
            </a:r>
            <a:r>
              <a:rPr lang="it-IT" sz="2200" baseline="-25000" dirty="0" smtClean="0">
                <a:solidFill>
                  <a:srgbClr val="0070C0"/>
                </a:solidFill>
                <a:latin typeface="Comic Sans MS" pitchFamily="66" charset="0"/>
              </a:rPr>
              <a:t>0</a:t>
            </a:r>
            <a:r>
              <a:rPr lang="it-IT" sz="2200" dirty="0" smtClean="0">
                <a:solidFill>
                  <a:srgbClr val="0070C0"/>
                </a:solidFill>
                <a:latin typeface="Comic Sans MS" pitchFamily="66" charset="0"/>
              </a:rPr>
              <a:t> e</a:t>
            </a:r>
            <a:r>
              <a:rPr lang="it-IT" sz="2200" baseline="30000" dirty="0" smtClean="0">
                <a:solidFill>
                  <a:srgbClr val="0070C0"/>
                </a:solidFill>
                <a:latin typeface="Comic Sans MS" pitchFamily="66" charset="0"/>
              </a:rPr>
              <a:t>-tau </a:t>
            </a:r>
            <a:r>
              <a:rPr lang="it-IT" sz="2200" dirty="0" smtClean="0">
                <a:solidFill>
                  <a:srgbClr val="0070C0"/>
                </a:solidFill>
                <a:latin typeface="Comic Sans MS" pitchFamily="66" charset="0"/>
              </a:rPr>
              <a:t>~ F</a:t>
            </a:r>
            <a:r>
              <a:rPr lang="it-IT" sz="2200" baseline="-25000" dirty="0" smtClean="0">
                <a:solidFill>
                  <a:srgbClr val="0070C0"/>
                </a:solidFill>
                <a:latin typeface="Comic Sans MS" pitchFamily="66" charset="0"/>
              </a:rPr>
              <a:t>0 </a:t>
            </a:r>
            <a:r>
              <a:rPr lang="it-IT" sz="2200" dirty="0" smtClean="0">
                <a:solidFill>
                  <a:srgbClr val="0070C0"/>
                </a:solidFill>
                <a:latin typeface="Comic Sans MS" pitchFamily="66" charset="0"/>
              </a:rPr>
              <a:t>(1 - tau) ~ F</a:t>
            </a:r>
            <a:r>
              <a:rPr lang="it-IT" sz="2200" baseline="-25000" dirty="0" smtClean="0">
                <a:solidFill>
                  <a:srgbClr val="0070C0"/>
                </a:solidFill>
                <a:latin typeface="Comic Sans MS" pitchFamily="66" charset="0"/>
              </a:rPr>
              <a:t>0 </a:t>
            </a:r>
            <a:endParaRPr lang="it-IT" sz="2200" dirty="0" smtClean="0">
              <a:solidFill>
                <a:srgbClr val="0070C0"/>
              </a:solidFill>
              <a:latin typeface="Comic Sans MS" pitchFamily="66" charset="0"/>
            </a:endParaRPr>
          </a:p>
          <a:p>
            <a:pPr eaLnBrk="0" hangingPunct="0">
              <a:spcBef>
                <a:spcPct val="50000"/>
              </a:spcBef>
            </a:pPr>
            <a:r>
              <a:rPr lang="it-IT" sz="2200" dirty="0" err="1" smtClean="0">
                <a:latin typeface="Comic Sans MS" pitchFamily="66" charset="0"/>
              </a:rPr>
              <a:t>Only</a:t>
            </a:r>
            <a:r>
              <a:rPr lang="it-IT" sz="2200" dirty="0" smtClean="0">
                <a:latin typeface="Comic Sans MS" pitchFamily="66" charset="0"/>
              </a:rPr>
              <a:t> 1% </a:t>
            </a:r>
            <a:r>
              <a:rPr lang="it-IT" sz="2200" dirty="0" err="1" smtClean="0">
                <a:latin typeface="Comic Sans MS" pitchFamily="66" charset="0"/>
              </a:rPr>
              <a:t>of</a:t>
            </a:r>
            <a:r>
              <a:rPr lang="it-IT" sz="2200" dirty="0" smtClean="0">
                <a:latin typeface="Comic Sans MS" pitchFamily="66" charset="0"/>
              </a:rPr>
              <a:t> the </a:t>
            </a:r>
            <a:r>
              <a:rPr lang="it-IT" sz="2200" dirty="0" err="1" smtClean="0">
                <a:latin typeface="Comic Sans MS" pitchFamily="66" charset="0"/>
              </a:rPr>
              <a:t>photons</a:t>
            </a:r>
            <a:r>
              <a:rPr lang="it-IT" sz="2200" dirty="0" smtClean="0">
                <a:latin typeface="Comic Sans MS" pitchFamily="66" charset="0"/>
              </a:rPr>
              <a:t> </a:t>
            </a:r>
            <a:r>
              <a:rPr lang="it-IT" sz="2200" dirty="0" err="1" smtClean="0">
                <a:latin typeface="Comic Sans MS" pitchFamily="66" charset="0"/>
              </a:rPr>
              <a:t>will</a:t>
            </a:r>
            <a:r>
              <a:rPr lang="it-IT" sz="2200" dirty="0" smtClean="0">
                <a:latin typeface="Comic Sans MS" pitchFamily="66" charset="0"/>
              </a:rPr>
              <a:t> </a:t>
            </a:r>
            <a:r>
              <a:rPr lang="it-IT" sz="2200" dirty="0" err="1" smtClean="0">
                <a:latin typeface="Comic Sans MS" pitchFamily="66" charset="0"/>
              </a:rPr>
              <a:t>be</a:t>
            </a:r>
            <a:r>
              <a:rPr lang="it-IT" sz="2200" dirty="0" smtClean="0">
                <a:latin typeface="Comic Sans MS" pitchFamily="66" charset="0"/>
              </a:rPr>
              <a:t> </a:t>
            </a:r>
            <a:r>
              <a:rPr lang="it-IT" sz="2200" dirty="0" err="1" smtClean="0">
                <a:latin typeface="Comic Sans MS" pitchFamily="66" charset="0"/>
              </a:rPr>
              <a:t>scattered</a:t>
            </a:r>
            <a:r>
              <a:rPr lang="it-IT" sz="2200" dirty="0" smtClean="0">
                <a:latin typeface="Comic Sans MS" pitchFamily="66" charset="0"/>
              </a:rPr>
              <a:t> in the corona. </a:t>
            </a:r>
            <a:r>
              <a:rPr lang="it-IT" sz="2200" dirty="0" err="1" smtClean="0">
                <a:latin typeface="Comic Sans MS" pitchFamily="66" charset="0"/>
              </a:rPr>
              <a:t>Escaping</a:t>
            </a:r>
            <a:r>
              <a:rPr lang="it-IT" sz="2200" dirty="0" smtClean="0">
                <a:latin typeface="Comic Sans MS" pitchFamily="66" charset="0"/>
              </a:rPr>
              <a:t> </a:t>
            </a:r>
            <a:r>
              <a:rPr lang="it-IT" sz="2200" dirty="0" err="1" smtClean="0">
                <a:latin typeface="Comic Sans MS" pitchFamily="66" charset="0"/>
              </a:rPr>
              <a:t>photons</a:t>
            </a:r>
            <a:r>
              <a:rPr lang="it-IT" sz="2200" dirty="0" smtClean="0">
                <a:latin typeface="Comic Sans MS" pitchFamily="66" charset="0"/>
              </a:rPr>
              <a:t> </a:t>
            </a:r>
            <a:r>
              <a:rPr lang="it-IT" sz="2200" dirty="0" err="1" smtClean="0">
                <a:latin typeface="Comic Sans MS" pitchFamily="66" charset="0"/>
              </a:rPr>
              <a:t>will</a:t>
            </a:r>
            <a:r>
              <a:rPr lang="it-IT" sz="2200" dirty="0" smtClean="0">
                <a:latin typeface="Comic Sans MS" pitchFamily="66" charset="0"/>
              </a:rPr>
              <a:t> </a:t>
            </a:r>
            <a:r>
              <a:rPr lang="it-IT" sz="2200" dirty="0" err="1" smtClean="0">
                <a:latin typeface="Comic Sans MS" pitchFamily="66" charset="0"/>
              </a:rPr>
              <a:t>be</a:t>
            </a:r>
            <a:r>
              <a:rPr lang="it-IT" sz="2200" dirty="0" smtClean="0">
                <a:latin typeface="Comic Sans MS" pitchFamily="66" charset="0"/>
              </a:rPr>
              <a:t> </a:t>
            </a:r>
            <a:r>
              <a:rPr lang="it-IT" sz="2200" dirty="0" err="1" smtClean="0">
                <a:latin typeface="Comic Sans MS" pitchFamily="66" charset="0"/>
              </a:rPr>
              <a:t>scattered</a:t>
            </a:r>
            <a:r>
              <a:rPr lang="it-IT" sz="2200" dirty="0" smtClean="0">
                <a:latin typeface="Comic Sans MS" pitchFamily="66" charset="0"/>
              </a:rPr>
              <a:t> 1 </a:t>
            </a:r>
            <a:r>
              <a:rPr lang="it-IT" sz="2200" dirty="0" err="1" smtClean="0">
                <a:latin typeface="Comic Sans MS" pitchFamily="66" charset="0"/>
              </a:rPr>
              <a:t>time</a:t>
            </a:r>
            <a:r>
              <a:rPr lang="it-IT" sz="2200" dirty="0" smtClean="0">
                <a:latin typeface="Comic Sans MS" pitchFamily="66" charset="0"/>
              </a:rPr>
              <a:t> </a:t>
            </a:r>
            <a:r>
              <a:rPr lang="it-IT" sz="2200" dirty="0" err="1" smtClean="0">
                <a:latin typeface="Comic Sans MS" pitchFamily="66" charset="0"/>
              </a:rPr>
              <a:t>maximum</a:t>
            </a:r>
            <a:r>
              <a:rPr lang="it-IT" sz="2200" dirty="0" smtClean="0">
                <a:latin typeface="Comic Sans MS" pitchFamily="66" charset="0"/>
              </a:rPr>
              <a:t>.</a:t>
            </a:r>
            <a:endParaRPr lang="it-IT" sz="2400" dirty="0" smtClean="0">
              <a:latin typeface="Symbol" pitchFamily="18" charset="2"/>
            </a:endParaRPr>
          </a:p>
          <a:p>
            <a:pPr eaLnBrk="0" hangingPunct="0">
              <a:spcBef>
                <a:spcPct val="50000"/>
              </a:spcBef>
            </a:pPr>
            <a:r>
              <a:rPr lang="it-IT" sz="2000" dirty="0" err="1" smtClean="0">
                <a:latin typeface="Comic Sans MS" pitchFamily="66" charset="0"/>
              </a:rPr>
              <a:t>Maximum</a:t>
            </a:r>
            <a:r>
              <a:rPr lang="it-IT" sz="2000" dirty="0" smtClean="0">
                <a:latin typeface="Comic Sans MS" pitchFamily="66" charset="0"/>
              </a:rPr>
              <a:t> </a:t>
            </a:r>
            <a:r>
              <a:rPr lang="it-IT" sz="2000" dirty="0" err="1" smtClean="0">
                <a:latin typeface="Comic Sans MS" pitchFamily="66" charset="0"/>
              </a:rPr>
              <a:t>delay</a:t>
            </a:r>
            <a:r>
              <a:rPr lang="it-IT" sz="2000" dirty="0" smtClean="0">
                <a:latin typeface="Comic Sans MS" pitchFamily="66" charset="0"/>
              </a:rPr>
              <a:t> </a:t>
            </a:r>
            <a:r>
              <a:rPr lang="it-IT" sz="2000" dirty="0" err="1" smtClean="0">
                <a:latin typeface="Comic Sans MS" pitchFamily="66" charset="0"/>
              </a:rPr>
              <a:t>of</a:t>
            </a:r>
            <a:r>
              <a:rPr lang="it-IT" sz="2000" dirty="0" smtClean="0">
                <a:latin typeface="Comic Sans MS" pitchFamily="66" charset="0"/>
              </a:rPr>
              <a:t> the </a:t>
            </a:r>
            <a:r>
              <a:rPr lang="it-IT" sz="2000" dirty="0" err="1" smtClean="0">
                <a:latin typeface="Comic Sans MS" pitchFamily="66" charset="0"/>
              </a:rPr>
              <a:t>scattered</a:t>
            </a:r>
            <a:r>
              <a:rPr lang="it-IT" sz="2000" dirty="0" smtClean="0">
                <a:latin typeface="Comic Sans MS" pitchFamily="66" charset="0"/>
              </a:rPr>
              <a:t> </a:t>
            </a:r>
            <a:r>
              <a:rPr lang="it-IT" sz="2000" dirty="0" err="1" smtClean="0">
                <a:latin typeface="Comic Sans MS" pitchFamily="66" charset="0"/>
              </a:rPr>
              <a:t>photons</a:t>
            </a:r>
            <a:r>
              <a:rPr lang="it-IT" sz="2000" dirty="0" smtClean="0">
                <a:latin typeface="Comic Sans MS" pitchFamily="66" charset="0"/>
              </a:rPr>
              <a:t>:</a:t>
            </a:r>
          </a:p>
          <a:p>
            <a:pPr eaLnBrk="0" hangingPunct="0">
              <a:spcBef>
                <a:spcPct val="50000"/>
              </a:spcBef>
            </a:pPr>
            <a:r>
              <a:rPr lang="it-IT" sz="2000" dirty="0" err="1" smtClean="0">
                <a:solidFill>
                  <a:srgbClr val="0070C0"/>
                </a:solidFill>
                <a:latin typeface="Comic Sans MS" pitchFamily="66" charset="0"/>
              </a:rPr>
              <a:t>Dt</a:t>
            </a:r>
            <a:r>
              <a:rPr lang="it-IT" sz="2000" dirty="0" smtClean="0">
                <a:solidFill>
                  <a:srgbClr val="0070C0"/>
                </a:solidFill>
                <a:latin typeface="Comic Sans MS" pitchFamily="66" charset="0"/>
              </a:rPr>
              <a:t> = 2 </a:t>
            </a:r>
            <a:r>
              <a:rPr lang="it-IT" sz="2000" dirty="0" err="1" smtClean="0">
                <a:solidFill>
                  <a:srgbClr val="0070C0"/>
                </a:solidFill>
                <a:latin typeface="Comic Sans MS" pitchFamily="66" charset="0"/>
              </a:rPr>
              <a:t>Rcor</a:t>
            </a:r>
            <a:r>
              <a:rPr lang="it-IT" sz="2000" dirty="0" smtClean="0">
                <a:solidFill>
                  <a:srgbClr val="0070C0"/>
                </a:solidFill>
                <a:latin typeface="Comic Sans MS" pitchFamily="66" charset="0"/>
              </a:rPr>
              <a:t> / c = 6 sec</a:t>
            </a:r>
          </a:p>
          <a:p>
            <a:pPr eaLnBrk="0" hangingPunct="0">
              <a:spcBef>
                <a:spcPct val="50000"/>
              </a:spcBef>
            </a:pPr>
            <a:r>
              <a:rPr lang="it-IT" sz="2000" dirty="0" smtClean="0">
                <a:latin typeface="Comic Sans MS" pitchFamily="66" charset="0"/>
              </a:rPr>
              <a:t>Spread in the </a:t>
            </a:r>
            <a:r>
              <a:rPr lang="it-IT" sz="2000" dirty="0" err="1" smtClean="0">
                <a:latin typeface="Comic Sans MS" pitchFamily="66" charset="0"/>
              </a:rPr>
              <a:t>arrival</a:t>
            </a:r>
            <a:r>
              <a:rPr lang="it-IT" sz="2000" dirty="0" smtClean="0">
                <a:latin typeface="Comic Sans MS" pitchFamily="66" charset="0"/>
              </a:rPr>
              <a:t> </a:t>
            </a:r>
            <a:r>
              <a:rPr lang="it-IT" sz="2000" dirty="0" err="1" smtClean="0">
                <a:latin typeface="Comic Sans MS" pitchFamily="66" charset="0"/>
              </a:rPr>
              <a:t>times</a:t>
            </a:r>
            <a:r>
              <a:rPr lang="it-IT" sz="2000" dirty="0" smtClean="0">
                <a:latin typeface="Comic Sans MS" pitchFamily="66" charset="0"/>
              </a:rPr>
              <a:t> </a:t>
            </a:r>
            <a:r>
              <a:rPr lang="it-IT" sz="2000" dirty="0" err="1" smtClean="0">
                <a:latin typeface="Comic Sans MS" pitchFamily="66" charset="0"/>
              </a:rPr>
              <a:t>of</a:t>
            </a:r>
            <a:r>
              <a:rPr lang="it-IT" sz="2000" dirty="0" smtClean="0">
                <a:latin typeface="Comic Sans MS" pitchFamily="66" charset="0"/>
              </a:rPr>
              <a:t> </a:t>
            </a:r>
            <a:r>
              <a:rPr lang="it-IT" sz="2000" dirty="0" err="1" smtClean="0">
                <a:latin typeface="Comic Sans MS" pitchFamily="66" charset="0"/>
              </a:rPr>
              <a:t>coherent</a:t>
            </a:r>
            <a:r>
              <a:rPr lang="it-IT" sz="2000" dirty="0" smtClean="0">
                <a:latin typeface="Comic Sans MS" pitchFamily="66" charset="0"/>
              </a:rPr>
              <a:t> </a:t>
            </a:r>
            <a:r>
              <a:rPr lang="it-IT" sz="2000" dirty="0" err="1" smtClean="0">
                <a:latin typeface="Comic Sans MS" pitchFamily="66" charset="0"/>
              </a:rPr>
              <a:t>photons</a:t>
            </a:r>
            <a:r>
              <a:rPr lang="it-IT" sz="2000" dirty="0" smtClean="0">
                <a:latin typeface="Comic Sans MS" pitchFamily="66" charset="0"/>
              </a:rPr>
              <a:t> </a:t>
            </a:r>
            <a:r>
              <a:rPr lang="it-IT" sz="2000" dirty="0" err="1" smtClean="0">
                <a:latin typeface="Comic Sans MS" pitchFamily="66" charset="0"/>
              </a:rPr>
              <a:t>is</a:t>
            </a:r>
            <a:r>
              <a:rPr lang="it-IT" sz="2000" dirty="0" smtClean="0">
                <a:latin typeface="Comic Sans MS" pitchFamily="66" charset="0"/>
              </a:rPr>
              <a:t> </a:t>
            </a:r>
            <a:r>
              <a:rPr lang="it-IT" sz="2000" dirty="0" err="1" smtClean="0">
                <a:latin typeface="Comic Sans MS" pitchFamily="66" charset="0"/>
              </a:rPr>
              <a:t>still</a:t>
            </a:r>
            <a:r>
              <a:rPr lang="it-IT" sz="2000" dirty="0" smtClean="0">
                <a:latin typeface="Comic Sans MS" pitchFamily="66" charset="0"/>
              </a:rPr>
              <a:t> </a:t>
            </a:r>
            <a:r>
              <a:rPr lang="it-IT" sz="2000" dirty="0" err="1" smtClean="0">
                <a:latin typeface="Comic Sans MS" pitchFamily="66" charset="0"/>
              </a:rPr>
              <a:t>large</a:t>
            </a:r>
            <a:r>
              <a:rPr lang="it-IT" sz="2000" dirty="0" smtClean="0">
                <a:latin typeface="Comic Sans MS" pitchFamily="66" charset="0"/>
              </a:rPr>
              <a:t> in the </a:t>
            </a:r>
            <a:r>
              <a:rPr lang="it-IT" sz="2000" dirty="0" err="1" smtClean="0">
                <a:latin typeface="Comic Sans MS" pitchFamily="66" charset="0"/>
              </a:rPr>
              <a:t>worst</a:t>
            </a:r>
            <a:r>
              <a:rPr lang="it-IT" sz="2000" dirty="0" smtClean="0">
                <a:latin typeface="Comic Sans MS" pitchFamily="66" charset="0"/>
              </a:rPr>
              <a:t> case. </a:t>
            </a:r>
            <a:r>
              <a:rPr lang="it-IT" sz="2000" dirty="0" err="1" smtClean="0">
                <a:latin typeface="Comic Sans MS" pitchFamily="66" charset="0"/>
              </a:rPr>
              <a:t>This</a:t>
            </a:r>
            <a:r>
              <a:rPr lang="it-IT" sz="2000" dirty="0" smtClean="0">
                <a:latin typeface="Comic Sans MS" pitchFamily="66" charset="0"/>
              </a:rPr>
              <a:t> </a:t>
            </a:r>
            <a:r>
              <a:rPr lang="it-IT" sz="2000" dirty="0" err="1" smtClean="0">
                <a:latin typeface="Comic Sans MS" pitchFamily="66" charset="0"/>
              </a:rPr>
              <a:t>is</a:t>
            </a:r>
            <a:r>
              <a:rPr lang="it-IT" sz="2000" dirty="0" smtClean="0">
                <a:latin typeface="Comic Sans MS" pitchFamily="66" charset="0"/>
              </a:rPr>
              <a:t> </a:t>
            </a:r>
            <a:r>
              <a:rPr lang="it-IT" sz="2000" dirty="0" err="1" smtClean="0">
                <a:latin typeface="Comic Sans MS" pitchFamily="66" charset="0"/>
              </a:rPr>
              <a:t>probably</a:t>
            </a:r>
            <a:r>
              <a:rPr lang="it-IT" sz="2000" dirty="0" smtClean="0">
                <a:latin typeface="Comic Sans MS" pitchFamily="66" charset="0"/>
              </a:rPr>
              <a:t> the </a:t>
            </a:r>
            <a:r>
              <a:rPr lang="it-IT" sz="2000" dirty="0" err="1" smtClean="0">
                <a:latin typeface="Comic Sans MS" pitchFamily="66" charset="0"/>
              </a:rPr>
              <a:t>reason</a:t>
            </a:r>
            <a:r>
              <a:rPr lang="it-IT" sz="2000" dirty="0" smtClean="0">
                <a:latin typeface="Comic Sans MS" pitchFamily="66" charset="0"/>
              </a:rPr>
              <a:t> </a:t>
            </a:r>
            <a:r>
              <a:rPr lang="it-IT" sz="2000" dirty="0" err="1" smtClean="0">
                <a:latin typeface="Comic Sans MS" pitchFamily="66" charset="0"/>
              </a:rPr>
              <a:t>why</a:t>
            </a:r>
            <a:r>
              <a:rPr lang="it-IT" sz="2000" dirty="0" smtClean="0">
                <a:latin typeface="Comic Sans MS" pitchFamily="66" charset="0"/>
              </a:rPr>
              <a:t> the </a:t>
            </a:r>
            <a:r>
              <a:rPr lang="it-IT" sz="2000" dirty="0" err="1" smtClean="0">
                <a:latin typeface="Comic Sans MS" pitchFamily="66" charset="0"/>
              </a:rPr>
              <a:t>pulse</a:t>
            </a:r>
            <a:r>
              <a:rPr lang="it-IT" sz="2000" dirty="0" smtClean="0">
                <a:latin typeface="Comic Sans MS" pitchFamily="66" charset="0"/>
              </a:rPr>
              <a:t> </a:t>
            </a:r>
            <a:r>
              <a:rPr lang="it-IT" sz="2000" dirty="0" err="1" smtClean="0">
                <a:latin typeface="Comic Sans MS" pitchFamily="66" charset="0"/>
              </a:rPr>
              <a:t>fraction</a:t>
            </a:r>
            <a:r>
              <a:rPr lang="it-IT" sz="2000" dirty="0" smtClean="0">
                <a:latin typeface="Comic Sans MS" pitchFamily="66" charset="0"/>
              </a:rPr>
              <a:t> </a:t>
            </a:r>
            <a:r>
              <a:rPr lang="it-IT" sz="2000" dirty="0" err="1" smtClean="0">
                <a:latin typeface="Comic Sans MS" pitchFamily="66" charset="0"/>
              </a:rPr>
              <a:t>is</a:t>
            </a:r>
            <a:r>
              <a:rPr lang="it-IT" sz="2000" dirty="0" smtClean="0">
                <a:latin typeface="Comic Sans MS" pitchFamily="66" charset="0"/>
              </a:rPr>
              <a:t> so low.</a:t>
            </a:r>
          </a:p>
          <a:p>
            <a:pPr eaLnBrk="0" hangingPunct="0">
              <a:spcBef>
                <a:spcPct val="50000"/>
              </a:spcBef>
            </a:pPr>
            <a:r>
              <a:rPr lang="it-IT" sz="2000" dirty="0" smtClean="0">
                <a:solidFill>
                  <a:srgbClr val="C00000"/>
                </a:solidFill>
                <a:latin typeface="Comic Sans MS" pitchFamily="66" charset="0"/>
              </a:rPr>
              <a:t>The </a:t>
            </a:r>
            <a:r>
              <a:rPr lang="it-IT" sz="2000" dirty="0" err="1" smtClean="0">
                <a:solidFill>
                  <a:srgbClr val="C00000"/>
                </a:solidFill>
                <a:latin typeface="Comic Sans MS" pitchFamily="66" charset="0"/>
              </a:rPr>
              <a:t>observed</a:t>
            </a:r>
            <a:r>
              <a:rPr lang="it-IT" sz="2000" dirty="0" smtClean="0">
                <a:solidFill>
                  <a:srgbClr val="C00000"/>
                </a:solidFill>
                <a:latin typeface="Comic Sans MS" pitchFamily="66" charset="0"/>
              </a:rPr>
              <a:t> </a:t>
            </a:r>
            <a:r>
              <a:rPr lang="it-IT" sz="2000" dirty="0" err="1" smtClean="0">
                <a:solidFill>
                  <a:srgbClr val="C00000"/>
                </a:solidFill>
                <a:latin typeface="Comic Sans MS" pitchFamily="66" charset="0"/>
              </a:rPr>
              <a:t>spectrum</a:t>
            </a:r>
            <a:r>
              <a:rPr lang="it-IT" sz="2000" dirty="0" smtClean="0">
                <a:solidFill>
                  <a:srgbClr val="C00000"/>
                </a:solidFill>
                <a:latin typeface="Comic Sans MS" pitchFamily="66" charset="0"/>
              </a:rPr>
              <a:t> </a:t>
            </a:r>
            <a:r>
              <a:rPr lang="it-IT" sz="2000" dirty="0" err="1" smtClean="0">
                <a:solidFill>
                  <a:srgbClr val="C00000"/>
                </a:solidFill>
                <a:latin typeface="Comic Sans MS" pitchFamily="66" charset="0"/>
              </a:rPr>
              <a:t>should</a:t>
            </a:r>
            <a:r>
              <a:rPr lang="it-IT" sz="2000" dirty="0" smtClean="0">
                <a:solidFill>
                  <a:srgbClr val="C00000"/>
                </a:solidFill>
                <a:latin typeface="Comic Sans MS" pitchFamily="66" charset="0"/>
              </a:rPr>
              <a:t> </a:t>
            </a:r>
            <a:r>
              <a:rPr lang="it-IT" sz="2000" dirty="0" err="1" smtClean="0">
                <a:solidFill>
                  <a:srgbClr val="C00000"/>
                </a:solidFill>
                <a:latin typeface="Comic Sans MS" pitchFamily="66" charset="0"/>
              </a:rPr>
              <a:t>reflect</a:t>
            </a:r>
            <a:r>
              <a:rPr lang="it-IT" sz="2000" dirty="0" smtClean="0">
                <a:solidFill>
                  <a:srgbClr val="C00000"/>
                </a:solidFill>
                <a:latin typeface="Comic Sans MS" pitchFamily="66" charset="0"/>
              </a:rPr>
              <a:t> the </a:t>
            </a:r>
            <a:r>
              <a:rPr lang="it-IT" sz="2000" dirty="0" err="1" smtClean="0">
                <a:solidFill>
                  <a:srgbClr val="C00000"/>
                </a:solidFill>
                <a:latin typeface="Comic Sans MS" pitchFamily="66" charset="0"/>
              </a:rPr>
              <a:t>emission</a:t>
            </a:r>
            <a:r>
              <a:rPr lang="it-IT" sz="2000" dirty="0" smtClean="0">
                <a:solidFill>
                  <a:srgbClr val="C00000"/>
                </a:solidFill>
                <a:latin typeface="Comic Sans MS" pitchFamily="66" charset="0"/>
              </a:rPr>
              <a:t> </a:t>
            </a:r>
            <a:r>
              <a:rPr lang="it-IT" sz="2000" dirty="0" err="1" smtClean="0">
                <a:solidFill>
                  <a:srgbClr val="C00000"/>
                </a:solidFill>
                <a:latin typeface="Comic Sans MS" pitchFamily="66" charset="0"/>
              </a:rPr>
              <a:t>from</a:t>
            </a:r>
            <a:r>
              <a:rPr lang="it-IT" sz="2000" dirty="0" smtClean="0">
                <a:solidFill>
                  <a:srgbClr val="C00000"/>
                </a:solidFill>
                <a:latin typeface="Comic Sans MS" pitchFamily="66" charset="0"/>
              </a:rPr>
              <a:t> the </a:t>
            </a:r>
            <a:r>
              <a:rPr lang="it-IT" sz="2000" dirty="0" err="1" smtClean="0">
                <a:solidFill>
                  <a:srgbClr val="C00000"/>
                </a:solidFill>
                <a:latin typeface="Comic Sans MS" pitchFamily="66" charset="0"/>
              </a:rPr>
              <a:t>central</a:t>
            </a:r>
            <a:r>
              <a:rPr lang="it-IT" sz="2000" dirty="0" smtClean="0">
                <a:solidFill>
                  <a:srgbClr val="C00000"/>
                </a:solidFill>
                <a:latin typeface="Comic Sans MS" pitchFamily="66" charset="0"/>
              </a:rPr>
              <a:t> source</a:t>
            </a:r>
          </a:p>
        </p:txBody>
      </p:sp>
      <p:pic>
        <p:nvPicPr>
          <p:cNvPr id="9" name="Immagine 8" descr="random_walk.jpg"/>
          <p:cNvPicPr>
            <a:picLocks noChangeAspect="1"/>
          </p:cNvPicPr>
          <p:nvPr/>
        </p:nvPicPr>
        <p:blipFill>
          <a:blip r:embed="rId3" cstate="print"/>
          <a:stretch>
            <a:fillRect/>
          </a:stretch>
        </p:blipFill>
        <p:spPr>
          <a:xfrm>
            <a:off x="6192440" y="1979637"/>
            <a:ext cx="3784512" cy="2808312"/>
          </a:xfrm>
          <a:prstGeom prst="rect">
            <a:avLst/>
          </a:prstGeom>
        </p:spPr>
      </p:pic>
      <p:cxnSp>
        <p:nvCxnSpPr>
          <p:cNvPr id="10" name="Connettore 1 9"/>
          <p:cNvCxnSpPr/>
          <p:nvPr/>
        </p:nvCxnSpPr>
        <p:spPr>
          <a:xfrm flipV="1">
            <a:off x="7704608" y="3131765"/>
            <a:ext cx="1080120" cy="28803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8784728" y="2750021"/>
            <a:ext cx="1080120" cy="38174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480472" y="2915741"/>
            <a:ext cx="1152128" cy="50405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6480472" y="2195661"/>
            <a:ext cx="2232248" cy="74178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95024" y="198437"/>
            <a:ext cx="9198288" cy="1427939"/>
          </a:xfrm>
          <a:prstGeom prst="rect">
            <a:avLst/>
          </a:prstGeom>
          <a:noFill/>
          <a:ln>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Iron</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line</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profiles</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may</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give</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kumimoji="0" lang="it-IT" sz="3600" b="1" i="0" u="none" strike="noStrike" kern="0" cap="none" spc="0" normalizeH="0" baseline="0" noProof="0" dirty="0" err="1" smtClean="0">
                <a:ln>
                  <a:noFill/>
                </a:ln>
                <a:solidFill>
                  <a:schemeClr val="bg1"/>
                </a:solidFill>
                <a:effectLst/>
                <a:uLnTx/>
                <a:uFillTx/>
                <a:latin typeface="Albany" pitchFamily="34"/>
                <a:ea typeface="ＭＳ Ｐゴシック" pitchFamily="-65" charset="-128"/>
                <a:cs typeface="ＭＳ Ｐゴシック" pitchFamily="-65" charset="-128"/>
              </a:rPr>
              <a:t>unvaluable</a:t>
            </a:r>
            <a:r>
              <a:rPr kumimoji="0" lang="it-IT" sz="3600" b="1" i="0" u="none" strike="noStrike" kern="0" cap="none" spc="0" normalizeH="0" baseline="0" noProof="0" dirty="0" smtClean="0">
                <a:ln>
                  <a:noFill/>
                </a:ln>
                <a:solidFill>
                  <a:schemeClr val="bg1"/>
                </a:solidFill>
                <a:effectLst/>
                <a:uLnTx/>
                <a:uFillTx/>
                <a:latin typeface="Albany" pitchFamily="34"/>
                <a:ea typeface="ＭＳ Ｐゴシック" pitchFamily="-65" charset="-128"/>
                <a:cs typeface="ＭＳ Ｐゴシック" pitchFamily="-65" charset="-128"/>
              </a:rPr>
              <a:t> </a:t>
            </a:r>
            <a:r>
              <a:rPr lang="it-IT" sz="3600" b="1" kern="0" dirty="0" smtClean="0">
                <a:solidFill>
                  <a:schemeClr val="bg1"/>
                </a:solidFill>
                <a:latin typeface="Albany" pitchFamily="34"/>
                <a:ea typeface="ＭＳ Ｐゴシック" pitchFamily="-65" charset="-128"/>
                <a:cs typeface="ＭＳ Ｐゴシック" pitchFamily="-65" charset="-128"/>
              </a:rPr>
              <a:t>information on the </a:t>
            </a:r>
            <a:r>
              <a:rPr lang="it-IT" sz="3600" b="1" kern="0" dirty="0" err="1" smtClean="0">
                <a:solidFill>
                  <a:schemeClr val="bg1"/>
                </a:solidFill>
                <a:latin typeface="Albany" pitchFamily="34"/>
                <a:ea typeface="ＭＳ Ｐゴシック" pitchFamily="-65" charset="-128"/>
                <a:cs typeface="ＭＳ Ｐゴシック" pitchFamily="-65" charset="-128"/>
              </a:rPr>
              <a:t>inner</a:t>
            </a:r>
            <a:r>
              <a:rPr lang="it-IT" sz="3600" b="1" kern="0" dirty="0" smtClean="0">
                <a:solidFill>
                  <a:schemeClr val="bg1"/>
                </a:solidFill>
                <a:latin typeface="Albany" pitchFamily="34"/>
                <a:ea typeface="ＭＳ Ｐゴシック" pitchFamily="-65" charset="-128"/>
                <a:cs typeface="ＭＳ Ｐゴシック" pitchFamily="-65" charset="-128"/>
              </a:rPr>
              <a:t> </a:t>
            </a:r>
            <a:r>
              <a:rPr lang="it-IT" sz="3600" b="1" kern="0" dirty="0" err="1" smtClean="0">
                <a:solidFill>
                  <a:schemeClr val="bg1"/>
                </a:solidFill>
                <a:latin typeface="Albany" pitchFamily="34"/>
                <a:ea typeface="ＭＳ Ｐゴシック" pitchFamily="-65" charset="-128"/>
                <a:cs typeface="ＭＳ Ｐゴシック" pitchFamily="-65" charset="-128"/>
              </a:rPr>
              <a:t>accretion</a:t>
            </a:r>
            <a:r>
              <a:rPr lang="it-IT" sz="3600" b="1" kern="0" dirty="0" smtClean="0">
                <a:solidFill>
                  <a:schemeClr val="bg1"/>
                </a:solidFill>
                <a:latin typeface="Albany" pitchFamily="34"/>
                <a:ea typeface="ＭＳ Ｐゴシック" pitchFamily="-65" charset="-128"/>
                <a:cs typeface="ＭＳ Ｐゴシック" pitchFamily="-65" charset="-128"/>
              </a:rPr>
              <a:t> disc</a:t>
            </a:r>
            <a:endParaRPr kumimoji="0" lang="it-IT" sz="3600" b="1" i="0" u="none" strike="noStrike" kern="0" cap="none" spc="0" normalizeH="0" baseline="0" noProof="0" dirty="0">
              <a:ln>
                <a:noFill/>
              </a:ln>
              <a:solidFill>
                <a:schemeClr val="bg1"/>
              </a:solidFill>
              <a:effectLst/>
              <a:uLnTx/>
              <a:uFillTx/>
              <a:latin typeface="Albany" pitchFamily="34"/>
              <a:ea typeface="ＭＳ Ｐゴシック" pitchFamily="-65" charset="-128"/>
              <a:cs typeface="ＭＳ Ｐゴシック" pitchFamily="-65" charset="-128"/>
            </a:endParaRPr>
          </a:p>
        </p:txBody>
      </p:sp>
      <p:sp>
        <p:nvSpPr>
          <p:cNvPr id="4" name="Text Box 4"/>
          <p:cNvSpPr txBox="1">
            <a:spLocks noChangeArrowheads="1"/>
          </p:cNvSpPr>
          <p:nvPr/>
        </p:nvSpPr>
        <p:spPr bwMode="auto">
          <a:xfrm>
            <a:off x="773112" y="1722437"/>
            <a:ext cx="2743200" cy="4482987"/>
          </a:xfrm>
          <a:prstGeom prst="rect">
            <a:avLst/>
          </a:prstGeom>
          <a:noFill/>
          <a:ln w="9525">
            <a:noFill/>
            <a:miter lim="800000"/>
            <a:headEnd/>
            <a:tailEnd/>
          </a:ln>
        </p:spPr>
        <p:txBody>
          <a:bodyPr wrap="square" lIns="96231" tIns="48116" rIns="96231" bIns="48116">
            <a:prstTxWarp prst="textNoShape">
              <a:avLst/>
            </a:prstTxWarp>
            <a:spAutoFit/>
          </a:bodyPr>
          <a:lstStyle/>
          <a:p>
            <a:pPr algn="l"/>
            <a:r>
              <a:rPr lang="it-IT" sz="1900" b="1" dirty="0" err="1" smtClean="0">
                <a:solidFill>
                  <a:srgbClr val="003366"/>
                </a:solidFill>
                <a:latin typeface="Comic Sans MS" charset="0"/>
              </a:rPr>
              <a:t>From</a:t>
            </a:r>
            <a:r>
              <a:rPr lang="it-IT" sz="1900" b="1" dirty="0" smtClean="0">
                <a:solidFill>
                  <a:srgbClr val="003366"/>
                </a:solidFill>
                <a:latin typeface="Comic Sans MS" charset="0"/>
              </a:rPr>
              <a:t> the </a:t>
            </a:r>
            <a:r>
              <a:rPr lang="it-IT" sz="1900" b="1" dirty="0" err="1" smtClean="0">
                <a:solidFill>
                  <a:srgbClr val="003366"/>
                </a:solidFill>
                <a:latin typeface="Comic Sans MS" charset="0"/>
              </a:rPr>
              <a:t>profile</a:t>
            </a:r>
            <a:r>
              <a:rPr lang="it-IT" sz="1900" b="1" dirty="0" smtClean="0">
                <a:solidFill>
                  <a:srgbClr val="003366"/>
                </a:solidFill>
                <a:latin typeface="Comic Sans MS" charset="0"/>
              </a:rPr>
              <a:t> </a:t>
            </a:r>
            <a:r>
              <a:rPr lang="it-IT" sz="1900" b="1" dirty="0" err="1" smtClean="0">
                <a:solidFill>
                  <a:srgbClr val="003366"/>
                </a:solidFill>
                <a:latin typeface="Comic Sans MS" charset="0"/>
              </a:rPr>
              <a:t>of</a:t>
            </a:r>
            <a:r>
              <a:rPr lang="it-IT" sz="1900" b="1" dirty="0" smtClean="0">
                <a:solidFill>
                  <a:srgbClr val="003366"/>
                </a:solidFill>
                <a:latin typeface="Comic Sans MS" charset="0"/>
              </a:rPr>
              <a:t> a disc </a:t>
            </a:r>
            <a:r>
              <a:rPr lang="it-IT" sz="1900" b="1" dirty="0" err="1" smtClean="0">
                <a:solidFill>
                  <a:srgbClr val="003366"/>
                </a:solidFill>
                <a:latin typeface="Comic Sans MS" charset="0"/>
              </a:rPr>
              <a:t>line</a:t>
            </a:r>
            <a:r>
              <a:rPr lang="it-IT" sz="1900" b="1" dirty="0" smtClean="0">
                <a:solidFill>
                  <a:srgbClr val="003366"/>
                </a:solidFill>
                <a:latin typeface="Comic Sans MS" charset="0"/>
              </a:rPr>
              <a:t> </a:t>
            </a:r>
            <a:r>
              <a:rPr lang="it-IT" sz="1900" b="1" dirty="0" err="1" smtClean="0">
                <a:solidFill>
                  <a:srgbClr val="003366"/>
                </a:solidFill>
                <a:latin typeface="Comic Sans MS" charset="0"/>
              </a:rPr>
              <a:t>we</a:t>
            </a:r>
            <a:r>
              <a:rPr lang="it-IT" sz="1900" b="1" dirty="0" smtClean="0">
                <a:solidFill>
                  <a:srgbClr val="003366"/>
                </a:solidFill>
                <a:latin typeface="Comic Sans MS" charset="0"/>
              </a:rPr>
              <a:t> can </a:t>
            </a:r>
            <a:r>
              <a:rPr lang="it-IT" sz="1900" b="1" dirty="0" err="1" smtClean="0">
                <a:solidFill>
                  <a:srgbClr val="003366"/>
                </a:solidFill>
                <a:latin typeface="Comic Sans MS" charset="0"/>
              </a:rPr>
              <a:t>obtain</a:t>
            </a:r>
            <a:r>
              <a:rPr lang="it-IT" sz="1900" b="1" dirty="0" smtClean="0">
                <a:solidFill>
                  <a:srgbClr val="003366"/>
                </a:solidFill>
                <a:latin typeface="Comic Sans MS" charset="0"/>
              </a:rPr>
              <a:t> information on the </a:t>
            </a:r>
            <a:r>
              <a:rPr lang="it-IT" sz="1900" b="1" dirty="0" err="1" smtClean="0">
                <a:solidFill>
                  <a:srgbClr val="003366"/>
                </a:solidFill>
                <a:latin typeface="Comic Sans MS" charset="0"/>
              </a:rPr>
              <a:t>ionization</a:t>
            </a:r>
            <a:r>
              <a:rPr lang="it-IT" sz="1900" b="1" dirty="0" smtClean="0">
                <a:solidFill>
                  <a:srgbClr val="003366"/>
                </a:solidFill>
                <a:latin typeface="Comic Sans MS" charset="0"/>
              </a:rPr>
              <a:t> </a:t>
            </a:r>
            <a:r>
              <a:rPr lang="it-IT" sz="1900" b="1" dirty="0" err="1" smtClean="0">
                <a:solidFill>
                  <a:srgbClr val="003366"/>
                </a:solidFill>
                <a:latin typeface="Comic Sans MS" charset="0"/>
              </a:rPr>
              <a:t>parameter</a:t>
            </a:r>
            <a:r>
              <a:rPr lang="it-IT" sz="1900" b="1" dirty="0" smtClean="0">
                <a:solidFill>
                  <a:srgbClr val="003366"/>
                </a:solidFill>
                <a:latin typeface="Comic Sans MS" charset="0"/>
              </a:rPr>
              <a:t> and </a:t>
            </a:r>
            <a:r>
              <a:rPr lang="it-IT" sz="1900" b="1" dirty="0" err="1" smtClean="0">
                <a:solidFill>
                  <a:srgbClr val="003366"/>
                </a:solidFill>
                <a:latin typeface="Comic Sans MS" charset="0"/>
              </a:rPr>
              <a:t>element</a:t>
            </a:r>
            <a:r>
              <a:rPr lang="it-IT" sz="1900" b="1" dirty="0" smtClean="0">
                <a:solidFill>
                  <a:srgbClr val="003366"/>
                </a:solidFill>
                <a:latin typeface="Comic Sans MS" charset="0"/>
              </a:rPr>
              <a:t> </a:t>
            </a:r>
            <a:r>
              <a:rPr lang="it-IT" sz="1900" b="1" dirty="0" err="1" smtClean="0">
                <a:solidFill>
                  <a:srgbClr val="003366"/>
                </a:solidFill>
                <a:latin typeface="Comic Sans MS" charset="0"/>
              </a:rPr>
              <a:t>abundance</a:t>
            </a:r>
            <a:r>
              <a:rPr lang="it-IT" sz="1900" b="1" dirty="0" smtClean="0">
                <a:solidFill>
                  <a:srgbClr val="003366"/>
                </a:solidFill>
                <a:latin typeface="Comic Sans MS" charset="0"/>
              </a:rPr>
              <a:t>, the </a:t>
            </a:r>
            <a:r>
              <a:rPr lang="it-IT" sz="1900" b="1" dirty="0" err="1" smtClean="0">
                <a:solidFill>
                  <a:srgbClr val="003366"/>
                </a:solidFill>
                <a:latin typeface="Comic Sans MS" charset="0"/>
              </a:rPr>
              <a:t>emissivity</a:t>
            </a:r>
            <a:r>
              <a:rPr lang="it-IT" sz="1900" b="1" dirty="0" smtClean="0">
                <a:solidFill>
                  <a:srgbClr val="003366"/>
                </a:solidFill>
                <a:latin typeface="Comic Sans MS" charset="0"/>
              </a:rPr>
              <a:t> </a:t>
            </a:r>
            <a:r>
              <a:rPr lang="it-IT" sz="1900" b="1" dirty="0" err="1" smtClean="0">
                <a:solidFill>
                  <a:srgbClr val="003366"/>
                </a:solidFill>
                <a:latin typeface="Comic Sans MS" charset="0"/>
              </a:rPr>
              <a:t>index</a:t>
            </a:r>
            <a:r>
              <a:rPr lang="it-IT" sz="1900" b="1" dirty="0" smtClean="0">
                <a:solidFill>
                  <a:srgbClr val="003366"/>
                </a:solidFill>
                <a:latin typeface="Comic Sans MS" charset="0"/>
              </a:rPr>
              <a:t> </a:t>
            </a:r>
            <a:r>
              <a:rPr lang="it-IT" sz="1900" b="1" dirty="0" err="1" smtClean="0">
                <a:solidFill>
                  <a:srgbClr val="003366"/>
                </a:solidFill>
                <a:latin typeface="Comic Sans MS" charset="0"/>
              </a:rPr>
              <a:t>of</a:t>
            </a:r>
            <a:r>
              <a:rPr lang="it-IT" sz="1900" b="1" dirty="0" smtClean="0">
                <a:solidFill>
                  <a:srgbClr val="003366"/>
                </a:solidFill>
                <a:latin typeface="Comic Sans MS" charset="0"/>
              </a:rPr>
              <a:t> the disc, </a:t>
            </a:r>
            <a:r>
              <a:rPr lang="it-IT" sz="1900" b="1" dirty="0" err="1" smtClean="0">
                <a:solidFill>
                  <a:srgbClr val="003366"/>
                </a:solidFill>
                <a:latin typeface="Comic Sans MS" charset="0"/>
              </a:rPr>
              <a:t>disc</a:t>
            </a:r>
            <a:r>
              <a:rPr lang="it-IT" sz="1900" b="1" dirty="0" smtClean="0">
                <a:solidFill>
                  <a:srgbClr val="003366"/>
                </a:solidFill>
                <a:latin typeface="Comic Sans MS" charset="0"/>
              </a:rPr>
              <a:t> </a:t>
            </a:r>
            <a:r>
              <a:rPr lang="it-IT" sz="1900" b="1" dirty="0" err="1" smtClean="0">
                <a:solidFill>
                  <a:srgbClr val="003366"/>
                </a:solidFill>
                <a:latin typeface="Comic Sans MS" charset="0"/>
              </a:rPr>
              <a:t>inclination</a:t>
            </a:r>
            <a:r>
              <a:rPr lang="it-IT" sz="1900" b="1" dirty="0" smtClean="0">
                <a:solidFill>
                  <a:srgbClr val="003366"/>
                </a:solidFill>
                <a:latin typeface="Comic Sans MS" charset="0"/>
              </a:rPr>
              <a:t> </a:t>
            </a:r>
            <a:r>
              <a:rPr lang="it-IT" sz="1900" b="1" dirty="0" err="1" smtClean="0">
                <a:solidFill>
                  <a:srgbClr val="003366"/>
                </a:solidFill>
                <a:latin typeface="Comic Sans MS" charset="0"/>
              </a:rPr>
              <a:t>with</a:t>
            </a:r>
            <a:r>
              <a:rPr lang="it-IT" sz="1900" b="1" dirty="0" smtClean="0">
                <a:solidFill>
                  <a:srgbClr val="003366"/>
                </a:solidFill>
                <a:latin typeface="Comic Sans MS" charset="0"/>
              </a:rPr>
              <a:t> </a:t>
            </a:r>
            <a:r>
              <a:rPr lang="it-IT" sz="1900" b="1" dirty="0" err="1" smtClean="0">
                <a:solidFill>
                  <a:srgbClr val="003366"/>
                </a:solidFill>
                <a:latin typeface="Comic Sans MS" charset="0"/>
              </a:rPr>
              <a:t>respect</a:t>
            </a:r>
            <a:r>
              <a:rPr lang="it-IT" sz="1900" b="1" dirty="0" smtClean="0">
                <a:solidFill>
                  <a:srgbClr val="003366"/>
                </a:solidFill>
                <a:latin typeface="Comic Sans MS" charset="0"/>
              </a:rPr>
              <a:t> </a:t>
            </a:r>
            <a:r>
              <a:rPr lang="it-IT" sz="1900" b="1" dirty="0" err="1" smtClean="0">
                <a:solidFill>
                  <a:srgbClr val="003366"/>
                </a:solidFill>
                <a:latin typeface="Comic Sans MS" charset="0"/>
              </a:rPr>
              <a:t>to</a:t>
            </a:r>
            <a:r>
              <a:rPr lang="it-IT" sz="1900" b="1" dirty="0" smtClean="0">
                <a:solidFill>
                  <a:srgbClr val="003366"/>
                </a:solidFill>
                <a:latin typeface="Comic Sans MS" charset="0"/>
              </a:rPr>
              <a:t> the </a:t>
            </a:r>
            <a:r>
              <a:rPr lang="it-IT" sz="1900" b="1" dirty="0" err="1" smtClean="0">
                <a:solidFill>
                  <a:srgbClr val="003366"/>
                </a:solidFill>
                <a:latin typeface="Comic Sans MS" charset="0"/>
              </a:rPr>
              <a:t>line</a:t>
            </a:r>
            <a:r>
              <a:rPr lang="it-IT" sz="1900" b="1" dirty="0" smtClean="0">
                <a:solidFill>
                  <a:srgbClr val="003366"/>
                </a:solidFill>
                <a:latin typeface="Comic Sans MS" charset="0"/>
              </a:rPr>
              <a:t> </a:t>
            </a:r>
            <a:r>
              <a:rPr lang="it-IT" sz="1900" b="1" dirty="0" err="1" smtClean="0">
                <a:solidFill>
                  <a:srgbClr val="003366"/>
                </a:solidFill>
                <a:latin typeface="Comic Sans MS" charset="0"/>
              </a:rPr>
              <a:t>of</a:t>
            </a:r>
            <a:r>
              <a:rPr lang="it-IT" sz="1900" b="1" dirty="0" smtClean="0">
                <a:solidFill>
                  <a:srgbClr val="003366"/>
                </a:solidFill>
                <a:latin typeface="Comic Sans MS" charset="0"/>
              </a:rPr>
              <a:t> </a:t>
            </a:r>
            <a:r>
              <a:rPr lang="it-IT" sz="1900" b="1" dirty="0" err="1" smtClean="0">
                <a:solidFill>
                  <a:srgbClr val="003366"/>
                </a:solidFill>
                <a:latin typeface="Comic Sans MS" charset="0"/>
              </a:rPr>
              <a:t>sight</a:t>
            </a:r>
            <a:r>
              <a:rPr lang="it-IT" sz="1900" b="1" dirty="0" smtClean="0">
                <a:solidFill>
                  <a:srgbClr val="003366"/>
                </a:solidFill>
                <a:latin typeface="Comic Sans MS" charset="0"/>
              </a:rPr>
              <a:t>, the </a:t>
            </a:r>
            <a:r>
              <a:rPr lang="it-IT" sz="1900" b="1" dirty="0" err="1" smtClean="0">
                <a:solidFill>
                  <a:srgbClr val="003366"/>
                </a:solidFill>
                <a:latin typeface="Comic Sans MS" charset="0"/>
              </a:rPr>
              <a:t>inner</a:t>
            </a:r>
            <a:r>
              <a:rPr lang="it-IT" sz="1900" b="1" dirty="0" smtClean="0">
                <a:solidFill>
                  <a:srgbClr val="003366"/>
                </a:solidFill>
                <a:latin typeface="Comic Sans MS" charset="0"/>
              </a:rPr>
              <a:t> and </a:t>
            </a:r>
            <a:r>
              <a:rPr lang="it-IT" sz="1900" b="1" dirty="0" err="1" smtClean="0">
                <a:solidFill>
                  <a:srgbClr val="003366"/>
                </a:solidFill>
                <a:latin typeface="Comic Sans MS" charset="0"/>
              </a:rPr>
              <a:t>outer</a:t>
            </a:r>
            <a:r>
              <a:rPr lang="it-IT" sz="1900" b="1" dirty="0" smtClean="0">
                <a:solidFill>
                  <a:srgbClr val="003366"/>
                </a:solidFill>
                <a:latin typeface="Comic Sans MS" charset="0"/>
              </a:rPr>
              <a:t> </a:t>
            </a:r>
            <a:r>
              <a:rPr lang="it-IT" sz="1900" b="1" dirty="0" err="1" smtClean="0">
                <a:solidFill>
                  <a:srgbClr val="003366"/>
                </a:solidFill>
                <a:latin typeface="Comic Sans MS" charset="0"/>
              </a:rPr>
              <a:t>radii</a:t>
            </a:r>
            <a:r>
              <a:rPr lang="it-IT" sz="1900" b="1" dirty="0" smtClean="0">
                <a:solidFill>
                  <a:srgbClr val="003366"/>
                </a:solidFill>
                <a:latin typeface="Comic Sans MS" charset="0"/>
              </a:rPr>
              <a:t> </a:t>
            </a:r>
            <a:r>
              <a:rPr lang="it-IT" sz="1900" b="1" dirty="0" err="1" smtClean="0">
                <a:solidFill>
                  <a:srgbClr val="003366"/>
                </a:solidFill>
                <a:latin typeface="Comic Sans MS" charset="0"/>
              </a:rPr>
              <a:t>of</a:t>
            </a:r>
            <a:r>
              <a:rPr lang="it-IT" sz="1900" b="1" dirty="0" smtClean="0">
                <a:solidFill>
                  <a:srgbClr val="003366"/>
                </a:solidFill>
                <a:latin typeface="Comic Sans MS" charset="0"/>
              </a:rPr>
              <a:t> the </a:t>
            </a:r>
            <a:r>
              <a:rPr lang="it-IT" sz="1900" b="1" dirty="0" err="1" smtClean="0">
                <a:solidFill>
                  <a:srgbClr val="003366"/>
                </a:solidFill>
                <a:latin typeface="Comic Sans MS" charset="0"/>
              </a:rPr>
              <a:t>emitting</a:t>
            </a:r>
            <a:r>
              <a:rPr lang="it-IT" sz="1900" b="1" dirty="0" smtClean="0">
                <a:solidFill>
                  <a:srgbClr val="003366"/>
                </a:solidFill>
                <a:latin typeface="Comic Sans MS" charset="0"/>
              </a:rPr>
              <a:t> </a:t>
            </a:r>
            <a:r>
              <a:rPr lang="it-IT" sz="1900" b="1" dirty="0" err="1" smtClean="0">
                <a:solidFill>
                  <a:srgbClr val="003366"/>
                </a:solidFill>
                <a:latin typeface="Comic Sans MS" charset="0"/>
              </a:rPr>
              <a:t>region</a:t>
            </a:r>
            <a:r>
              <a:rPr lang="it-IT" sz="1900" b="1" dirty="0" smtClean="0">
                <a:solidFill>
                  <a:srgbClr val="003366"/>
                </a:solidFill>
                <a:latin typeface="Comic Sans MS" charset="0"/>
              </a:rPr>
              <a:t> in the disc.</a:t>
            </a:r>
          </a:p>
          <a:p>
            <a:pPr algn="l"/>
            <a:endParaRPr lang="it-IT" sz="1900" b="1" dirty="0">
              <a:solidFill>
                <a:srgbClr val="003366"/>
              </a:solidFill>
              <a:latin typeface="Comic Sans MS" charset="0"/>
            </a:endParaRPr>
          </a:p>
        </p:txBody>
      </p:sp>
      <p:sp>
        <p:nvSpPr>
          <p:cNvPr id="5" name="Text Box 4"/>
          <p:cNvSpPr txBox="1">
            <a:spLocks noChangeArrowheads="1"/>
          </p:cNvSpPr>
          <p:nvPr/>
        </p:nvSpPr>
        <p:spPr bwMode="auto">
          <a:xfrm>
            <a:off x="773111" y="6209677"/>
            <a:ext cx="8763001" cy="835836"/>
          </a:xfrm>
          <a:prstGeom prst="rect">
            <a:avLst/>
          </a:prstGeom>
          <a:noFill/>
          <a:ln w="9525">
            <a:noFill/>
            <a:miter lim="800000"/>
            <a:headEnd/>
            <a:tailEnd/>
          </a:ln>
        </p:spPr>
        <p:txBody>
          <a:bodyPr wrap="square" lIns="96231" tIns="48116" rIns="96231" bIns="48116">
            <a:prstTxWarp prst="textNoShape">
              <a:avLst/>
            </a:prstTxWarp>
            <a:spAutoFit/>
          </a:bodyPr>
          <a:lstStyle/>
          <a:p>
            <a:pPr algn="l"/>
            <a:r>
              <a:rPr lang="it-IT" sz="2400" b="1" dirty="0" err="1" smtClean="0">
                <a:solidFill>
                  <a:srgbClr val="003366"/>
                </a:solidFill>
                <a:latin typeface="Comic Sans MS" charset="0"/>
              </a:rPr>
              <a:t>This</a:t>
            </a:r>
            <a:r>
              <a:rPr lang="it-IT" sz="2400" b="1" dirty="0" smtClean="0">
                <a:solidFill>
                  <a:srgbClr val="003366"/>
                </a:solidFill>
                <a:latin typeface="Comic Sans MS" charset="0"/>
              </a:rPr>
              <a:t> information </a:t>
            </a:r>
            <a:r>
              <a:rPr lang="it-IT" sz="2400" b="1" dirty="0" err="1" smtClean="0">
                <a:solidFill>
                  <a:srgbClr val="003366"/>
                </a:solidFill>
                <a:latin typeface="Comic Sans MS" charset="0"/>
              </a:rPr>
              <a:t>may</a:t>
            </a:r>
            <a:r>
              <a:rPr lang="it-IT" sz="2400" b="1" dirty="0" smtClean="0">
                <a:solidFill>
                  <a:srgbClr val="003366"/>
                </a:solidFill>
                <a:latin typeface="Comic Sans MS" charset="0"/>
              </a:rPr>
              <a:t> </a:t>
            </a:r>
            <a:r>
              <a:rPr lang="it-IT" sz="2400" b="1" dirty="0" err="1" smtClean="0">
                <a:solidFill>
                  <a:srgbClr val="003366"/>
                </a:solidFill>
                <a:latin typeface="Comic Sans MS" charset="0"/>
              </a:rPr>
              <a:t>be</a:t>
            </a:r>
            <a:r>
              <a:rPr lang="it-IT" sz="2400" b="1" dirty="0" smtClean="0">
                <a:solidFill>
                  <a:srgbClr val="003366"/>
                </a:solidFill>
                <a:latin typeface="Comic Sans MS" charset="0"/>
              </a:rPr>
              <a:t> </a:t>
            </a:r>
            <a:r>
              <a:rPr lang="it-IT" sz="2400" b="1" dirty="0" err="1" smtClean="0">
                <a:solidFill>
                  <a:srgbClr val="003366"/>
                </a:solidFill>
                <a:latin typeface="Comic Sans MS" charset="0"/>
              </a:rPr>
              <a:t>unaccessable</a:t>
            </a:r>
            <a:r>
              <a:rPr lang="it-IT" sz="2400" b="1" dirty="0" smtClean="0">
                <a:solidFill>
                  <a:srgbClr val="003366"/>
                </a:solidFill>
                <a:latin typeface="Comic Sans MS" charset="0"/>
              </a:rPr>
              <a:t> </a:t>
            </a:r>
            <a:r>
              <a:rPr lang="it-IT" sz="2400" b="1" dirty="0" err="1" smtClean="0">
                <a:solidFill>
                  <a:srgbClr val="003366"/>
                </a:solidFill>
                <a:latin typeface="Comic Sans MS" charset="0"/>
              </a:rPr>
              <a:t>with</a:t>
            </a:r>
            <a:r>
              <a:rPr lang="it-IT" sz="2400" b="1" dirty="0" smtClean="0">
                <a:solidFill>
                  <a:srgbClr val="003366"/>
                </a:solidFill>
                <a:latin typeface="Comic Sans MS" charset="0"/>
              </a:rPr>
              <a:t> </a:t>
            </a:r>
            <a:r>
              <a:rPr lang="it-IT" sz="2400" b="1" dirty="0" err="1" smtClean="0">
                <a:solidFill>
                  <a:srgbClr val="003366"/>
                </a:solidFill>
                <a:latin typeface="Comic Sans MS" charset="0"/>
              </a:rPr>
              <a:t>other</a:t>
            </a:r>
            <a:r>
              <a:rPr lang="it-IT" sz="2400" b="1" dirty="0" smtClean="0">
                <a:solidFill>
                  <a:srgbClr val="003366"/>
                </a:solidFill>
                <a:latin typeface="Comic Sans MS" charset="0"/>
              </a:rPr>
              <a:t> </a:t>
            </a:r>
            <a:r>
              <a:rPr lang="it-IT" sz="2400" b="1" dirty="0" err="1" smtClean="0">
                <a:solidFill>
                  <a:srgbClr val="003366"/>
                </a:solidFill>
                <a:latin typeface="Comic Sans MS" charset="0"/>
              </a:rPr>
              <a:t>observational</a:t>
            </a:r>
            <a:r>
              <a:rPr lang="it-IT" sz="2400" b="1" dirty="0" smtClean="0">
                <a:solidFill>
                  <a:srgbClr val="003366"/>
                </a:solidFill>
                <a:latin typeface="Comic Sans MS" charset="0"/>
              </a:rPr>
              <a:t> </a:t>
            </a:r>
            <a:r>
              <a:rPr lang="it-IT" sz="2400" b="1" dirty="0" err="1" smtClean="0">
                <a:solidFill>
                  <a:srgbClr val="003366"/>
                </a:solidFill>
                <a:latin typeface="Comic Sans MS" charset="0"/>
              </a:rPr>
              <a:t>methods</a:t>
            </a:r>
            <a:r>
              <a:rPr lang="it-IT" sz="2400" b="1" dirty="0" smtClean="0">
                <a:solidFill>
                  <a:srgbClr val="003366"/>
                </a:solidFill>
                <a:latin typeface="Comic Sans MS" charset="0"/>
              </a:rPr>
              <a:t>.</a:t>
            </a:r>
            <a:endParaRPr lang="it-IT" sz="2400" b="1" dirty="0">
              <a:solidFill>
                <a:srgbClr val="003366"/>
              </a:solidFill>
              <a:latin typeface="Comic Sans MS" charset="0"/>
            </a:endParaRPr>
          </a:p>
        </p:txBody>
      </p:sp>
      <p:pic>
        <p:nvPicPr>
          <p:cNvPr id="6" name="plunge_i80l.mpg">
            <a:hlinkClick r:id="" action="ppaction://media"/>
          </p:cNvPr>
          <p:cNvPicPr>
            <a:picLocks noRot="1" noChangeAspect="1"/>
          </p:cNvPicPr>
          <p:nvPr>
            <a:videoFile r:link="rId1"/>
          </p:nvPr>
        </p:nvPicPr>
        <p:blipFill>
          <a:blip r:embed="rId4" cstate="print"/>
          <a:stretch>
            <a:fillRect/>
          </a:stretch>
        </p:blipFill>
        <p:spPr>
          <a:xfrm>
            <a:off x="3671652" y="1763274"/>
            <a:ext cx="6265204" cy="41768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0160" y="198437"/>
            <a:ext cx="9198288" cy="1427939"/>
          </a:xfrm>
        </p:spPr>
        <p:txBody>
          <a:bodyPr/>
          <a:lstStyle/>
          <a:p>
            <a:pPr hangingPunct="1">
              <a:defRPr/>
            </a:pPr>
            <a:r>
              <a:rPr lang="it-IT" dirty="0">
                <a:solidFill>
                  <a:schemeClr val="bg1"/>
                </a:solidFill>
                <a:ea typeface="ＭＳ Ｐゴシック" pitchFamily="-65" charset="-128"/>
                <a:cs typeface="ＭＳ Ｐゴシック" pitchFamily="-65" charset="-128"/>
              </a:rPr>
              <a:t>High </a:t>
            </a:r>
            <a:r>
              <a:rPr lang="it-IT" dirty="0" err="1">
                <a:solidFill>
                  <a:schemeClr val="bg1"/>
                </a:solidFill>
                <a:ea typeface="ＭＳ Ｐゴシック" pitchFamily="-65" charset="-128"/>
                <a:cs typeface="ＭＳ Ｐゴシック" pitchFamily="-65" charset="-128"/>
              </a:rPr>
              <a:t>resolution</a:t>
            </a:r>
            <a:r>
              <a:rPr lang="it-IT" dirty="0">
                <a:solidFill>
                  <a:schemeClr val="bg1"/>
                </a:solidFill>
                <a:ea typeface="ＭＳ Ｐゴシック" pitchFamily="-65" charset="-128"/>
                <a:cs typeface="ＭＳ Ｐゴシック" pitchFamily="-65" charset="-128"/>
              </a:rPr>
              <a:t> </a:t>
            </a:r>
            <a:r>
              <a:rPr lang="it-IT" dirty="0" err="1">
                <a:solidFill>
                  <a:schemeClr val="bg1"/>
                </a:solidFill>
                <a:ea typeface="ＭＳ Ｐゴシック" pitchFamily="-65" charset="-128"/>
                <a:cs typeface="ＭＳ Ｐゴシック" pitchFamily="-65" charset="-128"/>
              </a:rPr>
              <a:t>spectroscopy</a:t>
            </a:r>
            <a:r>
              <a:rPr lang="it-IT" dirty="0">
                <a:solidFill>
                  <a:schemeClr val="bg1"/>
                </a:solidFill>
                <a:ea typeface="ＭＳ Ｐゴシック" pitchFamily="-65" charset="-128"/>
                <a:cs typeface="ＭＳ Ｐゴシック" pitchFamily="-65" charset="-128"/>
              </a:rPr>
              <a:t> </a:t>
            </a:r>
            <a:r>
              <a:rPr lang="it-IT" dirty="0" err="1">
                <a:solidFill>
                  <a:schemeClr val="bg1"/>
                </a:solidFill>
                <a:ea typeface="ＭＳ Ｐゴシック" pitchFamily="-65" charset="-128"/>
                <a:cs typeface="ＭＳ Ｐゴシック" pitchFamily="-65" charset="-128"/>
              </a:rPr>
              <a:t>of</a:t>
            </a:r>
            <a:r>
              <a:rPr lang="it-IT" dirty="0">
                <a:solidFill>
                  <a:schemeClr val="bg1"/>
                </a:solidFill>
                <a:ea typeface="ＭＳ Ｐゴシック" pitchFamily="-65" charset="-128"/>
                <a:cs typeface="ＭＳ Ｐゴシック" pitchFamily="-65" charset="-128"/>
              </a:rPr>
              <a:t> massive </a:t>
            </a:r>
            <a:r>
              <a:rPr lang="it-IT" dirty="0" err="1">
                <a:solidFill>
                  <a:schemeClr val="bg1"/>
                </a:solidFill>
                <a:ea typeface="ＭＳ Ｐゴシック" pitchFamily="-65" charset="-128"/>
                <a:cs typeface="ＭＳ Ｐゴシック" pitchFamily="-65" charset="-128"/>
              </a:rPr>
              <a:t>BHs</a:t>
            </a:r>
            <a:r>
              <a:rPr lang="it-IT" dirty="0">
                <a:solidFill>
                  <a:schemeClr val="bg1"/>
                </a:solidFill>
                <a:ea typeface="ＭＳ Ｐゴシック" pitchFamily="-65" charset="-128"/>
                <a:cs typeface="ＭＳ Ｐゴシック" pitchFamily="-65" charset="-128"/>
              </a:rPr>
              <a:t>: MCG-6-30-15</a:t>
            </a:r>
          </a:p>
        </p:txBody>
      </p:sp>
      <p:pic>
        <p:nvPicPr>
          <p:cNvPr id="20483" name="Picture 3" descr="C:\Documents and Settings\Tiziana\Desktop\seminari\talks_vulcano05\figure_Fabian\mcg6_linebw.png"/>
          <p:cNvPicPr>
            <a:picLocks noChangeAspect="1" noChangeArrowheads="1"/>
          </p:cNvPicPr>
          <p:nvPr/>
        </p:nvPicPr>
        <p:blipFill>
          <a:blip r:embed="rId3" cstate="print"/>
          <a:srcRect/>
          <a:stretch>
            <a:fillRect/>
          </a:stretch>
        </p:blipFill>
        <p:spPr bwMode="auto">
          <a:xfrm>
            <a:off x="739779" y="1763924"/>
            <a:ext cx="6241353" cy="5063913"/>
          </a:xfrm>
          <a:prstGeom prst="rect">
            <a:avLst/>
          </a:prstGeom>
          <a:noFill/>
          <a:ln w="9525">
            <a:noFill/>
            <a:miter lim="800000"/>
            <a:headEnd/>
            <a:tailEnd/>
          </a:ln>
        </p:spPr>
      </p:pic>
      <p:sp>
        <p:nvSpPr>
          <p:cNvPr id="20484" name="Text Box 4"/>
          <p:cNvSpPr txBox="1">
            <a:spLocks noChangeArrowheads="1"/>
          </p:cNvSpPr>
          <p:nvPr/>
        </p:nvSpPr>
        <p:spPr bwMode="auto">
          <a:xfrm>
            <a:off x="7021513" y="3755412"/>
            <a:ext cx="3059112" cy="3605825"/>
          </a:xfrm>
          <a:prstGeom prst="rect">
            <a:avLst/>
          </a:prstGeom>
          <a:noFill/>
          <a:ln w="9525">
            <a:noFill/>
            <a:miter lim="800000"/>
            <a:headEnd/>
            <a:tailEnd/>
          </a:ln>
        </p:spPr>
        <p:txBody>
          <a:bodyPr wrap="square" lIns="96231" tIns="48116" rIns="96231" bIns="48116">
            <a:prstTxWarp prst="textNoShape">
              <a:avLst/>
            </a:prstTxWarp>
            <a:spAutoFit/>
          </a:bodyPr>
          <a:lstStyle/>
          <a:p>
            <a:pPr algn="l"/>
            <a:r>
              <a:rPr lang="it-IT" sz="1900" b="1" dirty="0">
                <a:solidFill>
                  <a:srgbClr val="003366"/>
                </a:solidFill>
                <a:latin typeface="Comic Sans MS" charset="0"/>
              </a:rPr>
              <a:t>XMM </a:t>
            </a:r>
            <a:r>
              <a:rPr lang="it-IT" sz="1900" b="1" dirty="0" err="1">
                <a:solidFill>
                  <a:srgbClr val="003366"/>
                </a:solidFill>
                <a:latin typeface="Comic Sans MS" charset="0"/>
              </a:rPr>
              <a:t>observation</a:t>
            </a:r>
            <a:r>
              <a:rPr lang="it-IT" sz="1900" b="1" dirty="0">
                <a:solidFill>
                  <a:srgbClr val="003366"/>
                </a:solidFill>
                <a:latin typeface="Comic Sans MS" charset="0"/>
              </a:rPr>
              <a:t> </a:t>
            </a:r>
            <a:r>
              <a:rPr lang="it-IT" sz="1900" b="1" dirty="0" err="1">
                <a:solidFill>
                  <a:srgbClr val="003366"/>
                </a:solidFill>
                <a:latin typeface="Comic Sans MS" charset="0"/>
              </a:rPr>
              <a:t>of</a:t>
            </a:r>
            <a:r>
              <a:rPr lang="it-IT" sz="1900" b="1" dirty="0">
                <a:solidFill>
                  <a:srgbClr val="003366"/>
                </a:solidFill>
                <a:latin typeface="Comic Sans MS" charset="0"/>
              </a:rPr>
              <a:t> the </a:t>
            </a:r>
            <a:r>
              <a:rPr lang="it-IT" sz="1900" b="1" dirty="0" err="1">
                <a:solidFill>
                  <a:srgbClr val="003366"/>
                </a:solidFill>
                <a:latin typeface="Comic Sans MS" charset="0"/>
              </a:rPr>
              <a:t>iron</a:t>
            </a:r>
            <a:r>
              <a:rPr lang="it-IT" sz="1900" b="1" dirty="0">
                <a:solidFill>
                  <a:srgbClr val="003366"/>
                </a:solidFill>
                <a:latin typeface="Comic Sans MS" charset="0"/>
              </a:rPr>
              <a:t> </a:t>
            </a:r>
            <a:r>
              <a:rPr lang="it-IT" sz="1900" b="1" dirty="0" err="1">
                <a:solidFill>
                  <a:srgbClr val="003366"/>
                </a:solidFill>
                <a:latin typeface="Comic Sans MS" charset="0"/>
              </a:rPr>
              <a:t>line</a:t>
            </a:r>
            <a:r>
              <a:rPr lang="it-IT" sz="1900" b="1" dirty="0">
                <a:solidFill>
                  <a:srgbClr val="003366"/>
                </a:solidFill>
                <a:latin typeface="Comic Sans MS" charset="0"/>
              </a:rPr>
              <a:t> </a:t>
            </a:r>
            <a:r>
              <a:rPr lang="it-IT" sz="1900" b="1" dirty="0" err="1">
                <a:solidFill>
                  <a:srgbClr val="003366"/>
                </a:solidFill>
                <a:latin typeface="Comic Sans MS" charset="0"/>
              </a:rPr>
              <a:t>region</a:t>
            </a:r>
            <a:r>
              <a:rPr lang="it-IT" sz="1900" b="1" dirty="0">
                <a:solidFill>
                  <a:srgbClr val="003366"/>
                </a:solidFill>
                <a:latin typeface="Comic Sans MS" charset="0"/>
              </a:rPr>
              <a:t> in MCG-6-30-15 </a:t>
            </a:r>
            <a:r>
              <a:rPr lang="it-IT" sz="1900" b="1" dirty="0" err="1">
                <a:solidFill>
                  <a:srgbClr val="003366"/>
                </a:solidFill>
                <a:latin typeface="Comic Sans MS" charset="0"/>
              </a:rPr>
              <a:t>taken</a:t>
            </a:r>
            <a:r>
              <a:rPr lang="it-IT" sz="1900" b="1" dirty="0">
                <a:solidFill>
                  <a:srgbClr val="003366"/>
                </a:solidFill>
                <a:latin typeface="Comic Sans MS" charset="0"/>
              </a:rPr>
              <a:t> in 2001. The </a:t>
            </a:r>
            <a:r>
              <a:rPr lang="it-IT" sz="1900" b="1" dirty="0" err="1">
                <a:solidFill>
                  <a:srgbClr val="003366"/>
                </a:solidFill>
                <a:latin typeface="Comic Sans MS" charset="0"/>
              </a:rPr>
              <a:t>red</a:t>
            </a:r>
            <a:r>
              <a:rPr lang="it-IT" sz="1900" b="1" dirty="0">
                <a:solidFill>
                  <a:srgbClr val="003366"/>
                </a:solidFill>
                <a:latin typeface="Comic Sans MS" charset="0"/>
              </a:rPr>
              <a:t> </a:t>
            </a:r>
            <a:r>
              <a:rPr lang="it-IT" sz="1900" b="1" dirty="0" err="1">
                <a:solidFill>
                  <a:srgbClr val="003366"/>
                </a:solidFill>
                <a:latin typeface="Comic Sans MS" charset="0"/>
              </a:rPr>
              <a:t>wing</a:t>
            </a:r>
            <a:r>
              <a:rPr lang="it-IT" sz="1900" b="1" dirty="0">
                <a:solidFill>
                  <a:srgbClr val="003366"/>
                </a:solidFill>
                <a:latin typeface="Comic Sans MS" charset="0"/>
              </a:rPr>
              <a:t> </a:t>
            </a:r>
            <a:r>
              <a:rPr lang="it-IT" sz="1900" b="1" dirty="0" err="1">
                <a:solidFill>
                  <a:srgbClr val="003366"/>
                </a:solidFill>
                <a:latin typeface="Comic Sans MS" charset="0"/>
              </a:rPr>
              <a:t>extends</a:t>
            </a:r>
            <a:r>
              <a:rPr lang="it-IT" sz="1900" b="1" dirty="0">
                <a:solidFill>
                  <a:srgbClr val="003366"/>
                </a:solidFill>
                <a:latin typeface="Comic Sans MS" charset="0"/>
              </a:rPr>
              <a:t> </a:t>
            </a:r>
            <a:r>
              <a:rPr lang="it-IT" sz="1900" b="1" dirty="0" err="1">
                <a:solidFill>
                  <a:srgbClr val="003366"/>
                </a:solidFill>
                <a:latin typeface="Comic Sans MS" charset="0"/>
              </a:rPr>
              <a:t>to</a:t>
            </a:r>
            <a:r>
              <a:rPr lang="it-IT" sz="1900" b="1" dirty="0">
                <a:solidFill>
                  <a:srgbClr val="003366"/>
                </a:solidFill>
                <a:latin typeface="Comic Sans MS" charset="0"/>
              </a:rPr>
              <a:t> </a:t>
            </a:r>
            <a:r>
              <a:rPr lang="it-IT" sz="1900" b="1" dirty="0" err="1">
                <a:solidFill>
                  <a:srgbClr val="003366"/>
                </a:solidFill>
                <a:latin typeface="Comic Sans MS" charset="0"/>
              </a:rPr>
              <a:t>less</a:t>
            </a:r>
            <a:r>
              <a:rPr lang="it-IT" sz="1900" b="1" dirty="0">
                <a:solidFill>
                  <a:srgbClr val="003366"/>
                </a:solidFill>
                <a:latin typeface="Comic Sans MS" charset="0"/>
              </a:rPr>
              <a:t> </a:t>
            </a:r>
            <a:r>
              <a:rPr lang="it-IT" sz="1900" b="1" dirty="0" err="1">
                <a:solidFill>
                  <a:srgbClr val="003366"/>
                </a:solidFill>
                <a:latin typeface="Comic Sans MS" charset="0"/>
              </a:rPr>
              <a:t>than</a:t>
            </a:r>
            <a:r>
              <a:rPr lang="it-IT" sz="1900" b="1" dirty="0">
                <a:solidFill>
                  <a:srgbClr val="003366"/>
                </a:solidFill>
                <a:latin typeface="Comic Sans MS" charset="0"/>
              </a:rPr>
              <a:t> </a:t>
            </a:r>
            <a:r>
              <a:rPr lang="it-IT" sz="1900" b="1" dirty="0" err="1">
                <a:solidFill>
                  <a:srgbClr val="003366"/>
                </a:solidFill>
                <a:latin typeface="Comic Sans MS" charset="0"/>
              </a:rPr>
              <a:t>4</a:t>
            </a:r>
            <a:r>
              <a:rPr lang="it-IT" sz="1900" b="1" dirty="0">
                <a:solidFill>
                  <a:srgbClr val="003366"/>
                </a:solidFill>
                <a:latin typeface="Comic Sans MS" charset="0"/>
              </a:rPr>
              <a:t> </a:t>
            </a:r>
            <a:r>
              <a:rPr lang="it-IT" sz="1900" b="1" dirty="0" err="1">
                <a:solidFill>
                  <a:srgbClr val="003366"/>
                </a:solidFill>
                <a:latin typeface="Comic Sans MS" charset="0"/>
              </a:rPr>
              <a:t>keV</a:t>
            </a:r>
            <a:r>
              <a:rPr lang="it-IT" sz="1900" b="1" dirty="0">
                <a:solidFill>
                  <a:srgbClr val="003366"/>
                </a:solidFill>
                <a:latin typeface="Comic Sans MS" charset="0"/>
              </a:rPr>
              <a:t>, </a:t>
            </a:r>
            <a:r>
              <a:rPr lang="it-IT" sz="1900" b="1" dirty="0" err="1">
                <a:solidFill>
                  <a:srgbClr val="003366"/>
                </a:solidFill>
                <a:latin typeface="Comic Sans MS" charset="0"/>
              </a:rPr>
              <a:t>indicating</a:t>
            </a:r>
            <a:r>
              <a:rPr lang="it-IT" sz="1900" b="1" dirty="0">
                <a:solidFill>
                  <a:srgbClr val="003366"/>
                </a:solidFill>
                <a:latin typeface="Comic Sans MS" charset="0"/>
              </a:rPr>
              <a:t> </a:t>
            </a:r>
            <a:r>
              <a:rPr lang="it-IT" sz="1900" b="1" dirty="0" err="1">
                <a:solidFill>
                  <a:srgbClr val="003366"/>
                </a:solidFill>
                <a:latin typeface="Comic Sans MS" charset="0"/>
              </a:rPr>
              <a:t>an</a:t>
            </a:r>
            <a:r>
              <a:rPr lang="it-IT" sz="1900" b="1" dirty="0">
                <a:solidFill>
                  <a:srgbClr val="003366"/>
                </a:solidFill>
                <a:latin typeface="Comic Sans MS" charset="0"/>
              </a:rPr>
              <a:t> </a:t>
            </a:r>
            <a:r>
              <a:rPr lang="it-IT" sz="1900" b="1" dirty="0" err="1">
                <a:solidFill>
                  <a:srgbClr val="003366"/>
                </a:solidFill>
                <a:latin typeface="Comic Sans MS" charset="0"/>
              </a:rPr>
              <a:t>inner</a:t>
            </a:r>
            <a:r>
              <a:rPr lang="it-IT" sz="1900" b="1" dirty="0">
                <a:solidFill>
                  <a:srgbClr val="003366"/>
                </a:solidFill>
                <a:latin typeface="Comic Sans MS" charset="0"/>
              </a:rPr>
              <a:t> </a:t>
            </a:r>
            <a:r>
              <a:rPr lang="it-IT" sz="1900" b="1" dirty="0" err="1">
                <a:solidFill>
                  <a:srgbClr val="003366"/>
                </a:solidFill>
                <a:latin typeface="Comic Sans MS" charset="0"/>
              </a:rPr>
              <a:t>radius</a:t>
            </a:r>
            <a:r>
              <a:rPr lang="it-IT" sz="1900" b="1" dirty="0">
                <a:solidFill>
                  <a:srgbClr val="003366"/>
                </a:solidFill>
                <a:latin typeface="Comic Sans MS" charset="0"/>
              </a:rPr>
              <a:t> </a:t>
            </a:r>
            <a:r>
              <a:rPr lang="it-IT" sz="1900" b="1" dirty="0" err="1">
                <a:solidFill>
                  <a:srgbClr val="003366"/>
                </a:solidFill>
                <a:latin typeface="Comic Sans MS" charset="0"/>
              </a:rPr>
              <a:t>of</a:t>
            </a:r>
            <a:r>
              <a:rPr lang="it-IT" sz="1900" b="1" dirty="0">
                <a:solidFill>
                  <a:srgbClr val="003366"/>
                </a:solidFill>
                <a:latin typeface="Comic Sans MS" charset="0"/>
              </a:rPr>
              <a:t> </a:t>
            </a:r>
            <a:r>
              <a:rPr lang="it-IT" sz="1900" b="1" dirty="0" err="1">
                <a:solidFill>
                  <a:srgbClr val="003366"/>
                </a:solidFill>
                <a:latin typeface="Comic Sans MS" charset="0"/>
              </a:rPr>
              <a:t>less</a:t>
            </a:r>
            <a:r>
              <a:rPr lang="it-IT" sz="1900" b="1" dirty="0">
                <a:solidFill>
                  <a:srgbClr val="003366"/>
                </a:solidFill>
                <a:latin typeface="Comic Sans MS" charset="0"/>
              </a:rPr>
              <a:t> </a:t>
            </a:r>
            <a:r>
              <a:rPr lang="it-IT" sz="1900" b="1" dirty="0" err="1">
                <a:solidFill>
                  <a:srgbClr val="003366"/>
                </a:solidFill>
                <a:latin typeface="Comic Sans MS" charset="0"/>
              </a:rPr>
              <a:t>than</a:t>
            </a:r>
            <a:r>
              <a:rPr lang="it-IT" sz="1900" b="1" dirty="0">
                <a:solidFill>
                  <a:srgbClr val="003366"/>
                </a:solidFill>
                <a:latin typeface="Comic Sans MS" charset="0"/>
              </a:rPr>
              <a:t> </a:t>
            </a:r>
          </a:p>
          <a:p>
            <a:pPr algn="l"/>
            <a:r>
              <a:rPr lang="it-IT" sz="1900" b="1" dirty="0" err="1">
                <a:solidFill>
                  <a:srgbClr val="003366"/>
                </a:solidFill>
                <a:latin typeface="Comic Sans MS" charset="0"/>
              </a:rPr>
              <a:t>6</a:t>
            </a:r>
            <a:r>
              <a:rPr lang="it-IT" sz="1900" b="1" dirty="0">
                <a:solidFill>
                  <a:srgbClr val="003366"/>
                </a:solidFill>
                <a:latin typeface="Comic Sans MS" charset="0"/>
              </a:rPr>
              <a:t> </a:t>
            </a:r>
            <a:r>
              <a:rPr lang="it-IT" sz="1900" b="1" dirty="0" err="1">
                <a:solidFill>
                  <a:srgbClr val="003366"/>
                </a:solidFill>
                <a:latin typeface="Comic Sans MS" charset="0"/>
              </a:rPr>
              <a:t>G</a:t>
            </a:r>
            <a:r>
              <a:rPr lang="it-IT" sz="1900" b="1" dirty="0">
                <a:solidFill>
                  <a:srgbClr val="003366"/>
                </a:solidFill>
                <a:latin typeface="Comic Sans MS" charset="0"/>
              </a:rPr>
              <a:t> </a:t>
            </a:r>
            <a:r>
              <a:rPr lang="it-IT" sz="1900" b="1" dirty="0" err="1">
                <a:solidFill>
                  <a:srgbClr val="003366"/>
                </a:solidFill>
                <a:latin typeface="Comic Sans MS" charset="0"/>
              </a:rPr>
              <a:t>M</a:t>
            </a:r>
            <a:r>
              <a:rPr lang="it-IT" sz="1900" b="1" dirty="0">
                <a:solidFill>
                  <a:srgbClr val="003366"/>
                </a:solidFill>
                <a:latin typeface="Comic Sans MS" charset="0"/>
              </a:rPr>
              <a:t> / C</a:t>
            </a:r>
            <a:r>
              <a:rPr lang="it-IT" sz="1900" b="1" baseline="30000" dirty="0">
                <a:solidFill>
                  <a:srgbClr val="003366"/>
                </a:solidFill>
                <a:latin typeface="Comic Sans MS" charset="0"/>
              </a:rPr>
              <a:t>2</a:t>
            </a:r>
            <a:r>
              <a:rPr lang="it-IT" sz="1900" b="1" dirty="0">
                <a:solidFill>
                  <a:srgbClr val="003366"/>
                </a:solidFill>
                <a:latin typeface="Comic Sans MS" charset="0"/>
              </a:rPr>
              <a:t>.</a:t>
            </a:r>
          </a:p>
          <a:p>
            <a:pPr algn="l"/>
            <a:endParaRPr lang="it-IT" sz="1900" b="1" dirty="0">
              <a:solidFill>
                <a:srgbClr val="003366"/>
              </a:solidFill>
              <a:latin typeface="Comic Sans MS" charset="0"/>
            </a:endParaRPr>
          </a:p>
          <a:p>
            <a:pPr algn="l"/>
            <a:r>
              <a:rPr lang="it-IT" sz="1900" b="1" dirty="0">
                <a:solidFill>
                  <a:srgbClr val="CC3300"/>
                </a:solidFill>
                <a:latin typeface="Comic Sans MS" charset="0"/>
              </a:rPr>
              <a:t>Spinning </a:t>
            </a:r>
            <a:r>
              <a:rPr lang="it-IT" sz="1900" b="1" dirty="0" err="1">
                <a:solidFill>
                  <a:srgbClr val="CC3300"/>
                </a:solidFill>
                <a:latin typeface="Comic Sans MS" charset="0"/>
              </a:rPr>
              <a:t>black</a:t>
            </a:r>
            <a:r>
              <a:rPr lang="it-IT" sz="1900" b="1" dirty="0">
                <a:solidFill>
                  <a:srgbClr val="CC3300"/>
                </a:solidFill>
                <a:latin typeface="Comic Sans MS" charset="0"/>
              </a:rPr>
              <a:t> </a:t>
            </a:r>
            <a:r>
              <a:rPr lang="it-IT" sz="1900" b="1" dirty="0" err="1">
                <a:solidFill>
                  <a:srgbClr val="CC3300"/>
                </a:solidFill>
                <a:latin typeface="Comic Sans MS" charset="0"/>
              </a:rPr>
              <a:t>hole</a:t>
            </a:r>
            <a:r>
              <a:rPr lang="it-IT" sz="1900" b="1" dirty="0">
                <a:solidFill>
                  <a:srgbClr val="CC3300"/>
                </a:solidFill>
                <a:latin typeface="Comic Sans MS" charset="0"/>
              </a:rPr>
              <a:t>?</a:t>
            </a:r>
          </a:p>
          <a:p>
            <a:pPr algn="l"/>
            <a:r>
              <a:rPr lang="it-IT" sz="1900" b="1" dirty="0">
                <a:solidFill>
                  <a:srgbClr val="CC3300"/>
                </a:solidFill>
                <a:latin typeface="Comic Sans MS" charset="0"/>
              </a:rPr>
              <a:t>(a &gt; 0.93)</a:t>
            </a:r>
            <a:endParaRPr lang="it-IT" sz="1900" b="1" dirty="0" smtClean="0">
              <a:solidFill>
                <a:srgbClr val="CC3300"/>
              </a:solidFill>
              <a:latin typeface="Comic Sans MS" charset="0"/>
            </a:endParaRPr>
          </a:p>
          <a:p>
            <a:pPr algn="l"/>
            <a:endParaRPr lang="it-IT" sz="1900" b="1" dirty="0">
              <a:solidFill>
                <a:srgbClr val="CC3300"/>
              </a:solidFill>
              <a:latin typeface="Comic Sans MS" charset="0"/>
            </a:endParaRPr>
          </a:p>
        </p:txBody>
      </p:sp>
      <p:pic>
        <p:nvPicPr>
          <p:cNvPr id="5" name="Picture 8" descr="ar04_disk"/>
          <p:cNvPicPr>
            <a:picLocks noChangeAspect="1" noChangeArrowheads="1"/>
          </p:cNvPicPr>
          <p:nvPr/>
        </p:nvPicPr>
        <p:blipFill>
          <a:blip r:embed="rId4" cstate="print"/>
          <a:srcRect l="11972" t="21362" r="11972" b="32404"/>
          <a:stretch>
            <a:fillRect/>
          </a:stretch>
        </p:blipFill>
        <p:spPr bwMode="auto">
          <a:xfrm>
            <a:off x="5571976" y="1570037"/>
            <a:ext cx="4508650" cy="2057400"/>
          </a:xfrm>
          <a:prstGeom prst="rect">
            <a:avLst/>
          </a:prstGeom>
          <a:noFill/>
          <a:ln w="9525">
            <a:solidFill>
              <a:schemeClr val="bg1"/>
            </a:solidFill>
            <a:miter lim="800000"/>
            <a:headEnd/>
            <a:tailEnd/>
          </a:ln>
        </p:spPr>
      </p:pic>
      <p:sp>
        <p:nvSpPr>
          <p:cNvPr id="6" name="Rettangolo 5"/>
          <p:cNvSpPr/>
          <p:nvPr/>
        </p:nvSpPr>
        <p:spPr>
          <a:xfrm>
            <a:off x="1355060" y="6991905"/>
            <a:ext cx="2466052" cy="369332"/>
          </a:xfrm>
          <a:prstGeom prst="rect">
            <a:avLst/>
          </a:prstGeom>
        </p:spPr>
        <p:txBody>
          <a:bodyPr wrap="none">
            <a:spAutoFit/>
          </a:bodyPr>
          <a:lstStyle/>
          <a:p>
            <a:r>
              <a:rPr lang="it-IT" b="1" dirty="0" err="1" smtClean="0">
                <a:latin typeface="Comic Sans MS" charset="0"/>
              </a:rPr>
              <a:t>Fabian</a:t>
            </a:r>
            <a:r>
              <a:rPr lang="it-IT" b="1" dirty="0" smtClean="0">
                <a:latin typeface="Comic Sans MS" charset="0"/>
              </a:rPr>
              <a:t> </a:t>
            </a:r>
            <a:r>
              <a:rPr lang="it-IT" b="1" dirty="0" err="1" smtClean="0">
                <a:latin typeface="Comic Sans MS" charset="0"/>
              </a:rPr>
              <a:t>et</a:t>
            </a:r>
            <a:r>
              <a:rPr lang="it-IT" b="1" dirty="0" smtClean="0">
                <a:latin typeface="Comic Sans MS" charset="0"/>
              </a:rPr>
              <a:t> al. (2002)</a:t>
            </a:r>
            <a:endParaRPr lang="it-IT" b="1" dirty="0">
              <a:latin typeface="Comic Sans MS"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3" cstate="print"/>
          <a:srcRect/>
          <a:stretch>
            <a:fillRect/>
          </a:stretch>
        </p:blipFill>
        <p:spPr bwMode="auto">
          <a:xfrm>
            <a:off x="791840" y="1530111"/>
            <a:ext cx="9191570" cy="3401854"/>
          </a:xfrm>
          <a:prstGeom prst="rect">
            <a:avLst/>
          </a:prstGeom>
          <a:noFill/>
          <a:ln w="9525">
            <a:noFill/>
            <a:miter lim="800000"/>
            <a:headEnd/>
            <a:tailEnd/>
          </a:ln>
        </p:spPr>
      </p:pic>
      <p:sp>
        <p:nvSpPr>
          <p:cNvPr id="54275" name="Rectangle 2"/>
          <p:cNvSpPr>
            <a:spLocks/>
          </p:cNvSpPr>
          <p:nvPr/>
        </p:nvSpPr>
        <p:spPr bwMode="auto">
          <a:xfrm>
            <a:off x="7272560" y="4859957"/>
            <a:ext cx="2448272" cy="360040"/>
          </a:xfrm>
          <a:prstGeom prst="rect">
            <a:avLst/>
          </a:prstGeom>
          <a:noFill/>
          <a:ln w="9525">
            <a:noFill/>
            <a:miter lim="800000"/>
            <a:headEnd/>
            <a:tailEnd/>
          </a:ln>
        </p:spPr>
        <p:txBody>
          <a:bodyPr lIns="0" tIns="0" rIns="0" bIns="0" anchor="ctr"/>
          <a:lstStyle/>
          <a:p>
            <a:r>
              <a:rPr lang="en-US" sz="2400" dirty="0" err="1"/>
              <a:t>Cackett</a:t>
            </a:r>
            <a:r>
              <a:rPr lang="en-US" sz="2400" dirty="0"/>
              <a:t> et al. 2009</a:t>
            </a:r>
          </a:p>
        </p:txBody>
      </p:sp>
      <p:sp>
        <p:nvSpPr>
          <p:cNvPr id="54276" name="TextBox 3"/>
          <p:cNvSpPr txBox="1">
            <a:spLocks noChangeArrowheads="1"/>
          </p:cNvSpPr>
          <p:nvPr/>
        </p:nvSpPr>
        <p:spPr bwMode="auto">
          <a:xfrm>
            <a:off x="215776" y="408662"/>
            <a:ext cx="9864849" cy="778887"/>
          </a:xfrm>
          <a:prstGeom prst="rect">
            <a:avLst/>
          </a:prstGeom>
          <a:noFill/>
          <a:ln w="9525">
            <a:noFill/>
            <a:miter lim="800000"/>
            <a:headEnd/>
            <a:tailEnd/>
          </a:ln>
        </p:spPr>
        <p:txBody>
          <a:bodyPr wrap="square" lIns="100794" tIns="50397" rIns="100794" bIns="50397">
            <a:spAutoFit/>
          </a:bodyPr>
          <a:lstStyle/>
          <a:p>
            <a:pPr algn="ctr"/>
            <a:r>
              <a:rPr lang="en-GB" sz="4400" dirty="0" smtClean="0">
                <a:solidFill>
                  <a:schemeClr val="bg1"/>
                </a:solidFill>
              </a:rPr>
              <a:t>Line profiles in Neutron </a:t>
            </a:r>
            <a:r>
              <a:rPr lang="en-GB" sz="4400" dirty="0">
                <a:solidFill>
                  <a:schemeClr val="bg1"/>
                </a:solidFill>
              </a:rPr>
              <a:t>Star Binaries</a:t>
            </a:r>
          </a:p>
        </p:txBody>
      </p:sp>
      <p:pic>
        <p:nvPicPr>
          <p:cNvPr id="54277" name="Picture 4" descr="reis_NS.png"/>
          <p:cNvPicPr>
            <a:picLocks noChangeAspect="1"/>
          </p:cNvPicPr>
          <p:nvPr/>
        </p:nvPicPr>
        <p:blipFill>
          <a:blip r:embed="rId4" cstate="print"/>
          <a:srcRect l="57370" t="7291" r="14622" b="71875"/>
          <a:stretch>
            <a:fillRect/>
          </a:stretch>
        </p:blipFill>
        <p:spPr bwMode="auto">
          <a:xfrm>
            <a:off x="1181324" y="4658300"/>
            <a:ext cx="2756420" cy="2901375"/>
          </a:xfrm>
          <a:prstGeom prst="rect">
            <a:avLst/>
          </a:prstGeom>
          <a:noFill/>
          <a:ln w="9525">
            <a:noFill/>
            <a:miter lim="800000"/>
            <a:headEnd/>
            <a:tailEnd/>
          </a:ln>
        </p:spPr>
      </p:pic>
      <p:sp>
        <p:nvSpPr>
          <p:cNvPr id="54278" name="TextBox 5"/>
          <p:cNvSpPr txBox="1">
            <a:spLocks noChangeArrowheads="1"/>
          </p:cNvSpPr>
          <p:nvPr/>
        </p:nvSpPr>
        <p:spPr bwMode="auto">
          <a:xfrm>
            <a:off x="3960192" y="5796061"/>
            <a:ext cx="5289308" cy="1517551"/>
          </a:xfrm>
          <a:prstGeom prst="rect">
            <a:avLst/>
          </a:prstGeom>
          <a:noFill/>
          <a:ln w="9525">
            <a:noFill/>
            <a:miter lim="800000"/>
            <a:headEnd/>
            <a:tailEnd/>
          </a:ln>
        </p:spPr>
        <p:txBody>
          <a:bodyPr wrap="none" lIns="100794" tIns="50397" rIns="100794" bIns="50397">
            <a:spAutoFit/>
          </a:bodyPr>
          <a:lstStyle/>
          <a:p>
            <a:r>
              <a:rPr lang="en-GB" sz="2400" dirty="0" err="1" smtClean="0"/>
              <a:t>Suzaku</a:t>
            </a:r>
            <a:r>
              <a:rPr lang="en-GB" sz="2400" dirty="0" smtClean="0"/>
              <a:t> data of 4U1705-44</a:t>
            </a:r>
            <a:endParaRPr lang="en-GB" sz="2400" dirty="0"/>
          </a:p>
          <a:p>
            <a:r>
              <a:rPr lang="en-GB" sz="2400" dirty="0" smtClean="0"/>
              <a:t>(Reis et al. 2009)</a:t>
            </a:r>
            <a:endParaRPr lang="en-GB" sz="2400" dirty="0"/>
          </a:p>
          <a:p>
            <a:r>
              <a:rPr lang="it-IT" sz="2200" b="1" dirty="0" err="1" smtClean="0">
                <a:solidFill>
                  <a:srgbClr val="0070C0"/>
                </a:solidFill>
              </a:rPr>
              <a:t>Relativistic</a:t>
            </a:r>
            <a:r>
              <a:rPr lang="it-IT" sz="2200" b="1" dirty="0" smtClean="0">
                <a:solidFill>
                  <a:srgbClr val="0070C0"/>
                </a:solidFill>
              </a:rPr>
              <a:t> plus Compton </a:t>
            </a:r>
            <a:r>
              <a:rPr lang="it-IT" sz="2200" b="1" dirty="0" err="1" smtClean="0">
                <a:solidFill>
                  <a:srgbClr val="0070C0"/>
                </a:solidFill>
              </a:rPr>
              <a:t>broadening</a:t>
            </a:r>
            <a:r>
              <a:rPr lang="it-IT" sz="2200" b="1" dirty="0" smtClean="0">
                <a:solidFill>
                  <a:srgbClr val="0070C0"/>
                </a:solidFill>
              </a:rPr>
              <a:t> </a:t>
            </a:r>
            <a:r>
              <a:rPr lang="it-IT" sz="2200" b="1" dirty="0" err="1" smtClean="0">
                <a:solidFill>
                  <a:srgbClr val="0070C0"/>
                </a:solidFill>
              </a:rPr>
              <a:t>gives</a:t>
            </a:r>
            <a:r>
              <a:rPr lang="it-IT" sz="2200" b="1" dirty="0" smtClean="0">
                <a:solidFill>
                  <a:srgbClr val="0070C0"/>
                </a:solidFill>
              </a:rPr>
              <a:t>:</a:t>
            </a:r>
          </a:p>
          <a:p>
            <a:r>
              <a:rPr lang="it-IT" sz="2200" b="1" dirty="0" err="1" smtClean="0">
                <a:solidFill>
                  <a:srgbClr val="0070C0"/>
                </a:solidFill>
              </a:rPr>
              <a:t>Rin</a:t>
            </a:r>
            <a:r>
              <a:rPr lang="it-IT" sz="2200" b="1" dirty="0" smtClean="0">
                <a:solidFill>
                  <a:srgbClr val="0070C0"/>
                </a:solidFill>
              </a:rPr>
              <a:t> = 10.5 </a:t>
            </a:r>
            <a:r>
              <a:rPr lang="it-IT" sz="2200" b="1" dirty="0" err="1" smtClean="0">
                <a:solidFill>
                  <a:srgbClr val="0070C0"/>
                </a:solidFill>
              </a:rPr>
              <a:t>Rg</a:t>
            </a:r>
            <a:r>
              <a:rPr lang="it-IT" sz="2200" b="1" dirty="0" smtClean="0">
                <a:solidFill>
                  <a:srgbClr val="0070C0"/>
                </a:solidFill>
              </a:rPr>
              <a:t>,  i = 29.8 </a:t>
            </a:r>
            <a:r>
              <a:rPr lang="it-IT" sz="2200" b="1" dirty="0" err="1" smtClean="0">
                <a:solidFill>
                  <a:srgbClr val="0070C0"/>
                </a:solidFill>
              </a:rPr>
              <a:t>degrees</a:t>
            </a:r>
            <a:endParaRPr lang="it-IT" sz="2200" b="1" dirty="0" smtClean="0">
              <a:solidFill>
                <a:srgbClr val="0070C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0160" y="198437"/>
            <a:ext cx="9198288" cy="1427939"/>
          </a:xfrm>
        </p:spPr>
        <p:txBody>
          <a:bodyPr/>
          <a:lstStyle/>
          <a:p>
            <a:pPr hangingPunct="1">
              <a:defRPr/>
            </a:pPr>
            <a:r>
              <a:rPr lang="it-IT" dirty="0">
                <a:solidFill>
                  <a:schemeClr val="bg1"/>
                </a:solidFill>
                <a:ea typeface="ＭＳ Ｐゴシック" pitchFamily="-65" charset="-128"/>
                <a:cs typeface="ＭＳ Ｐゴシック" pitchFamily="-65" charset="-128"/>
              </a:rPr>
              <a:t>High </a:t>
            </a:r>
            <a:r>
              <a:rPr lang="it-IT" dirty="0" err="1">
                <a:solidFill>
                  <a:schemeClr val="bg1"/>
                </a:solidFill>
                <a:ea typeface="ＭＳ Ｐゴシック" pitchFamily="-65" charset="-128"/>
                <a:cs typeface="ＭＳ Ｐゴシック" pitchFamily="-65" charset="-128"/>
              </a:rPr>
              <a:t>resolution</a:t>
            </a:r>
            <a:r>
              <a:rPr lang="it-IT" dirty="0">
                <a:solidFill>
                  <a:schemeClr val="bg1"/>
                </a:solidFill>
                <a:ea typeface="ＭＳ Ｐゴシック" pitchFamily="-65" charset="-128"/>
                <a:cs typeface="ＭＳ Ｐゴシック" pitchFamily="-65" charset="-128"/>
              </a:rPr>
              <a:t> </a:t>
            </a:r>
            <a:r>
              <a:rPr lang="it-IT" dirty="0" err="1">
                <a:solidFill>
                  <a:schemeClr val="bg1"/>
                </a:solidFill>
                <a:ea typeface="ＭＳ Ｐゴシック" pitchFamily="-65" charset="-128"/>
                <a:cs typeface="ＭＳ Ｐゴシック" pitchFamily="-65" charset="-128"/>
              </a:rPr>
              <a:t>spectroscopy</a:t>
            </a:r>
            <a:r>
              <a:rPr lang="it-IT" dirty="0">
                <a:solidFill>
                  <a:schemeClr val="bg1"/>
                </a:solidFill>
                <a:ea typeface="ＭＳ Ｐゴシック" pitchFamily="-65" charset="-128"/>
                <a:cs typeface="ＭＳ Ｐゴシック" pitchFamily="-65" charset="-128"/>
              </a:rPr>
              <a:t> </a:t>
            </a:r>
            <a:r>
              <a:rPr lang="it-IT" dirty="0" err="1">
                <a:solidFill>
                  <a:schemeClr val="bg1"/>
                </a:solidFill>
                <a:ea typeface="ＭＳ Ｐゴシック" pitchFamily="-65" charset="-128"/>
                <a:cs typeface="ＭＳ Ｐゴシック" pitchFamily="-65" charset="-128"/>
              </a:rPr>
              <a:t>of</a:t>
            </a:r>
            <a:r>
              <a:rPr lang="it-IT" dirty="0" smtClean="0">
                <a:solidFill>
                  <a:schemeClr val="bg1"/>
                </a:solidFill>
                <a:ea typeface="ＭＳ Ｐゴシック" pitchFamily="-65" charset="-128"/>
                <a:cs typeface="ＭＳ Ｐゴシック" pitchFamily="-65" charset="-128"/>
              </a:rPr>
              <a:t> NS Low Mass </a:t>
            </a:r>
            <a:r>
              <a:rPr lang="it-IT" dirty="0" err="1" smtClean="0">
                <a:solidFill>
                  <a:schemeClr val="bg1"/>
                </a:solidFill>
                <a:ea typeface="ＭＳ Ｐゴシック" pitchFamily="-65" charset="-128"/>
                <a:cs typeface="ＭＳ Ｐゴシック" pitchFamily="-65" charset="-128"/>
              </a:rPr>
              <a:t>X-ray</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binaries</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with</a:t>
            </a:r>
            <a:r>
              <a:rPr lang="it-IT" dirty="0" smtClean="0">
                <a:solidFill>
                  <a:schemeClr val="bg1"/>
                </a:solidFill>
                <a:ea typeface="ＭＳ Ｐゴシック" pitchFamily="-65" charset="-128"/>
                <a:cs typeface="ＭＳ Ｐゴシック" pitchFamily="-65" charset="-128"/>
              </a:rPr>
              <a:t> XMM</a:t>
            </a:r>
            <a:endParaRPr lang="it-IT" dirty="0">
              <a:solidFill>
                <a:schemeClr val="bg1"/>
              </a:solidFill>
              <a:ea typeface="ＭＳ Ｐゴシック" pitchFamily="-65" charset="-128"/>
              <a:cs typeface="ＭＳ Ｐゴシック" pitchFamily="-65" charset="-128"/>
            </a:endParaRPr>
          </a:p>
        </p:txBody>
      </p:sp>
      <p:sp>
        <p:nvSpPr>
          <p:cNvPr id="8" name="Text Box 5"/>
          <p:cNvSpPr txBox="1">
            <a:spLocks noChangeArrowheads="1"/>
          </p:cNvSpPr>
          <p:nvPr/>
        </p:nvSpPr>
        <p:spPr bwMode="auto">
          <a:xfrm>
            <a:off x="7456746" y="4533114"/>
            <a:ext cx="2624126" cy="389560"/>
          </a:xfrm>
          <a:prstGeom prst="rect">
            <a:avLst/>
          </a:prstGeom>
          <a:solidFill>
            <a:schemeClr val="bg1"/>
          </a:solidFill>
          <a:ln w="9525">
            <a:noFill/>
            <a:miter lim="800000"/>
            <a:headEnd/>
            <a:tailEnd/>
          </a:ln>
        </p:spPr>
        <p:txBody>
          <a:bodyPr wrap="square" lIns="96231" tIns="48116" rIns="96231" bIns="48116">
            <a:prstTxWarp prst="textNoShape">
              <a:avLst/>
            </a:prstTxWarp>
            <a:spAutoFit/>
          </a:bodyPr>
          <a:lstStyle/>
          <a:p>
            <a:r>
              <a:rPr lang="it-IT" sz="1900" b="1" dirty="0" err="1" smtClean="0">
                <a:solidFill>
                  <a:srgbClr val="008E40"/>
                </a:solidFill>
                <a:latin typeface="Comic Sans MS" charset="0"/>
              </a:rPr>
              <a:t>Iaria</a:t>
            </a:r>
            <a:r>
              <a:rPr lang="it-IT" sz="1900" b="1" dirty="0" smtClean="0">
                <a:solidFill>
                  <a:srgbClr val="008E40"/>
                </a:solidFill>
                <a:latin typeface="Comic Sans MS" charset="0"/>
              </a:rPr>
              <a:t> </a:t>
            </a:r>
            <a:r>
              <a:rPr lang="it-IT" sz="1900" b="1" dirty="0" err="1" smtClean="0">
                <a:solidFill>
                  <a:srgbClr val="008E40"/>
                </a:solidFill>
                <a:latin typeface="Comic Sans MS" charset="0"/>
              </a:rPr>
              <a:t>et</a:t>
            </a:r>
            <a:r>
              <a:rPr lang="it-IT" sz="1900" b="1" dirty="0" smtClean="0">
                <a:solidFill>
                  <a:srgbClr val="008E40"/>
                </a:solidFill>
                <a:latin typeface="Comic Sans MS" charset="0"/>
              </a:rPr>
              <a:t> al. (2009)</a:t>
            </a:r>
          </a:p>
        </p:txBody>
      </p:sp>
      <p:pic>
        <p:nvPicPr>
          <p:cNvPr id="9" name="Immagine 8" descr="img62.gif"/>
          <p:cNvPicPr>
            <a:picLocks noChangeAspect="1"/>
          </p:cNvPicPr>
          <p:nvPr/>
        </p:nvPicPr>
        <p:blipFill>
          <a:blip r:embed="rId3" cstate="print">
            <a:lum contrast="28000"/>
          </a:blip>
          <a:stretch>
            <a:fillRect/>
          </a:stretch>
        </p:blipFill>
        <p:spPr>
          <a:xfrm>
            <a:off x="3531712" y="4953356"/>
            <a:ext cx="3452816" cy="2606319"/>
          </a:xfrm>
          <a:prstGeom prst="rect">
            <a:avLst/>
          </a:prstGeom>
        </p:spPr>
      </p:pic>
      <p:sp>
        <p:nvSpPr>
          <p:cNvPr id="12" name="Rettangolo 11"/>
          <p:cNvSpPr/>
          <p:nvPr/>
        </p:nvSpPr>
        <p:spPr>
          <a:xfrm>
            <a:off x="6968815" y="6995516"/>
            <a:ext cx="3040049" cy="384721"/>
          </a:xfrm>
          <a:prstGeom prst="rect">
            <a:avLst/>
          </a:prstGeom>
        </p:spPr>
        <p:txBody>
          <a:bodyPr wrap="square">
            <a:spAutoFit/>
          </a:bodyPr>
          <a:lstStyle/>
          <a:p>
            <a:r>
              <a:rPr lang="it-IT" sz="1900" b="1" dirty="0" err="1" smtClean="0">
                <a:solidFill>
                  <a:srgbClr val="008E40"/>
                </a:solidFill>
                <a:latin typeface="Comic Sans MS" charset="0"/>
              </a:rPr>
              <a:t>Papitto</a:t>
            </a:r>
            <a:r>
              <a:rPr lang="it-IT" sz="1900" b="1" dirty="0" smtClean="0">
                <a:solidFill>
                  <a:srgbClr val="008E40"/>
                </a:solidFill>
                <a:latin typeface="Comic Sans MS" charset="0"/>
              </a:rPr>
              <a:t> </a:t>
            </a:r>
            <a:r>
              <a:rPr lang="it-IT" sz="1900" b="1" dirty="0" err="1" smtClean="0">
                <a:solidFill>
                  <a:srgbClr val="008E40"/>
                </a:solidFill>
                <a:latin typeface="Comic Sans MS" charset="0"/>
              </a:rPr>
              <a:t>et</a:t>
            </a:r>
            <a:r>
              <a:rPr lang="it-IT" sz="1900" b="1" dirty="0" smtClean="0">
                <a:solidFill>
                  <a:srgbClr val="008E40"/>
                </a:solidFill>
                <a:latin typeface="Comic Sans MS" charset="0"/>
              </a:rPr>
              <a:t> al. (2009) </a:t>
            </a:r>
          </a:p>
        </p:txBody>
      </p:sp>
      <p:pic>
        <p:nvPicPr>
          <p:cNvPr id="13" name="Immagine 12" descr="f3b.png"/>
          <p:cNvPicPr>
            <a:picLocks noChangeAspect="1"/>
          </p:cNvPicPr>
          <p:nvPr/>
        </p:nvPicPr>
        <p:blipFill>
          <a:blip r:embed="rId4" cstate="print">
            <a:lum contrast="5000"/>
          </a:blip>
          <a:stretch>
            <a:fillRect/>
          </a:stretch>
        </p:blipFill>
        <p:spPr>
          <a:xfrm>
            <a:off x="866068" y="1636697"/>
            <a:ext cx="4245682" cy="3157523"/>
          </a:xfrm>
          <a:prstGeom prst="rect">
            <a:avLst/>
          </a:prstGeom>
        </p:spPr>
      </p:pic>
      <p:sp>
        <p:nvSpPr>
          <p:cNvPr id="14" name="Rettangolo 13"/>
          <p:cNvSpPr/>
          <p:nvPr/>
        </p:nvSpPr>
        <p:spPr>
          <a:xfrm>
            <a:off x="719832" y="4787949"/>
            <a:ext cx="2428892" cy="384721"/>
          </a:xfrm>
          <a:prstGeom prst="rect">
            <a:avLst/>
          </a:prstGeom>
        </p:spPr>
        <p:txBody>
          <a:bodyPr wrap="square">
            <a:spAutoFit/>
          </a:bodyPr>
          <a:lstStyle/>
          <a:p>
            <a:r>
              <a:rPr lang="it-IT" sz="1900" b="1" dirty="0" smtClean="0">
                <a:solidFill>
                  <a:srgbClr val="008E40"/>
                </a:solidFill>
                <a:latin typeface="Comic Sans MS" charset="0"/>
              </a:rPr>
              <a:t>D’</a:t>
            </a:r>
            <a:r>
              <a:rPr lang="it-IT" sz="1900" b="1" dirty="0" err="1" smtClean="0">
                <a:solidFill>
                  <a:srgbClr val="008E40"/>
                </a:solidFill>
                <a:latin typeface="Comic Sans MS" charset="0"/>
              </a:rPr>
              <a:t>Aì</a:t>
            </a:r>
            <a:r>
              <a:rPr lang="it-IT" sz="1900" b="1" dirty="0" smtClean="0">
                <a:solidFill>
                  <a:srgbClr val="008E40"/>
                </a:solidFill>
                <a:latin typeface="Comic Sans MS" charset="0"/>
              </a:rPr>
              <a:t> </a:t>
            </a:r>
            <a:r>
              <a:rPr lang="it-IT" sz="1900" b="1" dirty="0" err="1" smtClean="0">
                <a:solidFill>
                  <a:srgbClr val="008E40"/>
                </a:solidFill>
                <a:latin typeface="Comic Sans MS" charset="0"/>
              </a:rPr>
              <a:t>et</a:t>
            </a:r>
            <a:r>
              <a:rPr lang="it-IT" sz="1900" b="1" dirty="0" smtClean="0">
                <a:solidFill>
                  <a:srgbClr val="008E40"/>
                </a:solidFill>
                <a:latin typeface="Comic Sans MS" charset="0"/>
              </a:rPr>
              <a:t> al. (2009)  </a:t>
            </a:r>
          </a:p>
        </p:txBody>
      </p:sp>
      <p:pic>
        <p:nvPicPr>
          <p:cNvPr id="15" name="Immagine 14" descr="pl_euf_diskline.png"/>
          <p:cNvPicPr>
            <a:picLocks noChangeAspect="1"/>
          </p:cNvPicPr>
          <p:nvPr/>
        </p:nvPicPr>
        <p:blipFill>
          <a:blip r:embed="rId5" cstate="print">
            <a:lum contrast="16000"/>
          </a:blip>
          <a:stretch>
            <a:fillRect/>
          </a:stretch>
        </p:blipFill>
        <p:spPr>
          <a:xfrm>
            <a:off x="6394115" y="1547589"/>
            <a:ext cx="3686757" cy="2946232"/>
          </a:xfrm>
          <a:prstGeom prst="rect">
            <a:avLst/>
          </a:prstGeom>
        </p:spPr>
      </p:pic>
      <p:sp>
        <p:nvSpPr>
          <p:cNvPr id="10" name="Rettangolo 9"/>
          <p:cNvSpPr/>
          <p:nvPr/>
        </p:nvSpPr>
        <p:spPr>
          <a:xfrm>
            <a:off x="1223888" y="1763613"/>
            <a:ext cx="1606530" cy="461665"/>
          </a:xfrm>
          <a:prstGeom prst="rect">
            <a:avLst/>
          </a:prstGeom>
        </p:spPr>
        <p:txBody>
          <a:bodyPr wrap="none">
            <a:spAutoFit/>
          </a:bodyPr>
          <a:lstStyle/>
          <a:p>
            <a:r>
              <a:rPr lang="it-IT" sz="2400" dirty="0" smtClean="0">
                <a:latin typeface="Comic Sans MS" charset="0"/>
              </a:rPr>
              <a:t>GX 340+0</a:t>
            </a:r>
          </a:p>
        </p:txBody>
      </p:sp>
      <p:sp>
        <p:nvSpPr>
          <p:cNvPr id="11" name="Rettangolo 10"/>
          <p:cNvSpPr/>
          <p:nvPr/>
        </p:nvSpPr>
        <p:spPr>
          <a:xfrm>
            <a:off x="6884390" y="1619597"/>
            <a:ext cx="1606530" cy="461665"/>
          </a:xfrm>
          <a:prstGeom prst="rect">
            <a:avLst/>
          </a:prstGeom>
        </p:spPr>
        <p:txBody>
          <a:bodyPr wrap="none">
            <a:spAutoFit/>
          </a:bodyPr>
          <a:lstStyle/>
          <a:p>
            <a:r>
              <a:rPr lang="it-IT" sz="2400" dirty="0" smtClean="0">
                <a:latin typeface="Comic Sans MS" charset="0"/>
              </a:rPr>
              <a:t>GX 349+2</a:t>
            </a:r>
          </a:p>
        </p:txBody>
      </p:sp>
      <p:sp>
        <p:nvSpPr>
          <p:cNvPr id="16" name="Rettangolo 15"/>
          <p:cNvSpPr/>
          <p:nvPr/>
        </p:nvSpPr>
        <p:spPr>
          <a:xfrm>
            <a:off x="3816176" y="5003973"/>
            <a:ext cx="2985113" cy="461665"/>
          </a:xfrm>
          <a:prstGeom prst="rect">
            <a:avLst/>
          </a:prstGeom>
        </p:spPr>
        <p:txBody>
          <a:bodyPr wrap="none">
            <a:spAutoFit/>
          </a:bodyPr>
          <a:lstStyle/>
          <a:p>
            <a:r>
              <a:rPr lang="it-IT" sz="2400" dirty="0" smtClean="0">
                <a:latin typeface="Comic Sans MS" charset="0"/>
              </a:rPr>
              <a:t>SAX J1808.4-3658</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67469"/>
            <a:ext cx="10080625" cy="779657"/>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4400" b="1" i="0" u="none" strike="noStrike" kern="1200" dirty="0">
                <a:ln>
                  <a:noFill/>
                </a:ln>
                <a:solidFill>
                  <a:schemeClr val="bg1"/>
                </a:solidFill>
                <a:effectLst>
                  <a:outerShdw dist="17961" dir="2700000">
                    <a:scrgbClr r="0" g="0" b="0"/>
                  </a:outerShdw>
                </a:effectLst>
                <a:ea typeface="DejaVu Sans" pitchFamily="2"/>
                <a:cs typeface="DejaVu Sans" pitchFamily="2"/>
              </a:rPr>
              <a:t>The XMM spectrum of SAX J1808.4-3658</a:t>
            </a:r>
          </a:p>
        </p:txBody>
      </p:sp>
      <p:pic>
        <p:nvPicPr>
          <p:cNvPr id="4" name="Immagine 3"/>
          <p:cNvPicPr>
            <a:picLocks noChangeAspect="1"/>
          </p:cNvPicPr>
          <p:nvPr/>
        </p:nvPicPr>
        <p:blipFill>
          <a:blip r:embed="rId3" cstate="print">
            <a:alphaModFix/>
            <a:lum/>
          </a:blip>
          <a:srcRect/>
          <a:stretch>
            <a:fillRect/>
          </a:stretch>
        </p:blipFill>
        <p:spPr>
          <a:xfrm>
            <a:off x="3091432" y="3275781"/>
            <a:ext cx="6629400" cy="4295160"/>
          </a:xfrm>
          <a:prstGeom prst="rect">
            <a:avLst/>
          </a:prstGeom>
          <a:noFill/>
          <a:ln>
            <a:noFill/>
          </a:ln>
        </p:spPr>
      </p:pic>
      <p:sp>
        <p:nvSpPr>
          <p:cNvPr id="5" name="CasellaDiTesto 4"/>
          <p:cNvSpPr txBox="1"/>
          <p:nvPr/>
        </p:nvSpPr>
        <p:spPr>
          <a:xfrm>
            <a:off x="6504160" y="3563813"/>
            <a:ext cx="3144664" cy="385831"/>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sz="2000" b="0" i="0" u="none" strike="noStrike" kern="1200" dirty="0" err="1">
                <a:ln>
                  <a:noFill/>
                </a:ln>
                <a:ea typeface="DejaVu Sans" pitchFamily="2"/>
                <a:cs typeface="DejaVu Sans" pitchFamily="2"/>
              </a:rPr>
              <a:t>Papitto</a:t>
            </a:r>
            <a:r>
              <a:rPr lang="en-US" sz="2000" b="0" i="0" u="none" strike="noStrike" kern="1200" dirty="0">
                <a:ln>
                  <a:noFill/>
                </a:ln>
                <a:ea typeface="DejaVu Sans" pitchFamily="2"/>
                <a:cs typeface="DejaVu Sans" pitchFamily="2"/>
              </a:rPr>
              <a:t> et al.</a:t>
            </a:r>
            <a:r>
              <a:rPr lang="en-US" sz="2000" b="0" i="0" u="none" strike="noStrike" kern="1200" dirty="0" smtClean="0">
                <a:ln>
                  <a:noFill/>
                </a:ln>
                <a:ea typeface="DejaVu Sans" pitchFamily="2"/>
                <a:cs typeface="DejaVu Sans" pitchFamily="2"/>
              </a:rPr>
              <a:t> (2009</a:t>
            </a:r>
            <a:r>
              <a:rPr lang="en-US" sz="2000" b="0" i="0" u="none" strike="noStrike" kern="1200" dirty="0">
                <a:ln>
                  <a:noFill/>
                </a:ln>
                <a:ea typeface="DejaVu Sans" pitchFamily="2"/>
                <a:cs typeface="DejaVu Sans" pitchFamily="2"/>
              </a:rPr>
              <a:t>, A&amp;</a:t>
            </a:r>
            <a:r>
              <a:rPr lang="en-US" sz="2000" b="0" i="0" u="none" strike="noStrike" kern="1200" dirty="0" smtClean="0">
                <a:ln>
                  <a:noFill/>
                </a:ln>
                <a:ea typeface="DejaVu Sans" pitchFamily="2"/>
                <a:cs typeface="DejaVu Sans" pitchFamily="2"/>
              </a:rPr>
              <a:t>A)</a:t>
            </a:r>
            <a:endParaRPr lang="en-US" sz="2000" b="0" i="0" u="none" strike="noStrike" kern="1200" dirty="0">
              <a:ln>
                <a:noFill/>
              </a:ln>
              <a:ea typeface="DejaVu Sans" pitchFamily="2"/>
              <a:cs typeface="DejaVu Sans" pitchFamily="2"/>
            </a:endParaRPr>
          </a:p>
        </p:txBody>
      </p:sp>
      <p:sp>
        <p:nvSpPr>
          <p:cNvPr id="3" name="CasellaDiTesto 2"/>
          <p:cNvSpPr txBox="1"/>
          <p:nvPr/>
        </p:nvSpPr>
        <p:spPr>
          <a:xfrm>
            <a:off x="773112" y="1570037"/>
            <a:ext cx="9307513" cy="1520501"/>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tabLst/>
            </a:pPr>
            <a:r>
              <a:rPr lang="en-US" sz="2000" b="0" i="0" u="none" strike="noStrike" kern="1200" dirty="0" smtClean="0">
                <a:ln>
                  <a:noFill/>
                </a:ln>
                <a:latin typeface="Comic Sans MS" pitchFamily="66" charset="0"/>
                <a:ea typeface="DejaVu Sans" pitchFamily="2"/>
                <a:cs typeface="DejaVu Sans" pitchFamily="2"/>
              </a:rPr>
              <a:t>SAX J1808.4-3658 firstly discovered as an AMSP</a:t>
            </a:r>
            <a:r>
              <a:rPr lang="en-US" sz="2000" dirty="0" smtClean="0">
                <a:latin typeface="Comic Sans MS" pitchFamily="66" charset="0"/>
                <a:ea typeface="DejaVu Sans" pitchFamily="2"/>
                <a:cs typeface="DejaVu Sans" pitchFamily="2"/>
              </a:rPr>
              <a:t>s </a:t>
            </a:r>
            <a:r>
              <a:rPr lang="en-US" sz="2000" b="0" i="0" u="none" strike="noStrike" kern="1200" dirty="0" smtClean="0">
                <a:ln>
                  <a:noFill/>
                </a:ln>
                <a:latin typeface="Comic Sans MS" pitchFamily="66" charset="0"/>
                <a:ea typeface="DejaVu Sans" pitchFamily="2"/>
                <a:cs typeface="DejaVu Sans" pitchFamily="2"/>
              </a:rPr>
              <a:t>(</a:t>
            </a:r>
            <a:r>
              <a:rPr lang="en-US" sz="2000" b="0" i="0" u="none" strike="noStrike" kern="1200" dirty="0" err="1" smtClean="0">
                <a:ln>
                  <a:noFill/>
                </a:ln>
                <a:latin typeface="Comic Sans MS" pitchFamily="66" charset="0"/>
                <a:ea typeface="DejaVu Sans" pitchFamily="2"/>
                <a:cs typeface="DejaVu Sans" pitchFamily="2"/>
              </a:rPr>
              <a:t>Wijnands</a:t>
            </a:r>
            <a:r>
              <a:rPr lang="en-US" sz="2000" b="0" i="0" u="none" strike="noStrike" kern="1200" dirty="0" smtClean="0">
                <a:ln>
                  <a:noFill/>
                </a:ln>
                <a:latin typeface="Comic Sans MS" pitchFamily="66" charset="0"/>
                <a:ea typeface="DejaVu Sans" pitchFamily="2"/>
                <a:cs typeface="DejaVu Sans" pitchFamily="2"/>
              </a:rPr>
              <a:t> &amp; van </a:t>
            </a:r>
            <a:r>
              <a:rPr lang="en-US" sz="2000" b="0" i="0" u="none" strike="noStrike" kern="1200" dirty="0" err="1" smtClean="0">
                <a:ln>
                  <a:noFill/>
                </a:ln>
                <a:latin typeface="Comic Sans MS" pitchFamily="66" charset="0"/>
                <a:ea typeface="DejaVu Sans" pitchFamily="2"/>
                <a:cs typeface="DejaVu Sans" pitchFamily="2"/>
              </a:rPr>
              <a:t>der</a:t>
            </a:r>
            <a:r>
              <a:rPr lang="en-US" sz="2000" b="0" i="0" u="none" strike="noStrike" kern="1200" dirty="0" smtClean="0">
                <a:ln>
                  <a:noFill/>
                </a:ln>
                <a:latin typeface="Comic Sans MS" pitchFamily="66" charset="0"/>
                <a:ea typeface="DejaVu Sans" pitchFamily="2"/>
                <a:cs typeface="DejaVu Sans" pitchFamily="2"/>
              </a:rPr>
              <a:t> </a:t>
            </a:r>
            <a:r>
              <a:rPr lang="en-US" sz="2000" b="0" i="0" u="none" strike="noStrike" kern="1200" dirty="0" err="1" smtClean="0">
                <a:ln>
                  <a:noFill/>
                </a:ln>
                <a:latin typeface="Comic Sans MS" pitchFamily="66" charset="0"/>
                <a:ea typeface="DejaVu Sans" pitchFamily="2"/>
                <a:cs typeface="DejaVu Sans" pitchFamily="2"/>
              </a:rPr>
              <a:t>Klis</a:t>
            </a:r>
            <a:r>
              <a:rPr lang="en-US" sz="2000" b="0" i="0" u="none" strike="noStrike" kern="1200" dirty="0" smtClean="0">
                <a:ln>
                  <a:noFill/>
                </a:ln>
                <a:latin typeface="Comic Sans MS" pitchFamily="66" charset="0"/>
                <a:ea typeface="DejaVu Sans" pitchFamily="2"/>
                <a:cs typeface="DejaVu Sans" pitchFamily="2"/>
              </a:rPr>
              <a:t> 1998), recurrent transient (approx every 2-3 yr)</a:t>
            </a:r>
            <a:endParaRPr lang="en-US" sz="2000" dirty="0" smtClean="0">
              <a:latin typeface="Comic Sans MS" pitchFamily="66" charset="0"/>
              <a:ea typeface="DejaVu Sans" pitchFamily="2"/>
              <a:cs typeface="DejaVu Sans" pitchFamily="2"/>
            </a:endParaRPr>
          </a:p>
          <a:p>
            <a:pPr marL="0" marR="0" lvl="0" indent="0" rtl="0" hangingPunct="0">
              <a:lnSpc>
                <a:spcPct val="100000"/>
              </a:lnSpc>
              <a:spcBef>
                <a:spcPts val="0"/>
              </a:spcBef>
              <a:spcAft>
                <a:spcPts val="0"/>
              </a:spcAft>
              <a:buSzPct val="45000"/>
              <a:tabLst/>
            </a:pPr>
            <a:r>
              <a:rPr lang="en-US" sz="2000" b="0" i="0" u="none" strike="noStrike" kern="1200" dirty="0" smtClean="0">
                <a:ln>
                  <a:noFill/>
                </a:ln>
                <a:latin typeface="Comic Sans MS" pitchFamily="66" charset="0"/>
                <a:ea typeface="DejaVu Sans" pitchFamily="2"/>
                <a:cs typeface="DejaVu Sans" pitchFamily="2"/>
              </a:rPr>
              <a:t>Last outburst started in Sep 2008; 62 </a:t>
            </a:r>
            <a:r>
              <a:rPr lang="en-US" sz="2000" b="0" i="0" u="none" strike="noStrike" kern="1200" dirty="0" err="1">
                <a:ln>
                  <a:noFill/>
                </a:ln>
                <a:latin typeface="Comic Sans MS" pitchFamily="66" charset="0"/>
                <a:ea typeface="DejaVu Sans" pitchFamily="2"/>
                <a:cs typeface="DejaVu Sans" pitchFamily="2"/>
              </a:rPr>
              <a:t>ks</a:t>
            </a:r>
            <a:r>
              <a:rPr lang="en-US" sz="2000" b="0" i="0" u="none" strike="noStrike" kern="1200" dirty="0">
                <a:ln>
                  <a:noFill/>
                </a:ln>
                <a:latin typeface="Comic Sans MS" pitchFamily="66" charset="0"/>
                <a:ea typeface="DejaVu Sans" pitchFamily="2"/>
                <a:cs typeface="DejaVu Sans" pitchFamily="2"/>
              </a:rPr>
              <a:t> XMM-Newton </a:t>
            </a:r>
            <a:r>
              <a:rPr lang="en-US" sz="2000" b="0" i="0" u="none" strike="noStrike" kern="1200" dirty="0" smtClean="0">
                <a:ln>
                  <a:noFill/>
                </a:ln>
                <a:latin typeface="Comic Sans MS" pitchFamily="66" charset="0"/>
                <a:ea typeface="DejaVu Sans" pitchFamily="2"/>
                <a:cs typeface="DejaVu Sans" pitchFamily="2"/>
              </a:rPr>
              <a:t>observation performed on Oct 1</a:t>
            </a:r>
            <a:r>
              <a:rPr lang="en-US" sz="2000" b="0" i="0" u="none" strike="noStrike" kern="1200" baseline="30000" dirty="0" smtClean="0">
                <a:ln>
                  <a:noFill/>
                </a:ln>
                <a:latin typeface="Comic Sans MS" pitchFamily="66" charset="0"/>
                <a:ea typeface="DejaVu Sans" pitchFamily="2"/>
                <a:cs typeface="DejaVu Sans" pitchFamily="2"/>
              </a:rPr>
              <a:t>st </a:t>
            </a:r>
            <a:r>
              <a:rPr lang="en-US" sz="2000" dirty="0" smtClean="0">
                <a:latin typeface="Comic Sans MS" pitchFamily="66" charset="0"/>
                <a:ea typeface="DejaVu Sans" pitchFamily="2"/>
                <a:cs typeface="DejaVu Sans" pitchFamily="2"/>
              </a:rPr>
              <a:t>; </a:t>
            </a:r>
            <a:r>
              <a:rPr lang="en-US" sz="2000" b="0" i="0" u="none" strike="noStrike" kern="1200" dirty="0" smtClean="0">
                <a:ln>
                  <a:noFill/>
                </a:ln>
                <a:latin typeface="Comic Sans MS" pitchFamily="66" charset="0"/>
                <a:ea typeface="DejaVu Sans" pitchFamily="2"/>
                <a:cs typeface="DejaVu Sans" pitchFamily="2"/>
              </a:rPr>
              <a:t>700 </a:t>
            </a:r>
            <a:r>
              <a:rPr lang="en-US" sz="2000" b="0" i="0" u="none" strike="noStrike" kern="1200" dirty="0">
                <a:ln>
                  <a:noFill/>
                </a:ln>
                <a:latin typeface="Comic Sans MS" pitchFamily="66" charset="0"/>
                <a:ea typeface="DejaVu Sans" pitchFamily="2"/>
                <a:cs typeface="DejaVu Sans" pitchFamily="2"/>
              </a:rPr>
              <a:t>c/s </a:t>
            </a:r>
            <a:r>
              <a:rPr lang="en-US" sz="2000" dirty="0" smtClean="0">
                <a:latin typeface="Comic Sans MS" pitchFamily="66" charset="0"/>
                <a:ea typeface="DejaVu Sans" pitchFamily="2"/>
                <a:cs typeface="DejaVu Sans" pitchFamily="2"/>
              </a:rPr>
              <a:t>high statistics spectrum</a:t>
            </a:r>
            <a:r>
              <a:rPr lang="en-US" sz="2000" b="0" i="0" u="none" strike="noStrike" kern="1200" dirty="0" smtClean="0">
                <a:ln>
                  <a:noFill/>
                </a:ln>
                <a:latin typeface="Comic Sans MS" pitchFamily="66" charset="0"/>
                <a:ea typeface="DejaVu Sans" pitchFamily="2"/>
                <a:cs typeface="DejaVu Sans" pitchFamily="2"/>
              </a:rPr>
              <a:t> </a:t>
            </a:r>
            <a:r>
              <a:rPr lang="en-US" sz="2000" b="0" i="0" u="none" strike="noStrike" kern="1200" dirty="0">
                <a:ln>
                  <a:noFill/>
                </a:ln>
                <a:latin typeface="Comic Sans MS" pitchFamily="66" charset="0"/>
                <a:ea typeface="DejaVu Sans" pitchFamily="2"/>
                <a:cs typeface="DejaVu Sans" pitchFamily="2"/>
              </a:rPr>
              <a:t>!</a:t>
            </a:r>
          </a:p>
        </p:txBody>
      </p:sp>
      <p:sp>
        <p:nvSpPr>
          <p:cNvPr id="6" name="CasellaDiTesto 5"/>
          <p:cNvSpPr txBox="1"/>
          <p:nvPr/>
        </p:nvSpPr>
        <p:spPr>
          <a:xfrm>
            <a:off x="719832" y="3203773"/>
            <a:ext cx="2520280" cy="1877907"/>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tabLst/>
            </a:pPr>
            <a:r>
              <a:rPr lang="en-US" sz="2000" b="0" i="0" u="none" strike="noStrike" kern="1200" dirty="0" err="1" smtClean="0">
                <a:ln>
                  <a:noFill/>
                </a:ln>
                <a:solidFill>
                  <a:srgbClr val="0070C0"/>
                </a:solidFill>
                <a:latin typeface="Comic Sans MS" pitchFamily="66" charset="0"/>
                <a:ea typeface="DejaVu Sans" pitchFamily="2"/>
                <a:cs typeface="DejaVu Sans" pitchFamily="2"/>
              </a:rPr>
              <a:t>Millisec</a:t>
            </a:r>
            <a:r>
              <a:rPr lang="en-US" sz="2000" b="0" i="0" u="none" strike="noStrike" kern="1200" dirty="0" smtClean="0">
                <a:ln>
                  <a:noFill/>
                </a:ln>
                <a:solidFill>
                  <a:srgbClr val="0070C0"/>
                </a:solidFill>
                <a:latin typeface="Comic Sans MS" pitchFamily="66" charset="0"/>
                <a:ea typeface="DejaVu Sans" pitchFamily="2"/>
                <a:cs typeface="DejaVu Sans" pitchFamily="2"/>
              </a:rPr>
              <a:t> pulsars always show hard spectra during </a:t>
            </a:r>
            <a:r>
              <a:rPr lang="en-US" sz="2000" b="0" i="0" u="none" strike="noStrike" kern="1200" dirty="0" err="1" smtClean="0">
                <a:ln>
                  <a:noFill/>
                </a:ln>
                <a:solidFill>
                  <a:srgbClr val="0070C0"/>
                </a:solidFill>
                <a:latin typeface="Comic Sans MS" pitchFamily="66" charset="0"/>
                <a:ea typeface="DejaVu Sans" pitchFamily="2"/>
                <a:cs typeface="DejaVu Sans" pitchFamily="2"/>
              </a:rPr>
              <a:t>outburts</a:t>
            </a:r>
            <a:r>
              <a:rPr lang="en-US" sz="2000" b="0" i="0" u="none" strike="noStrike" kern="1200" dirty="0" smtClean="0">
                <a:ln>
                  <a:noFill/>
                </a:ln>
                <a:solidFill>
                  <a:srgbClr val="0070C0"/>
                </a:solidFill>
                <a:latin typeface="Comic Sans MS" pitchFamily="66" charset="0"/>
                <a:ea typeface="DejaVu Sans" pitchFamily="2"/>
                <a:cs typeface="DejaVu Sans" pitchFamily="2"/>
              </a:rPr>
              <a:t>, never go to a soft state.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a:xfrm>
            <a:off x="1080293" y="251989"/>
            <a:ext cx="8568531" cy="1259946"/>
          </a:xfrm>
        </p:spPr>
        <p:txBody>
          <a:bodyPr/>
          <a:lstStyle/>
          <a:p>
            <a:r>
              <a:rPr lang="it-IT" sz="4400" i="0" dirty="0" smtClean="0">
                <a:solidFill>
                  <a:schemeClr val="bg1"/>
                </a:solidFill>
                <a:latin typeface="+mn-lt"/>
              </a:rPr>
              <a:t>Low Mass </a:t>
            </a:r>
            <a:r>
              <a:rPr lang="it-IT" sz="4400" i="0" dirty="0" err="1" smtClean="0">
                <a:solidFill>
                  <a:schemeClr val="bg1"/>
                </a:solidFill>
                <a:latin typeface="+mn-lt"/>
              </a:rPr>
              <a:t>X-ray</a:t>
            </a:r>
            <a:r>
              <a:rPr lang="it-IT" sz="4400" i="0" dirty="0" smtClean="0">
                <a:solidFill>
                  <a:schemeClr val="bg1"/>
                </a:solidFill>
                <a:latin typeface="+mn-lt"/>
              </a:rPr>
              <a:t> </a:t>
            </a:r>
            <a:r>
              <a:rPr lang="it-IT" sz="4400" i="0" dirty="0" err="1" smtClean="0">
                <a:solidFill>
                  <a:schemeClr val="bg1"/>
                </a:solidFill>
                <a:latin typeface="+mn-lt"/>
              </a:rPr>
              <a:t>Binaries</a:t>
            </a:r>
            <a:r>
              <a:rPr lang="it-IT" sz="4400" i="0" dirty="0" smtClean="0">
                <a:solidFill>
                  <a:schemeClr val="bg1"/>
                </a:solidFill>
                <a:latin typeface="+mn-lt"/>
              </a:rPr>
              <a:t>: </a:t>
            </a:r>
            <a:r>
              <a:rPr lang="it-IT" sz="4400" i="0" dirty="0" err="1">
                <a:solidFill>
                  <a:schemeClr val="bg1"/>
                </a:solidFill>
                <a:latin typeface="+mn-lt"/>
              </a:rPr>
              <a:t>Classification</a:t>
            </a:r>
            <a:endParaRPr lang="it-IT" sz="4400" i="0" dirty="0">
              <a:solidFill>
                <a:schemeClr val="bg1"/>
              </a:solidFill>
              <a:latin typeface="+mn-lt"/>
            </a:endParaRPr>
          </a:p>
        </p:txBody>
      </p:sp>
      <p:sp>
        <p:nvSpPr>
          <p:cNvPr id="138244" name="Text Box 1028"/>
          <p:cNvSpPr txBox="1">
            <a:spLocks noChangeArrowheads="1"/>
          </p:cNvSpPr>
          <p:nvPr/>
        </p:nvSpPr>
        <p:spPr bwMode="auto">
          <a:xfrm>
            <a:off x="719832" y="1691605"/>
            <a:ext cx="6342245" cy="1579106"/>
          </a:xfrm>
          <a:prstGeom prst="rect">
            <a:avLst/>
          </a:prstGeom>
          <a:noFill/>
          <a:ln w="9525">
            <a:noFill/>
            <a:miter lim="800000"/>
            <a:headEnd/>
            <a:tailEnd/>
          </a:ln>
          <a:effectLst/>
        </p:spPr>
        <p:txBody>
          <a:bodyPr wrap="square" lIns="100794" tIns="50397" rIns="100794" bIns="50397">
            <a:spAutoFit/>
          </a:bodyPr>
          <a:lstStyle/>
          <a:p>
            <a:pPr>
              <a:buFontTx/>
              <a:buChar char="•"/>
            </a:pP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Black</a:t>
            </a: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Hole</a:t>
            </a: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Candidates</a:t>
            </a:r>
            <a:r>
              <a:rPr kumimoji="1" lang="it-IT" sz="2400" dirty="0">
                <a:solidFill>
                  <a:srgbClr val="0070C0"/>
                </a:solidFill>
                <a:latin typeface="Comic Sans MS" pitchFamily="66" charset="0"/>
              </a:rPr>
              <a:t> in </a:t>
            </a:r>
            <a:r>
              <a:rPr kumimoji="1" lang="it-IT" sz="2400" dirty="0" err="1">
                <a:solidFill>
                  <a:srgbClr val="0070C0"/>
                </a:solidFill>
                <a:latin typeface="Comic Sans MS" pitchFamily="66" charset="0"/>
              </a:rPr>
              <a:t>X-ray</a:t>
            </a:r>
            <a:r>
              <a:rPr kumimoji="1" lang="it-IT" sz="2400" dirty="0">
                <a:solidFill>
                  <a:srgbClr val="0070C0"/>
                </a:solidFill>
                <a:latin typeface="Comic Sans MS" pitchFamily="66" charset="0"/>
              </a:rPr>
              <a:t> </a:t>
            </a:r>
            <a:r>
              <a:rPr kumimoji="1" lang="it-IT" sz="2400" dirty="0" err="1" smtClean="0">
                <a:solidFill>
                  <a:srgbClr val="0070C0"/>
                </a:solidFill>
                <a:latin typeface="Comic Sans MS" pitchFamily="66" charset="0"/>
              </a:rPr>
              <a:t>binaries</a:t>
            </a:r>
            <a:r>
              <a:rPr kumimoji="1" lang="it-IT" sz="2400" dirty="0" smtClean="0">
                <a:solidFill>
                  <a:srgbClr val="0070C0"/>
                </a:solidFill>
                <a:latin typeface="Comic Sans MS" pitchFamily="66" charset="0"/>
              </a:rPr>
              <a:t>:</a:t>
            </a:r>
          </a:p>
          <a:p>
            <a:r>
              <a:rPr kumimoji="1" lang="it-IT" sz="2400" dirty="0" smtClean="0">
                <a:solidFill>
                  <a:srgbClr val="0070C0"/>
                </a:solidFill>
                <a:latin typeface="Comic Sans MS" pitchFamily="66" charset="0"/>
              </a:rPr>
              <a:t>  </a:t>
            </a:r>
            <a:r>
              <a:rPr kumimoji="1" lang="it-IT" sz="2400" dirty="0" err="1" smtClean="0">
                <a:latin typeface="Comic Sans MS" pitchFamily="66" charset="0"/>
              </a:rPr>
              <a:t>Most</a:t>
            </a:r>
            <a:r>
              <a:rPr kumimoji="1" lang="it-IT" sz="2400" dirty="0" smtClean="0">
                <a:latin typeface="Comic Sans MS" pitchFamily="66" charset="0"/>
              </a:rPr>
              <a:t> </a:t>
            </a:r>
            <a:r>
              <a:rPr kumimoji="1" lang="it-IT" sz="2400" dirty="0" err="1" smtClean="0">
                <a:latin typeface="Comic Sans MS" pitchFamily="66" charset="0"/>
              </a:rPr>
              <a:t>of</a:t>
            </a:r>
            <a:r>
              <a:rPr kumimoji="1" lang="it-IT" sz="2400" dirty="0" smtClean="0">
                <a:latin typeface="Comic Sans MS" pitchFamily="66" charset="0"/>
              </a:rPr>
              <a:t> </a:t>
            </a:r>
            <a:r>
              <a:rPr kumimoji="1" lang="it-IT" sz="2400" dirty="0" err="1" smtClean="0">
                <a:latin typeface="Comic Sans MS" pitchFamily="66" charset="0"/>
              </a:rPr>
              <a:t>them</a:t>
            </a:r>
            <a:r>
              <a:rPr kumimoji="1" lang="it-IT" sz="2400" dirty="0" smtClean="0">
                <a:latin typeface="Comic Sans MS" pitchFamily="66" charset="0"/>
              </a:rPr>
              <a:t> </a:t>
            </a:r>
            <a:r>
              <a:rPr kumimoji="1" lang="it-IT" sz="2400" dirty="0" err="1" smtClean="0">
                <a:latin typeface="Comic Sans MS" pitchFamily="66" charset="0"/>
              </a:rPr>
              <a:t>have</a:t>
            </a:r>
            <a:r>
              <a:rPr kumimoji="1" lang="it-IT" sz="2400" dirty="0" smtClean="0">
                <a:latin typeface="Comic Sans MS" pitchFamily="66" charset="0"/>
              </a:rPr>
              <a:t> a low mass </a:t>
            </a:r>
            <a:r>
              <a:rPr kumimoji="1" lang="it-IT" sz="2400" dirty="0" err="1" smtClean="0">
                <a:latin typeface="Comic Sans MS" pitchFamily="66" charset="0"/>
              </a:rPr>
              <a:t>companion</a:t>
            </a:r>
            <a:r>
              <a:rPr kumimoji="1" lang="it-IT" sz="2400" dirty="0" smtClean="0">
                <a:latin typeface="Comic Sans MS" pitchFamily="66" charset="0"/>
              </a:rPr>
              <a:t> </a:t>
            </a:r>
          </a:p>
          <a:p>
            <a:r>
              <a:rPr kumimoji="1" lang="it-IT" sz="2400" dirty="0" smtClean="0">
                <a:latin typeface="Comic Sans MS" pitchFamily="66" charset="0"/>
              </a:rPr>
              <a:t>  </a:t>
            </a:r>
            <a:r>
              <a:rPr kumimoji="1" lang="it-IT" sz="2400" dirty="0" err="1" smtClean="0">
                <a:latin typeface="Comic Sans MS" pitchFamily="66" charset="0"/>
              </a:rPr>
              <a:t>but</a:t>
            </a:r>
            <a:r>
              <a:rPr kumimoji="1" lang="it-IT" sz="2400" dirty="0" smtClean="0">
                <a:latin typeface="Comic Sans MS" pitchFamily="66" charset="0"/>
              </a:rPr>
              <a:t> a massive </a:t>
            </a:r>
            <a:r>
              <a:rPr kumimoji="1" lang="it-IT" sz="2400" dirty="0" err="1" smtClean="0">
                <a:latin typeface="Comic Sans MS" pitchFamily="66" charset="0"/>
              </a:rPr>
              <a:t>primary</a:t>
            </a:r>
            <a:endParaRPr kumimoji="1" lang="it-IT" sz="2400" dirty="0" smtClean="0">
              <a:latin typeface="Comic Sans MS" pitchFamily="66" charset="0"/>
            </a:endParaRPr>
          </a:p>
          <a:p>
            <a:r>
              <a:rPr kumimoji="1" lang="it-IT" sz="2400" dirty="0" smtClean="0">
                <a:latin typeface="Comic Sans MS" pitchFamily="66" charset="0"/>
              </a:rPr>
              <a:t>  </a:t>
            </a:r>
            <a:r>
              <a:rPr kumimoji="1" lang="it-IT" sz="2400" dirty="0" err="1" smtClean="0">
                <a:latin typeface="Comic Sans MS" pitchFamily="66" charset="0"/>
              </a:rPr>
              <a:t>Most</a:t>
            </a:r>
            <a:r>
              <a:rPr kumimoji="1" lang="it-IT" sz="2400" dirty="0" smtClean="0">
                <a:latin typeface="Comic Sans MS" pitchFamily="66" charset="0"/>
              </a:rPr>
              <a:t> (</a:t>
            </a:r>
            <a:r>
              <a:rPr kumimoji="1" lang="it-IT" sz="2400" dirty="0" err="1" smtClean="0">
                <a:latin typeface="Comic Sans MS" pitchFamily="66" charset="0"/>
              </a:rPr>
              <a:t>if</a:t>
            </a:r>
            <a:r>
              <a:rPr kumimoji="1" lang="it-IT" sz="2400" dirty="0" smtClean="0">
                <a:latin typeface="Comic Sans MS" pitchFamily="66" charset="0"/>
              </a:rPr>
              <a:t> </a:t>
            </a:r>
            <a:r>
              <a:rPr kumimoji="1" lang="it-IT" sz="2400" dirty="0" err="1" smtClean="0">
                <a:latin typeface="Comic Sans MS" pitchFamily="66" charset="0"/>
              </a:rPr>
              <a:t>not</a:t>
            </a:r>
            <a:r>
              <a:rPr kumimoji="1" lang="it-IT" sz="2400" dirty="0" smtClean="0">
                <a:latin typeface="Comic Sans MS" pitchFamily="66" charset="0"/>
              </a:rPr>
              <a:t> </a:t>
            </a:r>
            <a:r>
              <a:rPr kumimoji="1" lang="it-IT" sz="2400" dirty="0" err="1" smtClean="0">
                <a:latin typeface="Comic Sans MS" pitchFamily="66" charset="0"/>
              </a:rPr>
              <a:t>all</a:t>
            </a:r>
            <a:r>
              <a:rPr kumimoji="1" lang="it-IT" sz="2400" dirty="0" smtClean="0">
                <a:latin typeface="Comic Sans MS" pitchFamily="66" charset="0"/>
              </a:rPr>
              <a:t>) are </a:t>
            </a:r>
            <a:r>
              <a:rPr kumimoji="1" lang="it-IT" sz="2400" dirty="0" err="1" smtClean="0">
                <a:latin typeface="Comic Sans MS" pitchFamily="66" charset="0"/>
              </a:rPr>
              <a:t>transient</a:t>
            </a:r>
            <a:endParaRPr kumimoji="1" lang="it-IT" sz="2400" dirty="0">
              <a:latin typeface="Comic Sans MS" pitchFamily="66" charset="0"/>
            </a:endParaRPr>
          </a:p>
        </p:txBody>
      </p:sp>
      <p:pic>
        <p:nvPicPr>
          <p:cNvPr id="138246" name="Picture 1030" descr="C:\Documents and Settings\Tiziana\Desktop\seminari\foto_gallery_new\105144main_BH-longshot_web.jpg"/>
          <p:cNvPicPr>
            <a:picLocks noChangeAspect="1" noChangeArrowheads="1"/>
          </p:cNvPicPr>
          <p:nvPr/>
        </p:nvPicPr>
        <p:blipFill>
          <a:blip r:embed="rId3" cstate="print"/>
          <a:srcRect/>
          <a:stretch>
            <a:fillRect/>
          </a:stretch>
        </p:blipFill>
        <p:spPr bwMode="auto">
          <a:xfrm>
            <a:off x="7222388" y="2015913"/>
            <a:ext cx="1706356" cy="1247697"/>
          </a:xfrm>
          <a:prstGeom prst="rect">
            <a:avLst/>
          </a:prstGeom>
          <a:noFill/>
        </p:spPr>
      </p:pic>
      <p:sp>
        <p:nvSpPr>
          <p:cNvPr id="138247" name="Text Box 1031"/>
          <p:cNvSpPr txBox="1">
            <a:spLocks noChangeArrowheads="1"/>
          </p:cNvSpPr>
          <p:nvPr/>
        </p:nvSpPr>
        <p:spPr bwMode="auto">
          <a:xfrm>
            <a:off x="714290" y="3695842"/>
            <a:ext cx="4542045" cy="2317770"/>
          </a:xfrm>
          <a:prstGeom prst="rect">
            <a:avLst/>
          </a:prstGeom>
          <a:noFill/>
          <a:ln w="9525">
            <a:noFill/>
            <a:miter lim="800000"/>
            <a:headEnd/>
            <a:tailEnd/>
          </a:ln>
          <a:effectLst/>
        </p:spPr>
        <p:txBody>
          <a:bodyPr wrap="square" lIns="100794" tIns="50397" rIns="100794" bIns="50397">
            <a:spAutoFit/>
          </a:bodyPr>
          <a:lstStyle/>
          <a:p>
            <a:pPr>
              <a:buFontTx/>
              <a:buChar char="•"/>
            </a:pPr>
            <a:r>
              <a:rPr kumimoji="1" lang="it-IT" sz="2400" dirty="0">
                <a:solidFill>
                  <a:srgbClr val="0070C0"/>
                </a:solidFill>
                <a:latin typeface="Comic Sans MS" pitchFamily="66" charset="0"/>
              </a:rPr>
              <a:t> Low </a:t>
            </a:r>
            <a:r>
              <a:rPr kumimoji="1" lang="it-IT" sz="2400" dirty="0" err="1">
                <a:solidFill>
                  <a:srgbClr val="0070C0"/>
                </a:solidFill>
                <a:latin typeface="Comic Sans MS" pitchFamily="66" charset="0"/>
              </a:rPr>
              <a:t>magnetic</a:t>
            </a: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field</a:t>
            </a: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neutron</a:t>
            </a:r>
            <a:r>
              <a:rPr kumimoji="1" lang="it-IT" sz="2400" dirty="0">
                <a:solidFill>
                  <a:srgbClr val="0070C0"/>
                </a:solidFill>
                <a:latin typeface="Comic Sans MS" pitchFamily="66" charset="0"/>
              </a:rPr>
              <a:t> </a:t>
            </a:r>
          </a:p>
          <a:p>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stars</a:t>
            </a:r>
            <a:r>
              <a:rPr kumimoji="1" lang="it-IT" sz="2400" dirty="0">
                <a:solidFill>
                  <a:srgbClr val="0070C0"/>
                </a:solidFill>
                <a:latin typeface="Comic Sans MS" pitchFamily="66" charset="0"/>
              </a:rPr>
              <a:t> in </a:t>
            </a:r>
            <a:r>
              <a:rPr kumimoji="1" lang="it-IT" sz="2400" dirty="0" err="1">
                <a:solidFill>
                  <a:srgbClr val="0070C0"/>
                </a:solidFill>
                <a:latin typeface="Comic Sans MS" pitchFamily="66" charset="0"/>
              </a:rPr>
              <a:t>X-ray</a:t>
            </a:r>
            <a:r>
              <a:rPr kumimoji="1" lang="it-IT" sz="2400" dirty="0">
                <a:solidFill>
                  <a:srgbClr val="0070C0"/>
                </a:solidFill>
                <a:latin typeface="Comic Sans MS" pitchFamily="66" charset="0"/>
              </a:rPr>
              <a:t> </a:t>
            </a:r>
            <a:r>
              <a:rPr kumimoji="1" lang="it-IT" sz="2400" dirty="0" err="1">
                <a:solidFill>
                  <a:srgbClr val="0070C0"/>
                </a:solidFill>
                <a:latin typeface="Comic Sans MS" pitchFamily="66" charset="0"/>
              </a:rPr>
              <a:t>binaries</a:t>
            </a:r>
            <a:r>
              <a:rPr kumimoji="1" lang="it-IT" sz="2400" dirty="0">
                <a:solidFill>
                  <a:srgbClr val="0070C0"/>
                </a:solidFill>
                <a:latin typeface="Comic Sans MS" pitchFamily="66" charset="0"/>
              </a:rPr>
              <a:t>:</a:t>
            </a:r>
          </a:p>
          <a:p>
            <a:r>
              <a:rPr kumimoji="1" lang="it-IT" sz="2400" dirty="0">
                <a:latin typeface="Comic Sans MS" pitchFamily="66" charset="0"/>
              </a:rPr>
              <a:t>  </a:t>
            </a:r>
            <a:r>
              <a:rPr kumimoji="1" lang="it-IT" sz="2400" dirty="0" smtClean="0">
                <a:latin typeface="Comic Sans MS" pitchFamily="66" charset="0"/>
              </a:rPr>
              <a:t>Low </a:t>
            </a:r>
            <a:r>
              <a:rPr kumimoji="1" lang="it-IT" sz="2400" dirty="0" err="1" smtClean="0">
                <a:latin typeface="Comic Sans MS" pitchFamily="66" charset="0"/>
              </a:rPr>
              <a:t>luminosity</a:t>
            </a:r>
            <a:r>
              <a:rPr kumimoji="1" lang="it-IT" sz="2400" dirty="0" smtClean="0">
                <a:latin typeface="Comic Sans MS" pitchFamily="66" charset="0"/>
              </a:rPr>
              <a:t> </a:t>
            </a:r>
            <a:r>
              <a:rPr kumimoji="1" lang="it-IT" sz="2400" dirty="0" err="1" smtClean="0">
                <a:latin typeface="Comic Sans MS" pitchFamily="66" charset="0"/>
              </a:rPr>
              <a:t>Atoll</a:t>
            </a:r>
            <a:r>
              <a:rPr kumimoji="1" lang="it-IT" sz="2400" dirty="0" smtClean="0">
                <a:latin typeface="Comic Sans MS" pitchFamily="66" charset="0"/>
              </a:rPr>
              <a:t> </a:t>
            </a:r>
            <a:r>
              <a:rPr kumimoji="1" lang="it-IT" sz="2400" dirty="0" err="1" smtClean="0">
                <a:latin typeface="Comic Sans MS" pitchFamily="66" charset="0"/>
              </a:rPr>
              <a:t>sources</a:t>
            </a:r>
            <a:endParaRPr kumimoji="1" lang="it-IT" sz="2400" dirty="0" smtClean="0">
              <a:latin typeface="Comic Sans MS" pitchFamily="66" charset="0"/>
            </a:endParaRPr>
          </a:p>
          <a:p>
            <a:r>
              <a:rPr kumimoji="1" lang="it-IT" sz="2400" dirty="0" smtClean="0">
                <a:latin typeface="Comic Sans MS" pitchFamily="66" charset="0"/>
              </a:rPr>
              <a:t>  High </a:t>
            </a:r>
            <a:r>
              <a:rPr kumimoji="1" lang="it-IT" sz="2400" dirty="0" err="1" smtClean="0">
                <a:latin typeface="Comic Sans MS" pitchFamily="66" charset="0"/>
              </a:rPr>
              <a:t>luminosity</a:t>
            </a:r>
            <a:r>
              <a:rPr kumimoji="1" lang="it-IT" sz="2400" dirty="0" smtClean="0">
                <a:latin typeface="Comic Sans MS" pitchFamily="66" charset="0"/>
              </a:rPr>
              <a:t> </a:t>
            </a:r>
            <a:r>
              <a:rPr kumimoji="1" lang="it-IT" sz="2400" dirty="0" err="1" smtClean="0">
                <a:latin typeface="Comic Sans MS" pitchFamily="66" charset="0"/>
              </a:rPr>
              <a:t>Atolls</a:t>
            </a:r>
            <a:r>
              <a:rPr kumimoji="1" lang="it-IT" sz="2400" dirty="0" smtClean="0">
                <a:latin typeface="Comic Sans MS" pitchFamily="66" charset="0"/>
              </a:rPr>
              <a:t> (GX)</a:t>
            </a:r>
          </a:p>
          <a:p>
            <a:r>
              <a:rPr kumimoji="1" lang="it-IT" sz="2400" dirty="0" smtClean="0">
                <a:latin typeface="Comic Sans MS" pitchFamily="66" charset="0"/>
              </a:rPr>
              <a:t>  High </a:t>
            </a:r>
            <a:r>
              <a:rPr kumimoji="1" lang="it-IT" sz="2400" dirty="0" err="1" smtClean="0">
                <a:latin typeface="Comic Sans MS" pitchFamily="66" charset="0"/>
              </a:rPr>
              <a:t>luminosity</a:t>
            </a:r>
            <a:r>
              <a:rPr kumimoji="1" lang="it-IT" sz="2400" dirty="0" smtClean="0">
                <a:latin typeface="Comic Sans MS" pitchFamily="66" charset="0"/>
              </a:rPr>
              <a:t> </a:t>
            </a:r>
            <a:r>
              <a:rPr kumimoji="1" lang="it-IT" sz="2400" dirty="0" err="1" smtClean="0">
                <a:latin typeface="Comic Sans MS" pitchFamily="66" charset="0"/>
              </a:rPr>
              <a:t>Z-sources</a:t>
            </a:r>
            <a:endParaRPr kumimoji="1" lang="it-IT" sz="2400" dirty="0" smtClean="0">
              <a:latin typeface="Comic Sans MS" pitchFamily="66" charset="0"/>
            </a:endParaRPr>
          </a:p>
          <a:p>
            <a:r>
              <a:rPr kumimoji="1" lang="it-IT" sz="2400" dirty="0" smtClean="0">
                <a:latin typeface="Comic Sans MS" pitchFamily="66" charset="0"/>
              </a:rPr>
              <a:t>  High </a:t>
            </a:r>
            <a:r>
              <a:rPr kumimoji="1" lang="it-IT" sz="2400" dirty="0" err="1" smtClean="0">
                <a:latin typeface="Comic Sans MS" pitchFamily="66" charset="0"/>
              </a:rPr>
              <a:t>inclination</a:t>
            </a:r>
            <a:r>
              <a:rPr kumimoji="1" lang="it-IT" sz="2400" dirty="0" smtClean="0">
                <a:latin typeface="Comic Sans MS" pitchFamily="66" charset="0"/>
              </a:rPr>
              <a:t> </a:t>
            </a:r>
            <a:r>
              <a:rPr kumimoji="1" lang="it-IT" sz="2400" dirty="0" err="1" smtClean="0">
                <a:latin typeface="Comic Sans MS" pitchFamily="66" charset="0"/>
              </a:rPr>
              <a:t>sources</a:t>
            </a:r>
            <a:endParaRPr kumimoji="1" lang="it-IT" sz="2400" dirty="0">
              <a:latin typeface="Comic Sans MS" pitchFamily="66" charset="0"/>
            </a:endParaRPr>
          </a:p>
        </p:txBody>
      </p:sp>
      <p:pic>
        <p:nvPicPr>
          <p:cNvPr id="138248" name="Picture 1032" descr="cv2"/>
          <p:cNvPicPr>
            <a:picLocks noChangeAspect="1" noChangeArrowheads="1"/>
          </p:cNvPicPr>
          <p:nvPr/>
        </p:nvPicPr>
        <p:blipFill>
          <a:blip r:embed="rId4" cstate="print">
            <a:lum contrast="-12000"/>
          </a:blip>
          <a:srcRect/>
          <a:stretch>
            <a:fillRect/>
          </a:stretch>
        </p:blipFill>
        <p:spPr bwMode="auto">
          <a:xfrm>
            <a:off x="5256336" y="3552337"/>
            <a:ext cx="4824536" cy="35733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additive="base">
                                        <p:cTn id="7" dur="500" fill="hold"/>
                                        <p:tgtEl>
                                          <p:spTgt spid="138247"/>
                                        </p:tgtEl>
                                        <p:attrNameLst>
                                          <p:attrName>ppt_x</p:attrName>
                                        </p:attrNameLst>
                                      </p:cBhvr>
                                      <p:tavLst>
                                        <p:tav tm="0">
                                          <p:val>
                                            <p:strVal val="0-#ppt_w/2"/>
                                          </p:val>
                                        </p:tav>
                                        <p:tav tm="100000">
                                          <p:val>
                                            <p:strVal val="#ppt_x"/>
                                          </p:val>
                                        </p:tav>
                                      </p:tavLst>
                                    </p:anim>
                                    <p:anim calcmode="lin" valueType="num">
                                      <p:cBhvr additive="base">
                                        <p:cTn id="8" dur="500" fill="hold"/>
                                        <p:tgtEl>
                                          <p:spTgt spid="1382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8248"/>
                                        </p:tgtEl>
                                        <p:attrNameLst>
                                          <p:attrName>style.visibility</p:attrName>
                                        </p:attrNameLst>
                                      </p:cBhvr>
                                      <p:to>
                                        <p:strVal val="visible"/>
                                      </p:to>
                                    </p:set>
                                    <p:anim calcmode="lin" valueType="num">
                                      <p:cBhvr additive="base">
                                        <p:cTn id="12" dur="500" fill="hold"/>
                                        <p:tgtEl>
                                          <p:spTgt spid="138248"/>
                                        </p:tgtEl>
                                        <p:attrNameLst>
                                          <p:attrName>ppt_x</p:attrName>
                                        </p:attrNameLst>
                                      </p:cBhvr>
                                      <p:tavLst>
                                        <p:tav tm="0">
                                          <p:val>
                                            <p:strVal val="1+#ppt_w/2"/>
                                          </p:val>
                                        </p:tav>
                                        <p:tav tm="100000">
                                          <p:val>
                                            <p:strVal val="#ppt_x"/>
                                          </p:val>
                                        </p:tav>
                                      </p:tavLst>
                                    </p:anim>
                                    <p:anim calcmode="lin" valueType="num">
                                      <p:cBhvr additive="base">
                                        <p:cTn id="13" dur="500" fill="hold"/>
                                        <p:tgtEl>
                                          <p:spTgt spid="138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1001712" y="1600200"/>
            <a:ext cx="6400799" cy="4572000"/>
          </a:xfrm>
          <a:prstGeom prst="rect">
            <a:avLst/>
          </a:prstGeom>
          <a:noFill/>
          <a:ln>
            <a:noFill/>
          </a:ln>
        </p:spPr>
      </p:pic>
      <p:sp>
        <p:nvSpPr>
          <p:cNvPr id="5" name="CasellaDiTesto 4"/>
          <p:cNvSpPr txBox="1"/>
          <p:nvPr/>
        </p:nvSpPr>
        <p:spPr>
          <a:xfrm>
            <a:off x="359792" y="539477"/>
            <a:ext cx="9719848" cy="621793"/>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rPr>
              <a:t>The Iron </a:t>
            </a:r>
            <a:r>
              <a:rPr lang="en-US" sz="3600" b="1" i="0" u="none" strike="noStrike" kern="1200" dirty="0" smtClean="0">
                <a:ln>
                  <a:noFill/>
                </a:ln>
                <a:solidFill>
                  <a:schemeClr val="bg1"/>
                </a:solidFill>
                <a:effectLst>
                  <a:outerShdw dist="17961" dir="2700000">
                    <a:scrgbClr r="0" g="0" b="0"/>
                  </a:outerShdw>
                </a:effectLst>
                <a:latin typeface="Nimbus Sans L" pitchFamily="18"/>
                <a:ea typeface="DejaVu Sans" pitchFamily="2"/>
                <a:cs typeface="DejaVu Sans" pitchFamily="2"/>
              </a:rPr>
              <a:t>line profile</a:t>
            </a:r>
            <a:endPar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endParaRPr>
          </a:p>
        </p:txBody>
      </p:sp>
      <p:pic>
        <p:nvPicPr>
          <p:cNvPr id="6" name="Immagine 5" descr="saxj_cackett2.jpg"/>
          <p:cNvPicPr>
            <a:picLocks noChangeAspect="1"/>
          </p:cNvPicPr>
          <p:nvPr/>
        </p:nvPicPr>
        <p:blipFill>
          <a:blip r:embed="rId4" cstate="print"/>
          <a:stretch>
            <a:fillRect/>
          </a:stretch>
        </p:blipFill>
        <p:spPr>
          <a:xfrm>
            <a:off x="5116512" y="3374453"/>
            <a:ext cx="4676744" cy="2843784"/>
          </a:xfrm>
          <a:prstGeom prst="rect">
            <a:avLst/>
          </a:prstGeom>
        </p:spPr>
      </p:pic>
      <p:sp>
        <p:nvSpPr>
          <p:cNvPr id="7" name="CasellaDiTesto 6"/>
          <p:cNvSpPr txBox="1"/>
          <p:nvPr/>
        </p:nvSpPr>
        <p:spPr>
          <a:xfrm>
            <a:off x="6102920" y="1763613"/>
            <a:ext cx="3617912" cy="1512871"/>
          </a:xfrm>
          <a:prstGeom prst="rect">
            <a:avLst/>
          </a:prstGeom>
          <a:solidFill>
            <a:schemeClr val="bg1"/>
          </a:solid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tabLst/>
            </a:pPr>
            <a:r>
              <a:rPr lang="en-US" sz="2400" dirty="0" smtClean="0">
                <a:ea typeface="DejaVu Sans" pitchFamily="2"/>
                <a:cs typeface="DejaVu Sans" pitchFamily="2"/>
              </a:rPr>
              <a:t>Broadly </a:t>
            </a:r>
            <a:r>
              <a:rPr lang="it-IT" sz="2400" dirty="0" smtClean="0">
                <a:ea typeface="DejaVu Sans" pitchFamily="2"/>
                <a:cs typeface="DejaVu Sans" pitchFamily="2"/>
              </a:rPr>
              <a:t>i</a:t>
            </a:r>
            <a:r>
              <a:rPr lang="en-US" sz="2400" dirty="0" smtClean="0">
                <a:ea typeface="DejaVu Sans" pitchFamily="2"/>
                <a:cs typeface="DejaVu Sans" pitchFamily="2"/>
              </a:rPr>
              <a:t>n agreement with </a:t>
            </a:r>
            <a:r>
              <a:rPr lang="en-US" sz="2400" dirty="0" err="1" smtClean="0">
                <a:ea typeface="DejaVu Sans" pitchFamily="2"/>
                <a:cs typeface="DejaVu Sans" pitchFamily="2"/>
              </a:rPr>
              <a:t>Suzaku</a:t>
            </a:r>
            <a:r>
              <a:rPr lang="en-US" sz="2400" dirty="0" smtClean="0">
                <a:ea typeface="DejaVu Sans" pitchFamily="2"/>
                <a:cs typeface="DejaVu Sans" pitchFamily="2"/>
              </a:rPr>
              <a:t> data taken the day after (</a:t>
            </a:r>
            <a:r>
              <a:rPr lang="en-US" sz="2400" dirty="0" err="1" smtClean="0">
                <a:ea typeface="DejaVu Sans" pitchFamily="2"/>
                <a:cs typeface="DejaVu Sans" pitchFamily="2"/>
              </a:rPr>
              <a:t>Cackett</a:t>
            </a:r>
            <a:r>
              <a:rPr lang="en-US" sz="2400" dirty="0" smtClean="0">
                <a:ea typeface="DejaVu Sans" pitchFamily="2"/>
                <a:cs typeface="DejaVu Sans" pitchFamily="2"/>
              </a:rPr>
              <a:t> et al. 2009) </a:t>
            </a:r>
          </a:p>
          <a:p>
            <a:pPr marL="0" marR="0" lvl="0" indent="0" rtl="0" hangingPunct="0">
              <a:lnSpc>
                <a:spcPct val="100000"/>
              </a:lnSpc>
              <a:spcBef>
                <a:spcPts val="0"/>
              </a:spcBef>
              <a:spcAft>
                <a:spcPts val="0"/>
              </a:spcAft>
              <a:buSzPct val="45000"/>
              <a:tabLst/>
            </a:pPr>
            <a:endParaRPr lang="en-US" sz="2000" b="1" i="0" u="none" strike="noStrike" kern="1200" dirty="0" smtClean="0">
              <a:ln>
                <a:noFill/>
              </a:ln>
              <a:solidFill>
                <a:srgbClr val="0000FF"/>
              </a:solidFill>
              <a:latin typeface="Nimbus Sans L" pitchFamily="18"/>
              <a:ea typeface="DejaVu Sans" pitchFamily="2"/>
              <a:cs typeface="DejaVu Sans" pitchFamily="2"/>
            </a:endParaRPr>
          </a:p>
        </p:txBody>
      </p:sp>
      <p:cxnSp>
        <p:nvCxnSpPr>
          <p:cNvPr id="9" name="Connettore 2 8"/>
          <p:cNvCxnSpPr/>
          <p:nvPr/>
        </p:nvCxnSpPr>
        <p:spPr>
          <a:xfrm>
            <a:off x="6912520" y="2915741"/>
            <a:ext cx="1251992" cy="1092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719832" y="6012085"/>
            <a:ext cx="6408712" cy="1593598"/>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tabLst/>
            </a:pPr>
            <a:r>
              <a:rPr lang="en-US" sz="2400" b="0" i="0" u="none" strike="noStrike" kern="1200" dirty="0" smtClean="0">
                <a:ln>
                  <a:noFill/>
                </a:ln>
                <a:ea typeface="DejaVu Sans" pitchFamily="2"/>
                <a:cs typeface="DejaVu Sans" pitchFamily="2"/>
              </a:rPr>
              <a:t>Fe </a:t>
            </a:r>
            <a:r>
              <a:rPr lang="en-US" sz="2400" b="0" i="0" u="none" strike="noStrike" kern="1200" dirty="0" err="1" smtClean="0">
                <a:ln>
                  <a:noFill/>
                </a:ln>
                <a:ea typeface="DejaVu Sans" pitchFamily="2"/>
                <a:cs typeface="DejaVu Sans" pitchFamily="2"/>
              </a:rPr>
              <a:t>K</a:t>
            </a:r>
            <a:r>
              <a:rPr lang="en-US" sz="2400" b="0" i="0" u="none" strike="noStrike" kern="1200" dirty="0" err="1" smtClean="0">
                <a:ln>
                  <a:noFill/>
                </a:ln>
                <a:latin typeface="Times New Roman" pitchFamily="18"/>
                <a:ea typeface="Times New Roman" pitchFamily="18"/>
                <a:cs typeface="Times New Roman" pitchFamily="18"/>
              </a:rPr>
              <a:t>α</a:t>
            </a:r>
            <a:r>
              <a:rPr lang="en-US" sz="2400" b="0" i="0" u="none" strike="noStrike" kern="1200" dirty="0" smtClean="0">
                <a:ln>
                  <a:noFill/>
                </a:ln>
                <a:latin typeface="Nimbus Sans L" pitchFamily="18"/>
                <a:ea typeface="DejaVu Sans" pitchFamily="2"/>
                <a:cs typeface="DejaVu Sans" pitchFamily="2"/>
              </a:rPr>
              <a:t> </a:t>
            </a:r>
            <a:r>
              <a:rPr lang="en-US" sz="2400" b="0" i="0" u="none" strike="noStrike" kern="1200" dirty="0">
                <a:ln>
                  <a:noFill/>
                </a:ln>
                <a:ea typeface="DejaVu Sans" pitchFamily="2"/>
                <a:cs typeface="DejaVu Sans" pitchFamily="2"/>
              </a:rPr>
              <a:t>line </a:t>
            </a:r>
            <a:r>
              <a:rPr lang="en-US" sz="2400" b="1" i="0" u="none" strike="noStrike" kern="1200" dirty="0">
                <a:ln>
                  <a:noFill/>
                </a:ln>
                <a:solidFill>
                  <a:srgbClr val="C00000"/>
                </a:solidFill>
                <a:ea typeface="DejaVu Sans" pitchFamily="2"/>
                <a:cs typeface="DejaVu Sans" pitchFamily="2"/>
              </a:rPr>
              <a:t>strongly required (more than 10 sigma)</a:t>
            </a:r>
          </a:p>
          <a:p>
            <a:pPr marL="0" marR="0" lvl="0" indent="0" rtl="0" hangingPunct="0">
              <a:lnSpc>
                <a:spcPct val="100000"/>
              </a:lnSpc>
              <a:spcBef>
                <a:spcPts val="0"/>
              </a:spcBef>
              <a:spcAft>
                <a:spcPts val="0"/>
              </a:spcAft>
              <a:buNone/>
              <a:tabLst/>
            </a:pPr>
            <a:r>
              <a:rPr lang="en-US" sz="2400" b="0" i="0" u="none" strike="noStrike" kern="1200" dirty="0" smtClean="0">
                <a:ln>
                  <a:noFill/>
                </a:ln>
                <a:ea typeface="DejaVu Sans" pitchFamily="2"/>
                <a:cs typeface="DejaVu Sans" pitchFamily="2"/>
              </a:rPr>
              <a:t>Fe K </a:t>
            </a:r>
            <a:r>
              <a:rPr lang="en-US" sz="2400" b="0" i="0" u="none" strike="noStrike" kern="1200" dirty="0">
                <a:ln>
                  <a:noFill/>
                </a:ln>
                <a:ea typeface="DejaVu Sans" pitchFamily="2"/>
                <a:cs typeface="DejaVu Sans" pitchFamily="2"/>
              </a:rPr>
              <a:t>edge </a:t>
            </a:r>
            <a:r>
              <a:rPr lang="en-US" sz="2400" b="0" i="0" u="none" strike="noStrike" kern="1200" dirty="0" smtClean="0">
                <a:ln>
                  <a:noFill/>
                </a:ln>
                <a:ea typeface="DejaVu Sans" pitchFamily="2"/>
                <a:cs typeface="DejaVu Sans" pitchFamily="2"/>
              </a:rPr>
              <a:t>=  7.1 </a:t>
            </a:r>
            <a:r>
              <a:rPr lang="en-US" sz="2400" b="0" i="0" u="none" strike="noStrike" kern="1200" dirty="0" err="1">
                <a:ln>
                  <a:noFill/>
                </a:ln>
                <a:ea typeface="DejaVu Sans" pitchFamily="2"/>
                <a:cs typeface="DejaVu Sans" pitchFamily="2"/>
              </a:rPr>
              <a:t>keV</a:t>
            </a:r>
            <a:r>
              <a:rPr lang="en-US" sz="2400" b="0" i="0" u="none" strike="noStrike" kern="1200" dirty="0">
                <a:ln>
                  <a:noFill/>
                </a:ln>
                <a:ea typeface="DejaVu Sans" pitchFamily="2"/>
                <a:cs typeface="DejaVu Sans" pitchFamily="2"/>
              </a:rPr>
              <a:t>  </a:t>
            </a:r>
            <a:r>
              <a:rPr lang="en-US" sz="2400" b="0" i="0" u="none" strike="noStrike" kern="1200" dirty="0" smtClean="0">
                <a:ln>
                  <a:noFill/>
                </a:ln>
                <a:ea typeface="DejaVu Sans" pitchFamily="2"/>
                <a:cs typeface="DejaVu Sans" pitchFamily="2"/>
              </a:rPr>
              <a:t>and       </a:t>
            </a:r>
          </a:p>
          <a:p>
            <a:pPr marL="0" marR="0" lvl="0" indent="0" rtl="0" hangingPunct="0">
              <a:lnSpc>
                <a:spcPct val="100000"/>
              </a:lnSpc>
              <a:spcBef>
                <a:spcPts val="0"/>
              </a:spcBef>
              <a:spcAft>
                <a:spcPts val="0"/>
              </a:spcAft>
              <a:buNone/>
              <a:tabLst/>
            </a:pPr>
            <a:r>
              <a:rPr lang="en-US" sz="2400" b="0" i="0" u="none" strike="noStrike" kern="1200" dirty="0" smtClean="0">
                <a:ln>
                  <a:noFill/>
                </a:ln>
                <a:ea typeface="DejaVu Sans" pitchFamily="2"/>
                <a:cs typeface="DejaVu Sans" pitchFamily="2"/>
              </a:rPr>
              <a:t>Fluorescence line: </a:t>
            </a:r>
            <a:r>
              <a:rPr lang="en-US" sz="2400" b="0" i="0" u="none" strike="noStrike" kern="1200" dirty="0">
                <a:ln>
                  <a:noFill/>
                </a:ln>
                <a:ea typeface="DejaVu Sans" pitchFamily="2"/>
                <a:cs typeface="DejaVu Sans" pitchFamily="2"/>
              </a:rPr>
              <a:t>E</a:t>
            </a:r>
            <a:r>
              <a:rPr lang="en-US" sz="2400" b="0" i="0" u="none" strike="noStrike" kern="1200" baseline="-25000" dirty="0">
                <a:ln>
                  <a:noFill/>
                </a:ln>
                <a:ea typeface="DejaVu Sans" pitchFamily="2"/>
                <a:cs typeface="DejaVu Sans" pitchFamily="2"/>
              </a:rPr>
              <a:t>K</a:t>
            </a:r>
            <a:r>
              <a:rPr lang="en-US" sz="2400" b="0" i="0" u="none" strike="noStrike" kern="1200" dirty="0">
                <a:ln>
                  <a:noFill/>
                </a:ln>
                <a:ea typeface="DejaVu Sans" pitchFamily="2"/>
                <a:cs typeface="DejaVu Sans" pitchFamily="2"/>
              </a:rPr>
              <a:t> = 6.43 (8</a:t>
            </a:r>
            <a:r>
              <a:rPr lang="en-US" sz="2400" b="0" i="0" u="none" strike="noStrike" kern="1200" dirty="0" smtClean="0">
                <a:ln>
                  <a:noFill/>
                </a:ln>
                <a:ea typeface="DejaVu Sans" pitchFamily="2"/>
                <a:cs typeface="DejaVu Sans" pitchFamily="2"/>
              </a:rPr>
              <a:t>) </a:t>
            </a:r>
            <a:r>
              <a:rPr lang="en-US" sz="2400" b="0" i="0" u="none" strike="noStrike" kern="1200" dirty="0" err="1" smtClean="0">
                <a:ln>
                  <a:noFill/>
                </a:ln>
                <a:ea typeface="DejaVu Sans" pitchFamily="2"/>
                <a:cs typeface="DejaVu Sans" pitchFamily="2"/>
              </a:rPr>
              <a:t>keV</a:t>
            </a:r>
            <a:endParaRPr lang="en-US" sz="2400" dirty="0" smtClean="0">
              <a:ea typeface="DejaVu Sans" pitchFamily="2"/>
              <a:cs typeface="DejaVu Sans" pitchFamily="2"/>
            </a:endParaRPr>
          </a:p>
          <a:p>
            <a:pPr marL="0" marR="0" lvl="0" indent="0" rtl="0" hangingPunct="0">
              <a:lnSpc>
                <a:spcPct val="100000"/>
              </a:lnSpc>
              <a:spcBef>
                <a:spcPts val="0"/>
              </a:spcBef>
              <a:spcAft>
                <a:spcPts val="0"/>
              </a:spcAft>
              <a:buNone/>
              <a:tabLst/>
            </a:pPr>
            <a:r>
              <a:rPr lang="en-US" sz="2400" dirty="0" smtClean="0">
                <a:ea typeface="DejaVu Sans" pitchFamily="2"/>
                <a:cs typeface="DejaVu Sans" pitchFamily="2"/>
              </a:rPr>
              <a:t>		       </a:t>
            </a:r>
            <a:r>
              <a:rPr lang="en-US" sz="2400" b="0" i="0" u="none" strike="noStrike" kern="1200" dirty="0" smtClean="0">
                <a:ln>
                  <a:noFill/>
                </a:ln>
                <a:latin typeface="Times New Roman" pitchFamily="18"/>
                <a:ea typeface="Times New Roman" pitchFamily="18"/>
                <a:cs typeface="Times New Roman" pitchFamily="18"/>
              </a:rPr>
              <a:t>σ</a:t>
            </a:r>
            <a:r>
              <a:rPr lang="en-US" sz="2400" b="0" i="0" u="none" strike="noStrike" kern="1200" dirty="0" smtClean="0">
                <a:ln>
                  <a:noFill/>
                </a:ln>
                <a:latin typeface="Nimbus Sans L" pitchFamily="18"/>
                <a:ea typeface="DejaVu Sans" pitchFamily="2"/>
                <a:cs typeface="DejaVu Sans" pitchFamily="2"/>
              </a:rPr>
              <a:t> </a:t>
            </a:r>
            <a:r>
              <a:rPr lang="en-US" sz="2400" b="0" i="0" u="none" strike="noStrike" kern="1200" dirty="0">
                <a:ln>
                  <a:noFill/>
                </a:ln>
                <a:ea typeface="DejaVu Sans" pitchFamily="2"/>
                <a:cs typeface="DejaVu Sans" pitchFamily="2"/>
              </a:rPr>
              <a:t>= 1.1 (2) </a:t>
            </a:r>
            <a:r>
              <a:rPr lang="en-US" sz="2400" b="0" i="0" u="none" strike="noStrike" kern="1200" dirty="0" err="1" smtClean="0">
                <a:ln>
                  <a:noFill/>
                </a:ln>
                <a:ea typeface="DejaVu Sans" pitchFamily="2"/>
                <a:cs typeface="DejaVu Sans" pitchFamily="2"/>
              </a:rPr>
              <a:t>keV</a:t>
            </a:r>
            <a:endParaRPr lang="en-US" sz="2400" b="0" i="0" u="none" strike="noStrike" kern="1200" dirty="0" smtClean="0">
              <a:ln>
                <a:noFill/>
              </a:ln>
              <a:ea typeface="DejaVu Sans" pitchFamily="2"/>
              <a:cs typeface="DejaVu Sans"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5720" y="539477"/>
            <a:ext cx="9854905" cy="644877"/>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600" b="1" i="0" u="none" strike="noStrike" kern="1200" dirty="0" smtClean="0">
                <a:ln>
                  <a:noFill/>
                </a:ln>
                <a:solidFill>
                  <a:schemeClr val="bg1"/>
                </a:solidFill>
                <a:effectLst>
                  <a:outerShdw dist="17961" dir="2700000">
                    <a:scrgbClr r="0" g="0" b="0"/>
                  </a:outerShdw>
                </a:effectLst>
                <a:latin typeface="Nimbus Sans L" pitchFamily="18"/>
                <a:ea typeface="DejaVu Sans" pitchFamily="2"/>
                <a:cs typeface="DejaVu Sans" pitchFamily="2"/>
              </a:rPr>
              <a:t>The inner disk radius in SAX J1808</a:t>
            </a:r>
            <a:endPar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endParaRPr>
          </a:p>
        </p:txBody>
      </p:sp>
      <p:sp>
        <p:nvSpPr>
          <p:cNvPr id="3" name="CasellaDiTesto 2"/>
          <p:cNvSpPr txBox="1"/>
          <p:nvPr/>
        </p:nvSpPr>
        <p:spPr>
          <a:xfrm>
            <a:off x="820799" y="1547589"/>
            <a:ext cx="8972041" cy="2235312"/>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Comic Sans MS" pitchFamily="66" charset="0"/>
                <a:ea typeface="DejaVu Sans" pitchFamily="2"/>
                <a:cs typeface="DejaVu Sans" pitchFamily="2"/>
              </a:rPr>
              <a:t> For the first time in a pulsar,</a:t>
            </a:r>
            <a:r>
              <a:rPr lang="en-US" sz="2000" b="0" i="0" u="none" strike="noStrike" kern="1200" dirty="0" smtClean="0">
                <a:ln>
                  <a:noFill/>
                </a:ln>
                <a:latin typeface="Comic Sans MS" pitchFamily="66" charset="0"/>
                <a:ea typeface="DejaVu Sans" pitchFamily="2"/>
                <a:cs typeface="DejaVu Sans" pitchFamily="2"/>
              </a:rPr>
              <a:t> we measure the </a:t>
            </a:r>
            <a:r>
              <a:rPr lang="en-US" sz="2000" b="0" i="0" u="none" strike="noStrike" kern="1200" dirty="0">
                <a:ln>
                  <a:noFill/>
                </a:ln>
                <a:latin typeface="Comic Sans MS" pitchFamily="66" charset="0"/>
                <a:ea typeface="DejaVu Sans" pitchFamily="2"/>
                <a:cs typeface="DejaVu Sans" pitchFamily="2"/>
              </a:rPr>
              <a:t>inner disc radius</a:t>
            </a:r>
            <a:r>
              <a:rPr lang="en-US" sz="2000" b="0" i="0" u="none" strike="noStrike" kern="1200" dirty="0" smtClean="0">
                <a:ln>
                  <a:noFill/>
                </a:ln>
                <a:latin typeface="Comic Sans MS" pitchFamily="66" charset="0"/>
                <a:ea typeface="DejaVu Sans" pitchFamily="2"/>
                <a:cs typeface="DejaVu Sans" pitchFamily="2"/>
              </a:rPr>
              <a:t> </a:t>
            </a:r>
          </a:p>
          <a:p>
            <a:pPr marL="0" marR="0" lvl="0" indent="0" rtl="0" hangingPunct="0">
              <a:lnSpc>
                <a:spcPct val="100000"/>
              </a:lnSpc>
              <a:spcBef>
                <a:spcPts val="0"/>
              </a:spcBef>
              <a:spcAft>
                <a:spcPts val="0"/>
              </a:spcAft>
              <a:buSzPct val="45000"/>
              <a:tabLst/>
            </a:pPr>
            <a:r>
              <a:rPr lang="en-US" sz="2000" dirty="0" smtClean="0">
                <a:solidFill>
                  <a:srgbClr val="800000"/>
                </a:solidFill>
                <a:latin typeface="Comic Sans MS" pitchFamily="66" charset="0"/>
                <a:ea typeface="DejaVu Sans" pitchFamily="2"/>
                <a:cs typeface="DejaVu Sans" pitchFamily="2"/>
              </a:rPr>
              <a:t> 			</a:t>
            </a:r>
            <a:r>
              <a:rPr lang="en-US" sz="2000" b="1" i="0" u="none" strike="noStrike" kern="1200" dirty="0" err="1" smtClean="0">
                <a:ln>
                  <a:noFill/>
                </a:ln>
                <a:solidFill>
                  <a:srgbClr val="800000"/>
                </a:solidFill>
                <a:latin typeface="Comic Sans MS" pitchFamily="66" charset="0"/>
                <a:ea typeface="DejaVu Sans" pitchFamily="2"/>
                <a:cs typeface="DejaVu Sans" pitchFamily="2"/>
              </a:rPr>
              <a:t>R</a:t>
            </a:r>
            <a:r>
              <a:rPr lang="en-US" sz="2000" b="1" i="0" u="none" strike="noStrike" kern="1200" baseline="-25000" dirty="0" err="1" smtClean="0">
                <a:ln>
                  <a:noFill/>
                </a:ln>
                <a:solidFill>
                  <a:srgbClr val="800000"/>
                </a:solidFill>
                <a:latin typeface="Comic Sans MS" pitchFamily="66" charset="0"/>
                <a:ea typeface="DejaVu Sans" pitchFamily="2"/>
                <a:cs typeface="DejaVu Sans" pitchFamily="2"/>
              </a:rPr>
              <a:t>in</a:t>
            </a:r>
            <a:r>
              <a:rPr lang="en-US" sz="2000" b="1" i="0" u="none" strike="noStrike" kern="1200" dirty="0" smtClean="0">
                <a:ln>
                  <a:noFill/>
                </a:ln>
                <a:solidFill>
                  <a:srgbClr val="800000"/>
                </a:solidFill>
                <a:latin typeface="Comic Sans MS" pitchFamily="66" charset="0"/>
                <a:ea typeface="DejaVu Sans" pitchFamily="2"/>
                <a:cs typeface="DejaVu Sans" pitchFamily="2"/>
              </a:rPr>
              <a:t> </a:t>
            </a:r>
            <a:r>
              <a:rPr lang="en-US" sz="2000" b="1" i="0" u="none" strike="noStrike" kern="1200" dirty="0">
                <a:ln>
                  <a:noFill/>
                </a:ln>
                <a:solidFill>
                  <a:srgbClr val="800000"/>
                </a:solidFill>
                <a:latin typeface="Comic Sans MS" pitchFamily="66" charset="0"/>
                <a:ea typeface="DejaVu Sans" pitchFamily="2"/>
                <a:cs typeface="DejaVu Sans" pitchFamily="2"/>
              </a:rPr>
              <a:t>=  18.0</a:t>
            </a:r>
            <a:r>
              <a:rPr lang="en-US" sz="2000" b="1" i="0" u="none" strike="noStrike" kern="1200" baseline="30000" dirty="0">
                <a:ln>
                  <a:noFill/>
                </a:ln>
                <a:solidFill>
                  <a:srgbClr val="800000"/>
                </a:solidFill>
                <a:latin typeface="Comic Sans MS" pitchFamily="66" charset="0"/>
                <a:ea typeface="DejaVu Sans" pitchFamily="2"/>
                <a:cs typeface="DejaVu Sans" pitchFamily="2"/>
              </a:rPr>
              <a:t>+7.6</a:t>
            </a:r>
            <a:r>
              <a:rPr lang="en-US" sz="2000" b="1" i="0" u="none" strike="noStrike" kern="1200" baseline="-25000" dirty="0">
                <a:ln>
                  <a:noFill/>
                </a:ln>
                <a:solidFill>
                  <a:srgbClr val="800000"/>
                </a:solidFill>
                <a:latin typeface="Comic Sans MS" pitchFamily="66" charset="0"/>
                <a:ea typeface="DejaVu Sans" pitchFamily="2"/>
                <a:cs typeface="DejaVu Sans" pitchFamily="2"/>
              </a:rPr>
              <a:t>-5.6</a:t>
            </a:r>
            <a:r>
              <a:rPr lang="en-US" sz="2000" b="1" i="0" u="none" strike="noStrike" kern="1200" dirty="0">
                <a:ln>
                  <a:noFill/>
                </a:ln>
                <a:solidFill>
                  <a:srgbClr val="800000"/>
                </a:solidFill>
                <a:latin typeface="Comic Sans MS" pitchFamily="66" charset="0"/>
                <a:ea typeface="DejaVu Sans" pitchFamily="2"/>
                <a:cs typeface="DejaVu Sans" pitchFamily="2"/>
              </a:rPr>
              <a:t> m</a:t>
            </a:r>
            <a:r>
              <a:rPr lang="en-US" sz="2000" b="1" i="0" u="none" strike="noStrike" kern="1200" baseline="-25000" dirty="0">
                <a:ln>
                  <a:noFill/>
                </a:ln>
                <a:solidFill>
                  <a:srgbClr val="800000"/>
                </a:solidFill>
                <a:latin typeface="Comic Sans MS" pitchFamily="66" charset="0"/>
                <a:ea typeface="DejaVu Sans" pitchFamily="2"/>
                <a:cs typeface="DejaVu Sans" pitchFamily="2"/>
              </a:rPr>
              <a:t>1.4</a:t>
            </a:r>
            <a:r>
              <a:rPr lang="en-US" sz="2000" b="1" i="0" u="none" strike="noStrike" kern="1200" dirty="0">
                <a:ln>
                  <a:noFill/>
                </a:ln>
                <a:solidFill>
                  <a:srgbClr val="800000"/>
                </a:solidFill>
                <a:latin typeface="Comic Sans MS" pitchFamily="66" charset="0"/>
                <a:ea typeface="DejaVu Sans" pitchFamily="2"/>
                <a:cs typeface="DejaVu Sans" pitchFamily="2"/>
              </a:rPr>
              <a:t> </a:t>
            </a:r>
            <a:r>
              <a:rPr lang="en-US" sz="2000" b="1" i="0" u="none" strike="noStrike" kern="1200" dirty="0" smtClean="0">
                <a:ln>
                  <a:noFill/>
                </a:ln>
                <a:solidFill>
                  <a:srgbClr val="800000"/>
                </a:solidFill>
                <a:latin typeface="Comic Sans MS" pitchFamily="66" charset="0"/>
                <a:ea typeface="DejaVu Sans" pitchFamily="2"/>
                <a:cs typeface="DejaVu Sans" pitchFamily="2"/>
              </a:rPr>
              <a:t>km</a:t>
            </a:r>
            <a:endParaRPr lang="en-US" sz="2000" b="0" i="0" u="none" strike="noStrike" kern="1200" dirty="0">
              <a:ln>
                <a:noFill/>
              </a:ln>
              <a:latin typeface="Comic Sans MS" pitchFamily="66" charset="0"/>
              <a:ea typeface="DejaVu Sans" pitchFamily="2"/>
              <a:cs typeface="DejaVu Sans" pitchFamily="2"/>
            </a:endParaRPr>
          </a:p>
          <a:p>
            <a:pPr marL="0" marR="0" lvl="0" indent="0" rtl="0" hangingPunct="0">
              <a:lnSpc>
                <a:spcPct val="100000"/>
              </a:lnSpc>
              <a:spcBef>
                <a:spcPts val="0"/>
              </a:spcBef>
              <a:spcAft>
                <a:spcPts val="0"/>
              </a:spcAft>
              <a:buNone/>
              <a:tabLst/>
            </a:pPr>
            <a:endParaRPr lang="en-US" sz="2000" b="0" i="0" u="none" strike="noStrike" kern="1200" dirty="0">
              <a:ln>
                <a:noFill/>
              </a:ln>
              <a:latin typeface="Comic Sans MS" pitchFamily="66" charset="0"/>
              <a:ea typeface="DejaVu Sans" pitchFamily="2"/>
              <a:cs typeface="DejaVu Sans" pitchFamily="2"/>
            </a:endParaRPr>
          </a:p>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Comic Sans MS" pitchFamily="66" charset="0"/>
                <a:ea typeface="Nimbus Sans L" pitchFamily="34"/>
                <a:cs typeface="Nimbus Sans L" pitchFamily="34"/>
              </a:rPr>
              <a:t> For a 2.5 ms pulsar accreting at </a:t>
            </a:r>
            <a:r>
              <a:rPr lang="en-US" sz="2000" b="0" i="0" u="none" strike="noStrike" kern="1200" dirty="0" err="1" smtClean="0">
                <a:ln>
                  <a:noFill/>
                </a:ln>
                <a:latin typeface="Comic Sans MS" pitchFamily="66" charset="0"/>
                <a:ea typeface="Nimbus Sans L" pitchFamily="34"/>
                <a:cs typeface="Nimbus Sans L" pitchFamily="34"/>
              </a:rPr>
              <a:t>Mdot</a:t>
            </a:r>
            <a:r>
              <a:rPr lang="en-US" sz="2000" b="0" i="0" u="none" strike="noStrike" kern="1200" dirty="0" smtClean="0">
                <a:ln>
                  <a:noFill/>
                </a:ln>
                <a:latin typeface="Comic Sans MS" pitchFamily="66" charset="0"/>
                <a:ea typeface="Nimbus Sans L" pitchFamily="34"/>
                <a:cs typeface="Nimbus Sans L" pitchFamily="34"/>
              </a:rPr>
              <a:t> = 5.6 </a:t>
            </a:r>
            <a:r>
              <a:rPr lang="en-US" sz="2000" b="0" i="0" u="none" strike="noStrike" kern="1200" dirty="0">
                <a:ln>
                  <a:noFill/>
                </a:ln>
                <a:latin typeface="Comic Sans MS" pitchFamily="66" charset="0"/>
                <a:ea typeface="Nimbus Sans L" pitchFamily="34"/>
                <a:cs typeface="Nimbus Sans L" pitchFamily="34"/>
              </a:rPr>
              <a:t>x 10</a:t>
            </a:r>
            <a:r>
              <a:rPr lang="en-US" sz="2000" b="0" i="0" u="none" strike="noStrike" kern="1200" baseline="30000" dirty="0">
                <a:ln>
                  <a:noFill/>
                </a:ln>
                <a:latin typeface="Comic Sans MS" pitchFamily="66" charset="0"/>
                <a:ea typeface="Nimbus Sans L" pitchFamily="34"/>
                <a:cs typeface="Nimbus Sans L" pitchFamily="34"/>
              </a:rPr>
              <a:t>-10</a:t>
            </a:r>
            <a:r>
              <a:rPr lang="en-US" sz="2000" b="0" i="0" u="none" strike="noStrike" kern="1200" dirty="0">
                <a:ln>
                  <a:noFill/>
                </a:ln>
                <a:latin typeface="Comic Sans MS" pitchFamily="66" charset="0"/>
                <a:ea typeface="Nimbus Sans L" pitchFamily="34"/>
                <a:cs typeface="Nimbus Sans L" pitchFamily="34"/>
              </a:rPr>
              <a:t> </a:t>
            </a:r>
            <a:r>
              <a:rPr lang="en-US" sz="2000" b="0" i="0" u="none" strike="noStrike" kern="1200" dirty="0" err="1">
                <a:ln>
                  <a:noFill/>
                </a:ln>
                <a:latin typeface="Comic Sans MS" pitchFamily="66" charset="0"/>
                <a:ea typeface="Nimbus Sans L" pitchFamily="34"/>
                <a:cs typeface="Nimbus Sans L" pitchFamily="34"/>
              </a:rPr>
              <a:t>M</a:t>
            </a:r>
            <a:r>
              <a:rPr lang="en-US" sz="2000" b="0" i="0" u="none" strike="noStrike" kern="1200" baseline="-25000" dirty="0" err="1">
                <a:ln>
                  <a:noFill/>
                </a:ln>
                <a:latin typeface="Comic Sans MS" pitchFamily="66" charset="0"/>
                <a:ea typeface="Nimbus Sans L" pitchFamily="34"/>
                <a:cs typeface="Nimbus Sans L" pitchFamily="34"/>
              </a:rPr>
              <a:t>sun</a:t>
            </a:r>
            <a:r>
              <a:rPr lang="en-US" sz="2000" b="0" i="0" u="none" strike="noStrike" kern="1200" dirty="0">
                <a:ln>
                  <a:noFill/>
                </a:ln>
                <a:latin typeface="Comic Sans MS" pitchFamily="66" charset="0"/>
                <a:ea typeface="Nimbus Sans L" pitchFamily="34"/>
                <a:cs typeface="Nimbus Sans L" pitchFamily="34"/>
              </a:rPr>
              <a:t>/yr, </a:t>
            </a:r>
            <a:r>
              <a:rPr lang="en-US" sz="2000" b="0" i="0" u="none" strike="noStrike" kern="1200" dirty="0" smtClean="0">
                <a:ln>
                  <a:noFill/>
                </a:ln>
                <a:latin typeface="Comic Sans MS" pitchFamily="66" charset="0"/>
                <a:ea typeface="Nimbus Sans L" pitchFamily="34"/>
                <a:cs typeface="Nimbus Sans L" pitchFamily="34"/>
              </a:rPr>
              <a:t> with          B</a:t>
            </a:r>
            <a:r>
              <a:rPr lang="en-US" sz="2000" b="0" i="0" u="none" strike="noStrike" kern="1200" dirty="0">
                <a:ln>
                  <a:noFill/>
                </a:ln>
                <a:latin typeface="Comic Sans MS" pitchFamily="66" charset="0"/>
                <a:ea typeface="Nimbus Sans L" pitchFamily="34"/>
                <a:cs typeface="Nimbus Sans L" pitchFamily="34"/>
              </a:rPr>
              <a:t>=(1-5)x10</a:t>
            </a:r>
            <a:r>
              <a:rPr lang="en-US" sz="2000" b="0" i="0" u="none" strike="noStrike" kern="1200" baseline="30000" dirty="0">
                <a:ln>
                  <a:noFill/>
                </a:ln>
                <a:latin typeface="Comic Sans MS" pitchFamily="66" charset="0"/>
                <a:ea typeface="Nimbus Sans L" pitchFamily="34"/>
                <a:cs typeface="Nimbus Sans L" pitchFamily="34"/>
              </a:rPr>
              <a:t>8</a:t>
            </a:r>
            <a:r>
              <a:rPr lang="en-US" sz="2000" b="0" i="0" u="none" strike="noStrike" kern="1200" dirty="0">
                <a:ln>
                  <a:noFill/>
                </a:ln>
                <a:latin typeface="Comic Sans MS" pitchFamily="66" charset="0"/>
                <a:ea typeface="Nimbus Sans L" pitchFamily="34"/>
                <a:cs typeface="Nimbus Sans L" pitchFamily="34"/>
              </a:rPr>
              <a:t> G:</a:t>
            </a:r>
          </a:p>
          <a:p>
            <a:pPr marL="648000" marR="0" lvl="2" indent="-216000" rtl="0" hangingPunct="0">
              <a:lnSpc>
                <a:spcPct val="100000"/>
              </a:lnSpc>
              <a:spcBef>
                <a:spcPts val="0"/>
              </a:spcBef>
              <a:spcAft>
                <a:spcPts val="0"/>
              </a:spcAft>
              <a:buSzPct val="45000"/>
              <a:buFont typeface="StarSymbol"/>
              <a:buChar char="●"/>
              <a:tabLst/>
            </a:pPr>
            <a:r>
              <a:rPr lang="en-US" sz="2000" b="1" i="0" u="none" strike="noStrike" kern="1200" dirty="0" err="1">
                <a:ln>
                  <a:noFill/>
                </a:ln>
                <a:solidFill>
                  <a:srgbClr val="000080"/>
                </a:solidFill>
                <a:latin typeface="Comic Sans MS" pitchFamily="66" charset="0"/>
                <a:ea typeface="Nimbus Sans L" pitchFamily="34"/>
                <a:cs typeface="Nimbus Sans L" pitchFamily="34"/>
              </a:rPr>
              <a:t>R</a:t>
            </a:r>
            <a:r>
              <a:rPr lang="en-US" sz="2000" b="1" i="0" u="none" strike="noStrike" kern="1200" baseline="-25000" dirty="0" err="1">
                <a:ln>
                  <a:noFill/>
                </a:ln>
                <a:solidFill>
                  <a:srgbClr val="000080"/>
                </a:solidFill>
                <a:latin typeface="Comic Sans MS" pitchFamily="66" charset="0"/>
                <a:ea typeface="Nimbus Sans L" pitchFamily="34"/>
                <a:cs typeface="Nimbus Sans L" pitchFamily="34"/>
              </a:rPr>
              <a:t>in</a:t>
            </a:r>
            <a:r>
              <a:rPr lang="en-US" sz="2000" b="1" i="0" u="none" strike="noStrike" kern="1200" dirty="0">
                <a:ln>
                  <a:noFill/>
                </a:ln>
                <a:solidFill>
                  <a:srgbClr val="000080"/>
                </a:solidFill>
                <a:latin typeface="Comic Sans MS" pitchFamily="66" charset="0"/>
                <a:ea typeface="Nimbus Sans L" pitchFamily="34"/>
                <a:cs typeface="Nimbus Sans L" pitchFamily="34"/>
              </a:rPr>
              <a:t> ~ 12 - 26 km</a:t>
            </a:r>
            <a:r>
              <a:rPr lang="en-US" sz="2000" b="1" i="0" u="none" strike="noStrike" kern="1200" dirty="0" smtClean="0">
                <a:ln>
                  <a:noFill/>
                </a:ln>
                <a:latin typeface="Comic Sans MS" pitchFamily="66" charset="0"/>
                <a:ea typeface="Nimbus Sans L" pitchFamily="34"/>
                <a:cs typeface="Nimbus Sans L" pitchFamily="34"/>
              </a:rPr>
              <a:t> &lt; 31 km  </a:t>
            </a:r>
            <a:r>
              <a:rPr lang="en-US" sz="2000" b="0" i="0" u="none" strike="noStrike" kern="1200" dirty="0" smtClean="0">
                <a:ln>
                  <a:noFill/>
                </a:ln>
                <a:latin typeface="Comic Sans MS" pitchFamily="66" charset="0"/>
                <a:ea typeface="Nimbus Sans L" pitchFamily="34"/>
                <a:cs typeface="Nimbus Sans L" pitchFamily="34"/>
              </a:rPr>
              <a:t>-</a:t>
            </a:r>
            <a:r>
              <a:rPr lang="en-US" sz="2000" b="0" i="0" u="none" strike="noStrike" kern="1200" dirty="0">
                <a:ln>
                  <a:noFill/>
                </a:ln>
                <a:latin typeface="Comic Sans MS" pitchFamily="66" charset="0"/>
                <a:ea typeface="Nimbus Sans L" pitchFamily="34"/>
                <a:cs typeface="Nimbus Sans L" pitchFamily="34"/>
              </a:rPr>
              <a:t>- well in</a:t>
            </a:r>
            <a:r>
              <a:rPr lang="en-US" sz="2000" b="0" i="0" u="none" strike="noStrike" kern="1200" dirty="0" smtClean="0">
                <a:ln>
                  <a:noFill/>
                </a:ln>
                <a:latin typeface="Comic Sans MS" pitchFamily="66" charset="0"/>
                <a:ea typeface="Nimbus Sans L" pitchFamily="34"/>
                <a:cs typeface="Nimbus Sans L" pitchFamily="34"/>
              </a:rPr>
              <a:t> agreement with </a:t>
            </a:r>
            <a:r>
              <a:rPr lang="en-US" sz="2000" b="0" i="0" u="none" strike="noStrike" kern="1200" dirty="0">
                <a:ln>
                  <a:noFill/>
                </a:ln>
                <a:latin typeface="Comic Sans MS" pitchFamily="66" charset="0"/>
                <a:ea typeface="Nimbus Sans L" pitchFamily="34"/>
                <a:cs typeface="Nimbus Sans L" pitchFamily="34"/>
              </a:rPr>
              <a:t>our estimate</a:t>
            </a:r>
          </a:p>
        </p:txBody>
      </p:sp>
      <p:sp>
        <p:nvSpPr>
          <p:cNvPr id="4" name="CasellaDiTesto 3"/>
          <p:cNvSpPr txBox="1"/>
          <p:nvPr/>
        </p:nvSpPr>
        <p:spPr>
          <a:xfrm>
            <a:off x="863848" y="4072708"/>
            <a:ext cx="8972040" cy="3307529"/>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buFont typeface="StarSymbol"/>
              <a:buChar char="●"/>
              <a:tabLst/>
            </a:pPr>
            <a:r>
              <a:rPr lang="en-US" sz="2000" b="0" i="0" u="none" strike="noStrike" kern="1200" dirty="0">
                <a:ln>
                  <a:noFill/>
                </a:ln>
                <a:latin typeface="Comic Sans MS" pitchFamily="66" charset="0"/>
                <a:ea typeface="Nimbus Sans L" pitchFamily="34"/>
                <a:cs typeface="Nimbus Sans L" pitchFamily="34"/>
              </a:rPr>
              <a:t> </a:t>
            </a:r>
            <a:r>
              <a:rPr lang="en-US" sz="2000" b="1" i="0" u="none" strike="noStrike" kern="1200" dirty="0">
                <a:ln>
                  <a:noFill/>
                </a:ln>
                <a:solidFill>
                  <a:srgbClr val="800000"/>
                </a:solidFill>
                <a:latin typeface="Comic Sans MS" pitchFamily="66" charset="0"/>
                <a:ea typeface="Nimbus Sans L" pitchFamily="34"/>
                <a:cs typeface="Nimbus Sans L" pitchFamily="34"/>
              </a:rPr>
              <a:t>Our upper limit of 25.6 km is well within the </a:t>
            </a:r>
            <a:r>
              <a:rPr lang="en-US" sz="2000" b="1" i="0" u="none" strike="noStrike" kern="1200" dirty="0" err="1">
                <a:ln>
                  <a:noFill/>
                </a:ln>
                <a:solidFill>
                  <a:srgbClr val="800000"/>
                </a:solidFill>
                <a:latin typeface="Comic Sans MS" pitchFamily="66" charset="0"/>
                <a:ea typeface="Nimbus Sans L" pitchFamily="34"/>
                <a:cs typeface="Nimbus Sans L" pitchFamily="34"/>
              </a:rPr>
              <a:t>corotation</a:t>
            </a:r>
            <a:r>
              <a:rPr lang="en-US" sz="2000" b="1" i="0" u="none" strike="noStrike" kern="1200" dirty="0">
                <a:ln>
                  <a:noFill/>
                </a:ln>
                <a:solidFill>
                  <a:srgbClr val="800000"/>
                </a:solidFill>
                <a:latin typeface="Comic Sans MS" pitchFamily="66" charset="0"/>
                <a:ea typeface="Nimbus Sans L" pitchFamily="34"/>
                <a:cs typeface="Nimbus Sans L" pitchFamily="34"/>
              </a:rPr>
              <a:t> radius </a:t>
            </a:r>
            <a:r>
              <a:rPr lang="en-US" sz="2000" b="1" i="0" u="none" strike="noStrike" kern="1200" dirty="0">
                <a:ln>
                  <a:noFill/>
                </a:ln>
                <a:solidFill>
                  <a:srgbClr val="000000"/>
                </a:solidFill>
                <a:latin typeface="Comic Sans MS" pitchFamily="66" charset="0"/>
                <a:ea typeface="Nimbus Sans L" pitchFamily="34"/>
                <a:cs typeface="Nimbus Sans L" pitchFamily="34"/>
              </a:rPr>
              <a:t>(31 km)</a:t>
            </a:r>
            <a:r>
              <a:rPr lang="en-US" sz="2000" b="0" i="0" u="none" strike="noStrike" kern="1200" dirty="0">
                <a:ln>
                  <a:noFill/>
                </a:ln>
                <a:latin typeface="Comic Sans MS" pitchFamily="66" charset="0"/>
                <a:ea typeface="Nimbus Sans L" pitchFamily="34"/>
                <a:cs typeface="Nimbus Sans L" pitchFamily="34"/>
              </a:rPr>
              <a:t>, and fits perfectly in the small zone around the pulsar where accretion is possible, thus giving an </a:t>
            </a:r>
            <a:r>
              <a:rPr lang="en-US" sz="2000" b="0" i="0" u="none" strike="noStrike" kern="1200" dirty="0" smtClean="0">
                <a:ln>
                  <a:noFill/>
                </a:ln>
                <a:latin typeface="Comic Sans MS" pitchFamily="66" charset="0"/>
                <a:ea typeface="Nimbus Sans L" pitchFamily="34"/>
                <a:cs typeface="Nimbus Sans L" pitchFamily="34"/>
              </a:rPr>
              <a:t>important </a:t>
            </a:r>
            <a:r>
              <a:rPr lang="en-US" sz="2000" b="1" i="0" u="none" strike="noStrike" kern="1200" dirty="0">
                <a:ln>
                  <a:noFill/>
                </a:ln>
                <a:solidFill>
                  <a:srgbClr val="0070C0"/>
                </a:solidFill>
                <a:latin typeface="Comic Sans MS" pitchFamily="66" charset="0"/>
                <a:ea typeface="Nimbus Sans L" pitchFamily="34"/>
                <a:cs typeface="Nimbus Sans L" pitchFamily="34"/>
              </a:rPr>
              <a:t>confirmation of accretion </a:t>
            </a:r>
            <a:r>
              <a:rPr lang="en-US" sz="2000" b="1" i="0" u="none" strike="noStrike" kern="1200" dirty="0" smtClean="0">
                <a:ln>
                  <a:noFill/>
                </a:ln>
                <a:solidFill>
                  <a:srgbClr val="0070C0"/>
                </a:solidFill>
                <a:latin typeface="Comic Sans MS" pitchFamily="66" charset="0"/>
                <a:ea typeface="Nimbus Sans L" pitchFamily="34"/>
                <a:cs typeface="Nimbus Sans L" pitchFamily="34"/>
              </a:rPr>
              <a:t>theory </a:t>
            </a:r>
            <a:r>
              <a:rPr lang="en-US" sz="2000" b="1" dirty="0" smtClean="0">
                <a:solidFill>
                  <a:srgbClr val="0070C0"/>
                </a:solidFill>
                <a:latin typeface="Comic Sans MS" pitchFamily="66" charset="0"/>
                <a:ea typeface="Nimbus Sans L" pitchFamily="34"/>
                <a:cs typeface="Nimbus Sans L" pitchFamily="34"/>
              </a:rPr>
              <a:t>for</a:t>
            </a:r>
            <a:r>
              <a:rPr lang="en-US" sz="2000" b="1" i="0" u="none" strike="noStrike" kern="1200" dirty="0" smtClean="0">
                <a:ln>
                  <a:noFill/>
                </a:ln>
                <a:solidFill>
                  <a:srgbClr val="0070C0"/>
                </a:solidFill>
                <a:latin typeface="Comic Sans MS" pitchFamily="66" charset="0"/>
                <a:ea typeface="Nimbus Sans L" pitchFamily="34"/>
                <a:cs typeface="Nimbus Sans L" pitchFamily="34"/>
              </a:rPr>
              <a:t> </a:t>
            </a:r>
            <a:r>
              <a:rPr lang="en-US" sz="2000" b="1" i="0" u="none" strike="noStrike" kern="1200" dirty="0">
                <a:ln>
                  <a:noFill/>
                </a:ln>
                <a:solidFill>
                  <a:srgbClr val="0070C0"/>
                </a:solidFill>
                <a:latin typeface="Comic Sans MS" pitchFamily="66" charset="0"/>
                <a:ea typeface="Nimbus Sans L" pitchFamily="34"/>
                <a:cs typeface="Nimbus Sans L" pitchFamily="34"/>
              </a:rPr>
              <a:t>fast </a:t>
            </a:r>
            <a:r>
              <a:rPr lang="en-US" sz="2000" b="1" i="0" u="none" strike="noStrike" kern="1200" dirty="0" smtClean="0">
                <a:ln>
                  <a:noFill/>
                </a:ln>
                <a:solidFill>
                  <a:srgbClr val="0070C0"/>
                </a:solidFill>
                <a:latin typeface="Comic Sans MS" pitchFamily="66" charset="0"/>
                <a:ea typeface="Nimbus Sans L" pitchFamily="34"/>
                <a:cs typeface="Nimbus Sans L" pitchFamily="34"/>
              </a:rPr>
              <a:t>rotators</a:t>
            </a:r>
          </a:p>
          <a:p>
            <a:pPr marL="0" marR="0" lvl="0" indent="0" rtl="0" hangingPunct="0">
              <a:lnSpc>
                <a:spcPct val="100000"/>
              </a:lnSpc>
              <a:spcBef>
                <a:spcPts val="0"/>
              </a:spcBef>
              <a:spcAft>
                <a:spcPts val="0"/>
              </a:spcAft>
              <a:buSzPct val="45000"/>
              <a:buFont typeface="StarSymbol"/>
              <a:buChar char="●"/>
              <a:tabLst/>
            </a:pPr>
            <a:endParaRPr lang="en-US" sz="2000" b="1" dirty="0" smtClean="0">
              <a:solidFill>
                <a:srgbClr val="0070C0"/>
              </a:solidFill>
              <a:latin typeface="Comic Sans MS" pitchFamily="66" charset="0"/>
              <a:ea typeface="Nimbus Sans L" pitchFamily="34"/>
              <a:cs typeface="Nimbus Sans L" pitchFamily="34"/>
            </a:endParaRPr>
          </a:p>
          <a:p>
            <a:pPr lvl="0" hangingPunct="0">
              <a:buClr>
                <a:srgbClr val="000000"/>
              </a:buClr>
              <a:buSzPct val="45000"/>
            </a:pPr>
            <a:r>
              <a:rPr lang="en-US" sz="2000" b="1" dirty="0" smtClean="0">
                <a:solidFill>
                  <a:srgbClr val="C00000"/>
                </a:solidFill>
                <a:latin typeface="Comic Sans MS" pitchFamily="66" charset="0"/>
                <a:ea typeface="Nimbus Sans L" pitchFamily="34"/>
                <a:cs typeface="Nimbus Sans L" pitchFamily="34"/>
              </a:rPr>
              <a:t>Alternatives?</a:t>
            </a:r>
          </a:p>
          <a:p>
            <a:pPr lvl="0" hangingPunct="0"/>
            <a:r>
              <a:rPr lang="en-US" sz="2000" dirty="0" smtClean="0">
                <a:solidFill>
                  <a:srgbClr val="0070C0"/>
                </a:solidFill>
                <a:latin typeface="Comic Sans MS" pitchFamily="66" charset="0"/>
                <a:ea typeface="Nimbus Sans L" pitchFamily="34"/>
                <a:cs typeface="Nimbus Sans L" pitchFamily="34"/>
              </a:rPr>
              <a:t>Formation in the </a:t>
            </a:r>
            <a:r>
              <a:rPr lang="en-US" sz="2000" dirty="0" err="1" smtClean="0">
                <a:solidFill>
                  <a:srgbClr val="0070C0"/>
                </a:solidFill>
                <a:latin typeface="Comic Sans MS" pitchFamily="66" charset="0"/>
                <a:ea typeface="Nimbus Sans L" pitchFamily="34"/>
                <a:cs typeface="Nimbus Sans L" pitchFamily="34"/>
              </a:rPr>
              <a:t>Comptonizing</a:t>
            </a:r>
            <a:r>
              <a:rPr lang="en-US" sz="2000" dirty="0" smtClean="0">
                <a:solidFill>
                  <a:srgbClr val="0070C0"/>
                </a:solidFill>
                <a:latin typeface="Comic Sans MS" pitchFamily="66" charset="0"/>
                <a:ea typeface="Nimbus Sans L" pitchFamily="34"/>
                <a:cs typeface="Nimbus Sans L" pitchFamily="34"/>
              </a:rPr>
              <a:t> Corona is unlikely for </a:t>
            </a:r>
            <a:r>
              <a:rPr lang="en-US" sz="2000" dirty="0" err="1" smtClean="0">
                <a:solidFill>
                  <a:srgbClr val="0070C0"/>
                </a:solidFill>
                <a:latin typeface="Comic Sans MS" pitchFamily="66" charset="0"/>
                <a:ea typeface="Nimbus Sans L" pitchFamily="34"/>
                <a:cs typeface="Nimbus Sans L" pitchFamily="34"/>
              </a:rPr>
              <a:t>kTe</a:t>
            </a:r>
            <a:r>
              <a:rPr lang="en-US" sz="2000" dirty="0" smtClean="0">
                <a:solidFill>
                  <a:srgbClr val="0070C0"/>
                </a:solidFill>
                <a:latin typeface="Comic Sans MS" pitchFamily="66" charset="0"/>
                <a:ea typeface="Nimbus Sans L" pitchFamily="34"/>
                <a:cs typeface="Nimbus Sans L" pitchFamily="34"/>
              </a:rPr>
              <a:t> &gt; 35 </a:t>
            </a:r>
            <a:r>
              <a:rPr lang="en-US" sz="2000" dirty="0" err="1" smtClean="0">
                <a:solidFill>
                  <a:srgbClr val="0070C0"/>
                </a:solidFill>
                <a:latin typeface="Comic Sans MS" pitchFamily="66" charset="0"/>
                <a:ea typeface="Nimbus Sans L" pitchFamily="34"/>
                <a:cs typeface="Nimbus Sans L" pitchFamily="34"/>
              </a:rPr>
              <a:t>keV</a:t>
            </a:r>
            <a:r>
              <a:rPr lang="en-US" sz="2000" dirty="0" smtClean="0">
                <a:solidFill>
                  <a:srgbClr val="0070C0"/>
                </a:solidFill>
                <a:latin typeface="Comic Sans MS" pitchFamily="66" charset="0"/>
                <a:ea typeface="Nimbus Sans L" pitchFamily="34"/>
                <a:cs typeface="Nimbus Sans L" pitchFamily="34"/>
              </a:rPr>
              <a:t>, </a:t>
            </a:r>
            <a:r>
              <a:rPr lang="en-US" sz="2000" dirty="0" smtClean="0">
                <a:solidFill>
                  <a:srgbClr val="0070C0"/>
                </a:solidFill>
                <a:latin typeface="Comic Sans MS" pitchFamily="66" charset="0"/>
                <a:ea typeface="Times New Roman" pitchFamily="18"/>
                <a:cs typeface="Times New Roman" pitchFamily="18"/>
              </a:rPr>
              <a:t>τ</a:t>
            </a:r>
            <a:r>
              <a:rPr lang="en-US" sz="2000" dirty="0" smtClean="0">
                <a:solidFill>
                  <a:srgbClr val="0070C0"/>
                </a:solidFill>
                <a:latin typeface="Comic Sans MS" pitchFamily="66" charset="0"/>
                <a:ea typeface="Nimbus Sans L" pitchFamily="34"/>
                <a:cs typeface="Nimbus Sans L" pitchFamily="34"/>
              </a:rPr>
              <a:t>~2</a:t>
            </a:r>
            <a:r>
              <a:rPr lang="en-US" sz="2000" dirty="0" smtClean="0">
                <a:latin typeface="Comic Sans MS" pitchFamily="66" charset="0"/>
                <a:ea typeface="Nimbus Sans L" pitchFamily="34"/>
                <a:cs typeface="Nimbus Sans L" pitchFamily="34"/>
              </a:rPr>
              <a:t> </a:t>
            </a:r>
            <a:r>
              <a:rPr lang="en-US" sz="2000" dirty="0" smtClean="0">
                <a:latin typeface="Comic Sans MS" pitchFamily="66" charset="0"/>
                <a:ea typeface="DejaVu Sans" pitchFamily="2"/>
                <a:cs typeface="DejaVu Sans" pitchFamily="2"/>
              </a:rPr>
              <a:t>(e.g. </a:t>
            </a:r>
            <a:r>
              <a:rPr lang="en-US" sz="2000" dirty="0" err="1" smtClean="0">
                <a:latin typeface="Comic Sans MS" pitchFamily="66" charset="0"/>
                <a:ea typeface="DejaVu Sans" pitchFamily="2"/>
                <a:cs typeface="DejaVu Sans" pitchFamily="2"/>
              </a:rPr>
              <a:t>Gierlinski</a:t>
            </a:r>
            <a:r>
              <a:rPr lang="en-US" sz="2000" dirty="0" smtClean="0">
                <a:latin typeface="Comic Sans MS" pitchFamily="66" charset="0"/>
                <a:ea typeface="DejaVu Sans" pitchFamily="2"/>
                <a:cs typeface="DejaVu Sans" pitchFamily="2"/>
              </a:rPr>
              <a:t> et al. 2002)</a:t>
            </a:r>
            <a:endParaRPr lang="en-US" sz="2000" dirty="0" smtClean="0">
              <a:solidFill>
                <a:srgbClr val="0070C0"/>
              </a:solidFill>
              <a:latin typeface="Comic Sans MS" pitchFamily="66" charset="0"/>
              <a:ea typeface="DejaVu Sans" pitchFamily="2"/>
              <a:cs typeface="DejaVu Sans" pitchFamily="2"/>
            </a:endParaRPr>
          </a:p>
          <a:p>
            <a:pPr marL="0" marR="0" lvl="0" indent="0" rtl="0" hangingPunct="0">
              <a:lnSpc>
                <a:spcPct val="100000"/>
              </a:lnSpc>
              <a:spcBef>
                <a:spcPts val="0"/>
              </a:spcBef>
              <a:spcAft>
                <a:spcPts val="0"/>
              </a:spcAft>
              <a:buSzPct val="45000"/>
              <a:buFont typeface="StarSymbol"/>
              <a:buChar char="●"/>
              <a:tabLst/>
            </a:pPr>
            <a:endParaRPr lang="en-US" sz="2000" b="1" i="0" u="none" strike="noStrike" kern="1200" dirty="0">
              <a:ln>
                <a:noFill/>
              </a:ln>
              <a:solidFill>
                <a:srgbClr val="0070C0"/>
              </a:solidFill>
              <a:latin typeface="Comic Sans MS" pitchFamily="66" charset="0"/>
              <a:ea typeface="Nimbus Sans L" pitchFamily="34"/>
              <a:cs typeface="Nimbus Sans L" pitchFamily="34"/>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925512" y="2103437"/>
            <a:ext cx="3429000" cy="681947"/>
          </a:xfrm>
          <a:prstGeom prst="rect">
            <a:avLst/>
          </a:prstGeom>
          <a:noFill/>
          <a:ln w="9525">
            <a:noFill/>
            <a:miter lim="800000"/>
            <a:headEnd/>
            <a:tailEnd/>
          </a:ln>
        </p:spPr>
        <p:txBody>
          <a:bodyPr wrap="square" lIns="96231" tIns="48116" rIns="96231" bIns="48116">
            <a:prstTxWarp prst="textNoShape">
              <a:avLst/>
            </a:prstTxWarp>
            <a:spAutoFit/>
          </a:bodyPr>
          <a:lstStyle/>
          <a:p>
            <a:pPr algn="l"/>
            <a:r>
              <a:rPr lang="it-IT" sz="1900" b="1" dirty="0" err="1" smtClean="0">
                <a:latin typeface="Comic Sans MS" charset="0"/>
              </a:rPr>
              <a:t>XMM-Newton</a:t>
            </a:r>
            <a:r>
              <a:rPr lang="it-IT" sz="1900" b="1" dirty="0" smtClean="0">
                <a:latin typeface="Comic Sans MS" charset="0"/>
              </a:rPr>
              <a:t> </a:t>
            </a:r>
            <a:r>
              <a:rPr lang="it-IT" sz="1900" b="1" dirty="0" err="1" smtClean="0">
                <a:latin typeface="Comic Sans MS" charset="0"/>
              </a:rPr>
              <a:t>observation</a:t>
            </a:r>
            <a:r>
              <a:rPr lang="it-IT" sz="1900" b="1" dirty="0" smtClean="0">
                <a:latin typeface="Comic Sans MS" charset="0"/>
              </a:rPr>
              <a:t> </a:t>
            </a:r>
            <a:r>
              <a:rPr lang="it-IT" sz="1900" b="1" dirty="0" err="1" smtClean="0">
                <a:latin typeface="Comic Sans MS" charset="0"/>
              </a:rPr>
              <a:t>of</a:t>
            </a:r>
            <a:r>
              <a:rPr lang="it-IT" sz="1900" b="1" dirty="0" smtClean="0">
                <a:latin typeface="Comic Sans MS" charset="0"/>
              </a:rPr>
              <a:t> the CV GK Per</a:t>
            </a:r>
            <a:endParaRPr lang="it-IT" sz="1900" b="1" dirty="0">
              <a:latin typeface="Comic Sans MS" charset="0"/>
            </a:endParaRPr>
          </a:p>
        </p:txBody>
      </p:sp>
      <p:pic>
        <p:nvPicPr>
          <p:cNvPr id="4" name="Immagine 3"/>
          <p:cNvPicPr>
            <a:picLocks noChangeAspect="1"/>
          </p:cNvPicPr>
          <p:nvPr/>
        </p:nvPicPr>
        <p:blipFill>
          <a:blip r:embed="rId3" cstate="print">
            <a:lum bright="-5000" contrast="10000"/>
          </a:blip>
          <a:stretch>
            <a:fillRect/>
          </a:stretch>
        </p:blipFill>
        <p:spPr>
          <a:xfrm>
            <a:off x="773112" y="2801937"/>
            <a:ext cx="6705600" cy="4711700"/>
          </a:xfrm>
          <a:prstGeom prst="rect">
            <a:avLst/>
          </a:prstGeom>
        </p:spPr>
      </p:pic>
      <p:pic>
        <p:nvPicPr>
          <p:cNvPr id="3" name="Immagine 2"/>
          <p:cNvPicPr>
            <a:picLocks noChangeAspect="1"/>
          </p:cNvPicPr>
          <p:nvPr/>
        </p:nvPicPr>
        <p:blipFill>
          <a:blip r:embed="rId4" cstate="print">
            <a:lum bright="-13000" contrast="20000"/>
          </a:blip>
          <a:stretch>
            <a:fillRect/>
          </a:stretch>
        </p:blipFill>
        <p:spPr>
          <a:xfrm>
            <a:off x="2088838" y="1506537"/>
            <a:ext cx="7980674" cy="6053138"/>
          </a:xfrm>
          <a:prstGeom prst="rect">
            <a:avLst/>
          </a:prstGeom>
        </p:spPr>
      </p:pic>
      <p:sp>
        <p:nvSpPr>
          <p:cNvPr id="5" name="Ovale 4"/>
          <p:cNvSpPr/>
          <p:nvPr/>
        </p:nvSpPr>
        <p:spPr>
          <a:xfrm>
            <a:off x="2830512" y="4084637"/>
            <a:ext cx="5486400" cy="1447800"/>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Rectangle 2"/>
          <p:cNvSpPr>
            <a:spLocks noGrp="1" noChangeArrowheads="1"/>
          </p:cNvSpPr>
          <p:nvPr>
            <p:ph type="title"/>
          </p:nvPr>
        </p:nvSpPr>
        <p:spPr>
          <a:xfrm>
            <a:off x="795024" y="198437"/>
            <a:ext cx="9198288" cy="1427939"/>
          </a:xfrm>
        </p:spPr>
        <p:txBody>
          <a:bodyPr/>
          <a:lstStyle/>
          <a:p>
            <a:pPr hangingPunct="1">
              <a:defRPr/>
            </a:pPr>
            <a:r>
              <a:rPr lang="it-IT" dirty="0" err="1" smtClean="0">
                <a:solidFill>
                  <a:schemeClr val="bg1"/>
                </a:solidFill>
                <a:ea typeface="ＭＳ Ｐゴシック" pitchFamily="-65" charset="-128"/>
                <a:cs typeface="ＭＳ Ｐゴシック" pitchFamily="-65" charset="-128"/>
              </a:rPr>
              <a:t>Relativistic</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Iron</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Lines</a:t>
            </a:r>
            <a:r>
              <a:rPr lang="it-IT" dirty="0" smtClean="0">
                <a:solidFill>
                  <a:schemeClr val="bg1"/>
                </a:solidFill>
                <a:ea typeface="ＭＳ Ｐゴシック" pitchFamily="-65" charset="-128"/>
                <a:cs typeface="ＭＳ Ｐゴシック" pitchFamily="-65" charset="-128"/>
              </a:rPr>
              <a:t> in </a:t>
            </a:r>
            <a:r>
              <a:rPr lang="it-IT" dirty="0" err="1" smtClean="0">
                <a:solidFill>
                  <a:schemeClr val="bg1"/>
                </a:solidFill>
                <a:ea typeface="ＭＳ Ｐゴシック" pitchFamily="-65" charset="-128"/>
                <a:cs typeface="ＭＳ Ｐゴシック" pitchFamily="-65" charset="-128"/>
              </a:rPr>
              <a:t>WDs</a:t>
            </a:r>
            <a:r>
              <a:rPr lang="it-IT" dirty="0" smtClean="0">
                <a:solidFill>
                  <a:schemeClr val="bg1"/>
                </a:solidFill>
                <a:ea typeface="ＭＳ Ｐゴシック" pitchFamily="-65" charset="-128"/>
                <a:cs typeface="ＭＳ Ｐゴシック" pitchFamily="-65" charset="-128"/>
              </a:rPr>
              <a:t>?</a:t>
            </a:r>
            <a:endParaRPr lang="it-IT" dirty="0">
              <a:solidFill>
                <a:schemeClr val="bg1"/>
              </a:solidFill>
              <a:ea typeface="ＭＳ Ｐゴシック" pitchFamily="-65" charset="-128"/>
              <a:cs typeface="ＭＳ Ｐゴシック" pitchFamily="-65" charset="-128"/>
            </a:endParaRPr>
          </a:p>
        </p:txBody>
      </p:sp>
      <p:sp>
        <p:nvSpPr>
          <p:cNvPr id="7" name="Text Box 5"/>
          <p:cNvSpPr txBox="1">
            <a:spLocks noChangeArrowheads="1"/>
          </p:cNvSpPr>
          <p:nvPr/>
        </p:nvSpPr>
        <p:spPr bwMode="auto">
          <a:xfrm>
            <a:off x="7047091" y="6831690"/>
            <a:ext cx="2870021" cy="389560"/>
          </a:xfrm>
          <a:prstGeom prst="rect">
            <a:avLst/>
          </a:prstGeom>
          <a:noFill/>
          <a:ln w="9525">
            <a:noFill/>
            <a:miter lim="800000"/>
            <a:headEnd/>
            <a:tailEnd/>
          </a:ln>
        </p:spPr>
        <p:txBody>
          <a:bodyPr lIns="96231" tIns="48116" rIns="96231" bIns="48116">
            <a:prstTxWarp prst="textNoShape">
              <a:avLst/>
            </a:prstTxWarp>
            <a:spAutoFit/>
          </a:bodyPr>
          <a:lstStyle/>
          <a:p>
            <a:pPr algn="l"/>
            <a:r>
              <a:rPr lang="it-IT" sz="1900" b="1" dirty="0" err="1" smtClean="0">
                <a:latin typeface="Comic Sans MS" charset="0"/>
              </a:rPr>
              <a:t>Titarchuk</a:t>
            </a:r>
            <a:r>
              <a:rPr lang="it-IT" sz="1900" b="1" dirty="0" smtClean="0">
                <a:latin typeface="Comic Sans MS" charset="0"/>
              </a:rPr>
              <a:t> </a:t>
            </a:r>
            <a:r>
              <a:rPr lang="it-IT" sz="1900" b="1" dirty="0" err="1" smtClean="0">
                <a:latin typeface="Comic Sans MS" charset="0"/>
              </a:rPr>
              <a:t>et</a:t>
            </a:r>
            <a:r>
              <a:rPr lang="it-IT" sz="1900" b="1" dirty="0" smtClean="0">
                <a:latin typeface="Comic Sans MS" charset="0"/>
              </a:rPr>
              <a:t> al. 2009</a:t>
            </a:r>
            <a:endParaRPr lang="it-IT" sz="1900" b="1" dirty="0">
              <a:latin typeface="Comic Sans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0864" y="231480"/>
            <a:ext cx="8607960" cy="1262160"/>
          </a:xfrm>
        </p:spPr>
        <p:txBody>
          <a:bodyPr/>
          <a:lstStyle/>
          <a:p>
            <a:r>
              <a:rPr lang="it-IT" sz="4400" b="0" dirty="0" err="1" smtClean="0">
                <a:solidFill>
                  <a:schemeClr val="bg1"/>
                </a:solidFill>
                <a:latin typeface="+mn-lt"/>
              </a:rPr>
              <a:t>Proposed</a:t>
            </a:r>
            <a:r>
              <a:rPr lang="it-IT" sz="4400" b="0" dirty="0" smtClean="0">
                <a:solidFill>
                  <a:schemeClr val="bg1"/>
                </a:solidFill>
                <a:latin typeface="+mn-lt"/>
              </a:rPr>
              <a:t> alternative </a:t>
            </a:r>
            <a:r>
              <a:rPr lang="it-IT" sz="4400" b="0" dirty="0" err="1" smtClean="0">
                <a:solidFill>
                  <a:schemeClr val="bg1"/>
                </a:solidFill>
                <a:latin typeface="+mn-lt"/>
              </a:rPr>
              <a:t>model</a:t>
            </a:r>
            <a:r>
              <a:rPr lang="it-IT" sz="4400" b="0" dirty="0" smtClean="0">
                <a:solidFill>
                  <a:schemeClr val="bg1"/>
                </a:solidFill>
                <a:latin typeface="+mn-lt"/>
              </a:rPr>
              <a:t>:</a:t>
            </a:r>
            <a:br>
              <a:rPr lang="it-IT" sz="4400" b="0" dirty="0" smtClean="0">
                <a:solidFill>
                  <a:schemeClr val="bg1"/>
                </a:solidFill>
                <a:latin typeface="+mn-lt"/>
              </a:rPr>
            </a:br>
            <a:r>
              <a:rPr lang="it-IT" sz="4400" b="0" dirty="0" smtClean="0">
                <a:solidFill>
                  <a:schemeClr val="bg1"/>
                </a:solidFill>
                <a:latin typeface="+mn-lt"/>
              </a:rPr>
              <a:t>Wind </a:t>
            </a:r>
            <a:r>
              <a:rPr lang="it-IT" sz="4400" b="0" dirty="0" err="1" smtClean="0">
                <a:solidFill>
                  <a:schemeClr val="bg1"/>
                </a:solidFill>
                <a:latin typeface="+mn-lt"/>
              </a:rPr>
              <a:t>line</a:t>
            </a:r>
            <a:r>
              <a:rPr lang="it-IT" sz="4400" b="0" dirty="0" smtClean="0">
                <a:solidFill>
                  <a:schemeClr val="bg1"/>
                </a:solidFill>
                <a:latin typeface="+mn-lt"/>
              </a:rPr>
              <a:t> </a:t>
            </a:r>
            <a:r>
              <a:rPr lang="it-IT" sz="4400" b="0" dirty="0" err="1" smtClean="0">
                <a:solidFill>
                  <a:schemeClr val="bg1"/>
                </a:solidFill>
                <a:latin typeface="+mn-lt"/>
              </a:rPr>
              <a:t>profile</a:t>
            </a:r>
            <a:endParaRPr lang="it-IT" sz="4400" b="0" dirty="0">
              <a:solidFill>
                <a:schemeClr val="bg1"/>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4435648" y="3203773"/>
            <a:ext cx="5645224" cy="4042803"/>
          </a:xfrm>
          <a:prstGeom prst="rect">
            <a:avLst/>
          </a:prstGeom>
          <a:noFill/>
          <a:ln w="9525">
            <a:noFill/>
            <a:miter lim="800000"/>
            <a:headEnd/>
            <a:tailEnd/>
          </a:ln>
        </p:spPr>
      </p:pic>
      <p:sp>
        <p:nvSpPr>
          <p:cNvPr id="4" name="Rettangolo 3"/>
          <p:cNvSpPr/>
          <p:nvPr/>
        </p:nvSpPr>
        <p:spPr>
          <a:xfrm>
            <a:off x="719832" y="1691605"/>
            <a:ext cx="9360793" cy="1077218"/>
          </a:xfrm>
          <a:prstGeom prst="rect">
            <a:avLst/>
          </a:prstGeom>
        </p:spPr>
        <p:txBody>
          <a:bodyPr wrap="square">
            <a:spAutoFit/>
          </a:bodyPr>
          <a:lstStyle/>
          <a:p>
            <a:r>
              <a:rPr lang="en-US" sz="2200" dirty="0" smtClean="0">
                <a:latin typeface="Comic Sans MS" pitchFamily="66" charset="0"/>
              </a:rPr>
              <a:t>A model for red-skewed emission lines by repeated electron scattering in a diverging outflow or wind </a:t>
            </a:r>
          </a:p>
          <a:p>
            <a:r>
              <a:rPr lang="en-US" sz="2000" dirty="0" smtClean="0"/>
              <a:t>[</a:t>
            </a:r>
            <a:r>
              <a:rPr lang="en-US" sz="2000" dirty="0" err="1" smtClean="0"/>
              <a:t>Titarchuk</a:t>
            </a:r>
            <a:r>
              <a:rPr lang="en-US" sz="2000" dirty="0" smtClean="0"/>
              <a:t> et al. (2003), Laming &amp; </a:t>
            </a:r>
            <a:r>
              <a:rPr lang="en-US" sz="2000" dirty="0" err="1" smtClean="0"/>
              <a:t>Titarchuk</a:t>
            </a:r>
            <a:r>
              <a:rPr lang="en-US" sz="2000" dirty="0" smtClean="0"/>
              <a:t> (2004), </a:t>
            </a:r>
            <a:r>
              <a:rPr lang="it-IT" sz="2000" dirty="0" err="1" smtClean="0"/>
              <a:t>Laurent</a:t>
            </a:r>
            <a:r>
              <a:rPr lang="it-IT" sz="2000" dirty="0" smtClean="0"/>
              <a:t> &amp; </a:t>
            </a:r>
            <a:r>
              <a:rPr lang="it-IT" sz="2000" dirty="0" err="1" smtClean="0"/>
              <a:t>Titarchuk</a:t>
            </a:r>
            <a:r>
              <a:rPr lang="it-IT" sz="2000" dirty="0" smtClean="0"/>
              <a:t> (2007)]</a:t>
            </a:r>
            <a:endParaRPr lang="it-IT" sz="2000" dirty="0"/>
          </a:p>
        </p:txBody>
      </p:sp>
      <p:sp>
        <p:nvSpPr>
          <p:cNvPr id="5" name="Rettangolo 4"/>
          <p:cNvSpPr/>
          <p:nvPr/>
        </p:nvSpPr>
        <p:spPr>
          <a:xfrm>
            <a:off x="719833" y="2987749"/>
            <a:ext cx="4176463" cy="2246769"/>
          </a:xfrm>
          <a:prstGeom prst="rect">
            <a:avLst/>
          </a:prstGeom>
        </p:spPr>
        <p:txBody>
          <a:bodyPr wrap="square">
            <a:spAutoFit/>
          </a:bodyPr>
          <a:lstStyle/>
          <a:p>
            <a:r>
              <a:rPr lang="en-US" sz="2000" dirty="0" smtClean="0">
                <a:latin typeface="Comic Sans MS" pitchFamily="66" charset="0"/>
              </a:rPr>
              <a:t>The red-skewed part of the spectrum is formed by photons undergoing multiple Compton scatterings in an </a:t>
            </a:r>
            <a:r>
              <a:rPr lang="en-US" sz="2000" dirty="0" err="1" smtClean="0">
                <a:latin typeface="Comic Sans MS" pitchFamily="66" charset="0"/>
              </a:rPr>
              <a:t>outflowing</a:t>
            </a:r>
            <a:r>
              <a:rPr lang="en-US" sz="2000" dirty="0" smtClean="0">
                <a:latin typeface="Comic Sans MS" pitchFamily="66" charset="0"/>
              </a:rPr>
              <a:t> wind, while the primary peak is formed by photons escaping directly to the observer.</a:t>
            </a:r>
            <a:endParaRPr lang="it-IT" sz="2000" dirty="0">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asm_lc_1705.gif"/>
          <p:cNvPicPr>
            <a:picLocks noChangeAspect="1"/>
          </p:cNvPicPr>
          <p:nvPr/>
        </p:nvPicPr>
        <p:blipFill>
          <a:blip r:embed="rId3" cstate="print"/>
          <a:stretch>
            <a:fillRect/>
          </a:stretch>
        </p:blipFill>
        <p:spPr>
          <a:xfrm>
            <a:off x="1458912" y="2865437"/>
            <a:ext cx="7366000" cy="3632200"/>
          </a:xfrm>
          <a:prstGeom prst="rect">
            <a:avLst/>
          </a:prstGeom>
        </p:spPr>
      </p:pic>
      <p:sp>
        <p:nvSpPr>
          <p:cNvPr id="2" name="CasellaDiTesto 1"/>
          <p:cNvSpPr txBox="1"/>
          <p:nvPr/>
        </p:nvSpPr>
        <p:spPr>
          <a:xfrm>
            <a:off x="0" y="655637"/>
            <a:ext cx="10080625" cy="644877"/>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600" b="1" i="0" u="none" strike="noStrike" kern="1200" dirty="0" smtClean="0">
                <a:ln>
                  <a:noFill/>
                </a:ln>
                <a:solidFill>
                  <a:schemeClr val="bg1"/>
                </a:solidFill>
                <a:effectLst>
                  <a:outerShdw dist="17961" dir="2700000">
                    <a:scrgbClr r="0" g="0" b="0"/>
                  </a:outerShdw>
                </a:effectLst>
                <a:latin typeface="Nimbus Sans L" pitchFamily="18"/>
                <a:ea typeface="DejaVu Sans" pitchFamily="2"/>
                <a:cs typeface="DejaVu Sans" pitchFamily="2"/>
              </a:rPr>
              <a:t>The</a:t>
            </a:r>
            <a:r>
              <a:rPr lang="en-US" sz="3600" b="1" dirty="0" smtClean="0">
                <a:solidFill>
                  <a:schemeClr val="bg1"/>
                </a:solidFill>
                <a:effectLst>
                  <a:outerShdw dist="17961" dir="2700000">
                    <a:scrgbClr r="0" g="0" b="0"/>
                  </a:outerShdw>
                </a:effectLst>
                <a:latin typeface="Nimbus Sans L" pitchFamily="18"/>
                <a:ea typeface="DejaVu Sans" pitchFamily="2"/>
                <a:cs typeface="DejaVu Sans" pitchFamily="2"/>
              </a:rPr>
              <a:t> source:</a:t>
            </a:r>
            <a:r>
              <a:rPr lang="en-US" sz="3600" b="1" i="0" u="none" strike="noStrike" kern="1200" dirty="0" smtClean="0">
                <a:ln>
                  <a:noFill/>
                </a:ln>
                <a:solidFill>
                  <a:schemeClr val="bg1"/>
                </a:solidFill>
                <a:effectLst>
                  <a:outerShdw dist="17961" dir="2700000">
                    <a:scrgbClr r="0" g="0" b="0"/>
                  </a:outerShdw>
                </a:effectLst>
                <a:latin typeface="Nimbus Sans L" pitchFamily="18"/>
                <a:ea typeface="DejaVu Sans" pitchFamily="2"/>
                <a:cs typeface="DejaVu Sans" pitchFamily="2"/>
              </a:rPr>
              <a:t> 4U 1705-44</a:t>
            </a:r>
            <a:endPar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endParaRPr>
          </a:p>
        </p:txBody>
      </p:sp>
      <p:sp>
        <p:nvSpPr>
          <p:cNvPr id="3" name="CasellaDiTesto 2"/>
          <p:cNvSpPr txBox="1"/>
          <p:nvPr/>
        </p:nvSpPr>
        <p:spPr>
          <a:xfrm>
            <a:off x="773112" y="1570037"/>
            <a:ext cx="9307513" cy="842238"/>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buFont typeface="StarSymbol"/>
              <a:buChar char="●"/>
              <a:tabLst/>
            </a:pPr>
            <a:r>
              <a:rPr lang="en-US" sz="2400" b="0" i="0" u="none" strike="noStrike" kern="1200" dirty="0" smtClean="0">
                <a:ln>
                  <a:noFill/>
                </a:ln>
                <a:ea typeface="DejaVu Sans" pitchFamily="2"/>
                <a:cs typeface="DejaVu Sans" pitchFamily="2"/>
              </a:rPr>
              <a:t> </a:t>
            </a:r>
            <a:r>
              <a:rPr lang="en-US" sz="2400" dirty="0" smtClean="0">
                <a:ea typeface="DejaVu Sans" pitchFamily="2"/>
                <a:cs typeface="DejaVu Sans" pitchFamily="2"/>
              </a:rPr>
              <a:t>4U 1705-44</a:t>
            </a:r>
            <a:r>
              <a:rPr lang="en-US" sz="2400" b="0" i="0" u="none" strike="noStrike" kern="1200" dirty="0" smtClean="0">
                <a:ln>
                  <a:noFill/>
                </a:ln>
                <a:ea typeface="DejaVu Sans" pitchFamily="2"/>
                <a:cs typeface="DejaVu Sans" pitchFamily="2"/>
              </a:rPr>
              <a:t>: </a:t>
            </a:r>
            <a:r>
              <a:rPr lang="en-US" sz="2400" dirty="0" smtClean="0">
                <a:ea typeface="DejaVu Sans" pitchFamily="2"/>
                <a:cs typeface="DejaVu Sans" pitchFamily="2"/>
              </a:rPr>
              <a:t>Atoll source and X-ray </a:t>
            </a:r>
            <a:r>
              <a:rPr lang="en-US" sz="2400" dirty="0" err="1" smtClean="0">
                <a:ea typeface="DejaVu Sans" pitchFamily="2"/>
                <a:cs typeface="DejaVu Sans" pitchFamily="2"/>
              </a:rPr>
              <a:t>burster</a:t>
            </a:r>
            <a:endParaRPr lang="en-US" sz="2400" dirty="0" smtClean="0">
              <a:ea typeface="DejaVu Sans" pitchFamily="2"/>
              <a:cs typeface="DejaVu Sans" pitchFamily="2"/>
            </a:endParaRPr>
          </a:p>
          <a:p>
            <a:pPr marL="0" marR="0" lvl="0" indent="0" rtl="0" hangingPunct="0">
              <a:lnSpc>
                <a:spcPct val="100000"/>
              </a:lnSpc>
              <a:spcBef>
                <a:spcPts val="0"/>
              </a:spcBef>
              <a:spcAft>
                <a:spcPts val="0"/>
              </a:spcAft>
              <a:buSzPct val="45000"/>
              <a:buFont typeface="StarSymbol"/>
              <a:buChar char="●"/>
              <a:tabLst/>
            </a:pPr>
            <a:r>
              <a:rPr lang="en-US" sz="2400" b="0" i="0" u="none" strike="noStrike" kern="1200" dirty="0" smtClean="0">
                <a:ln>
                  <a:noFill/>
                </a:ln>
                <a:ea typeface="DejaVu Sans" pitchFamily="2"/>
                <a:cs typeface="DejaVu Sans" pitchFamily="2"/>
              </a:rPr>
              <a:t> It shows recurrent hard/low </a:t>
            </a:r>
            <a:r>
              <a:rPr lang="en-US" sz="2400" dirty="0" smtClean="0">
                <a:ea typeface="DejaVu Sans" pitchFamily="2"/>
                <a:cs typeface="DejaVu Sans" pitchFamily="2"/>
              </a:rPr>
              <a:t>and soft/high states  </a:t>
            </a:r>
            <a:endParaRPr lang="en-US" sz="2400" b="0" i="0" u="none" strike="noStrike" kern="1200" dirty="0" smtClean="0">
              <a:ln>
                <a:noFill/>
              </a:ln>
              <a:ea typeface="DejaVu Sans" pitchFamily="2"/>
              <a:cs typeface="DejaVu Sans" pitchFamily="2"/>
            </a:endParaRPr>
          </a:p>
        </p:txBody>
      </p:sp>
      <p:sp>
        <p:nvSpPr>
          <p:cNvPr id="5" name="CasellaDiTesto 4"/>
          <p:cNvSpPr txBox="1"/>
          <p:nvPr/>
        </p:nvSpPr>
        <p:spPr>
          <a:xfrm>
            <a:off x="1382712" y="6599237"/>
            <a:ext cx="2438400" cy="412505"/>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err="1" smtClean="0">
                <a:latin typeface="Comic Sans MS" pitchFamily="66" charset="0"/>
                <a:ea typeface="DejaVu Sans" pitchFamily="2"/>
                <a:cs typeface="DejaVu Sans" pitchFamily="2"/>
              </a:rPr>
              <a:t>Piraino</a:t>
            </a:r>
            <a:r>
              <a:rPr lang="en-US" sz="1800" b="0" i="0" u="none" strike="noStrike" kern="1200" dirty="0" smtClean="0">
                <a:ln>
                  <a:noFill/>
                </a:ln>
                <a:latin typeface="Comic Sans MS" pitchFamily="66" charset="0"/>
                <a:ea typeface="DejaVu Sans" pitchFamily="2"/>
                <a:cs typeface="DejaVu Sans" pitchFamily="2"/>
              </a:rPr>
              <a:t> </a:t>
            </a:r>
            <a:r>
              <a:rPr lang="en-US" sz="1800" b="0" i="0" u="none" strike="noStrike" kern="1200" dirty="0">
                <a:ln>
                  <a:noFill/>
                </a:ln>
                <a:latin typeface="Comic Sans MS" pitchFamily="66" charset="0"/>
                <a:ea typeface="DejaVu Sans" pitchFamily="2"/>
                <a:cs typeface="DejaVu Sans" pitchFamily="2"/>
              </a:rPr>
              <a:t>et al.</a:t>
            </a:r>
            <a:r>
              <a:rPr lang="en-US" sz="1800" b="0" i="0" u="none" strike="noStrike" kern="1200" dirty="0" smtClean="0">
                <a:ln>
                  <a:noFill/>
                </a:ln>
                <a:latin typeface="Comic Sans MS" pitchFamily="66" charset="0"/>
                <a:ea typeface="DejaVu Sans" pitchFamily="2"/>
                <a:cs typeface="DejaVu Sans" pitchFamily="2"/>
              </a:rPr>
              <a:t> 2007</a:t>
            </a:r>
            <a:endParaRPr lang="en-US" sz="1800" b="0" i="0" u="none" strike="noStrike" kern="1200" dirty="0">
              <a:ln>
                <a:noFill/>
              </a:ln>
              <a:latin typeface="Comic Sans MS" pitchFamily="66" charset="0"/>
              <a:ea typeface="DejaVu Sans" pitchFamily="2"/>
              <a:cs typeface="DejaVu Sans" pitchFamily="2"/>
            </a:endParaRPr>
          </a:p>
        </p:txBody>
      </p:sp>
      <p:sp>
        <p:nvSpPr>
          <p:cNvPr id="6" name="CasellaDiTesto 5"/>
          <p:cNvSpPr txBox="1"/>
          <p:nvPr/>
        </p:nvSpPr>
        <p:spPr>
          <a:xfrm>
            <a:off x="4683122" y="3136895"/>
            <a:ext cx="1643074" cy="297346"/>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sz="1400" dirty="0" err="1" smtClean="0">
                <a:latin typeface="Times New Roman" pitchFamily="18" charset="0"/>
                <a:ea typeface="DejaVu Sans" pitchFamily="2"/>
                <a:cs typeface="Times New Roman" pitchFamily="18" charset="0"/>
              </a:rPr>
              <a:t>Piraino</a:t>
            </a:r>
            <a:r>
              <a:rPr lang="en-US" sz="1400" i="0" u="none" strike="noStrike" kern="1200" dirty="0" smtClean="0">
                <a:ln>
                  <a:noFill/>
                </a:ln>
                <a:latin typeface="Times New Roman" pitchFamily="18" charset="0"/>
                <a:ea typeface="DejaVu Sans" pitchFamily="2"/>
                <a:cs typeface="Times New Roman" pitchFamily="18" charset="0"/>
              </a:rPr>
              <a:t> </a:t>
            </a:r>
            <a:r>
              <a:rPr lang="en-US" sz="1400" i="0" u="none" strike="noStrike" kern="1200" dirty="0">
                <a:ln>
                  <a:noFill/>
                </a:ln>
                <a:latin typeface="Times New Roman" pitchFamily="18" charset="0"/>
                <a:ea typeface="DejaVu Sans" pitchFamily="2"/>
                <a:cs typeface="Times New Roman" pitchFamily="18" charset="0"/>
              </a:rPr>
              <a:t>et al.</a:t>
            </a:r>
            <a:r>
              <a:rPr lang="en-US" sz="1400" i="0" u="none" strike="noStrike" kern="1200" dirty="0" smtClean="0">
                <a:ln>
                  <a:noFill/>
                </a:ln>
                <a:latin typeface="Times New Roman" pitchFamily="18" charset="0"/>
                <a:ea typeface="DejaVu Sans" pitchFamily="2"/>
                <a:cs typeface="Times New Roman" pitchFamily="18" charset="0"/>
              </a:rPr>
              <a:t> 2007</a:t>
            </a:r>
            <a:endParaRPr lang="en-US" sz="1400" i="0" u="none" strike="noStrike" kern="1200" dirty="0">
              <a:ln>
                <a:noFill/>
              </a:ln>
              <a:latin typeface="Times New Roman" pitchFamily="18" charset="0"/>
              <a:ea typeface="DejaVu Sans" pitchFamily="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20712" y="198437"/>
            <a:ext cx="9459912" cy="1371600"/>
          </a:xfrm>
        </p:spPr>
        <p:txBody>
          <a:bodyPr/>
          <a:lstStyle/>
          <a:p>
            <a:r>
              <a:rPr lang="it-IT" dirty="0" err="1" smtClean="0">
                <a:solidFill>
                  <a:schemeClr val="bg1"/>
                </a:solidFill>
              </a:rPr>
              <a:t>Discovery</a:t>
            </a:r>
            <a:r>
              <a:rPr lang="it-IT" dirty="0" smtClean="0">
                <a:solidFill>
                  <a:schemeClr val="bg1"/>
                </a:solidFill>
              </a:rPr>
              <a:t> </a:t>
            </a:r>
            <a:r>
              <a:rPr lang="it-IT" dirty="0" err="1" smtClean="0">
                <a:solidFill>
                  <a:schemeClr val="bg1"/>
                </a:solidFill>
              </a:rPr>
              <a:t>of</a:t>
            </a:r>
            <a:r>
              <a:rPr lang="it-IT" dirty="0" smtClean="0">
                <a:solidFill>
                  <a:schemeClr val="bg1"/>
                </a:solidFill>
              </a:rPr>
              <a:t> a </a:t>
            </a:r>
            <a:r>
              <a:rPr lang="it-IT" dirty="0" err="1" smtClean="0">
                <a:solidFill>
                  <a:schemeClr val="bg1"/>
                </a:solidFill>
              </a:rPr>
              <a:t>broad</a:t>
            </a:r>
            <a:r>
              <a:rPr lang="it-IT" dirty="0" smtClean="0">
                <a:solidFill>
                  <a:schemeClr val="bg1"/>
                </a:solidFill>
              </a:rPr>
              <a:t> Fe </a:t>
            </a:r>
            <a:r>
              <a:rPr lang="it-IT" dirty="0" err="1">
                <a:solidFill>
                  <a:schemeClr val="bg1"/>
                </a:solidFill>
              </a:rPr>
              <a:t>K-shell</a:t>
            </a:r>
            <a:r>
              <a:rPr lang="it-IT" dirty="0">
                <a:solidFill>
                  <a:schemeClr val="bg1"/>
                </a:solidFill>
              </a:rPr>
              <a:t> </a:t>
            </a:r>
            <a:r>
              <a:rPr lang="it-IT" dirty="0" err="1">
                <a:solidFill>
                  <a:schemeClr val="bg1"/>
                </a:solidFill>
              </a:rPr>
              <a:t>Line</a:t>
            </a:r>
            <a:r>
              <a:rPr lang="it-IT" dirty="0" smtClean="0">
                <a:solidFill>
                  <a:schemeClr val="bg1"/>
                </a:solidFill>
              </a:rPr>
              <a:t> </a:t>
            </a:r>
            <a:br>
              <a:rPr lang="it-IT" dirty="0" smtClean="0">
                <a:solidFill>
                  <a:schemeClr val="bg1"/>
                </a:solidFill>
              </a:rPr>
            </a:br>
            <a:r>
              <a:rPr lang="it-IT" dirty="0" smtClean="0">
                <a:solidFill>
                  <a:schemeClr val="bg1"/>
                </a:solidFill>
              </a:rPr>
              <a:t>in 4U 1705-44 </a:t>
            </a:r>
            <a:r>
              <a:rPr lang="it-IT" dirty="0" err="1" smtClean="0">
                <a:solidFill>
                  <a:schemeClr val="bg1"/>
                </a:solidFill>
              </a:rPr>
              <a:t>during</a:t>
            </a:r>
            <a:r>
              <a:rPr lang="it-IT" dirty="0" smtClean="0">
                <a:solidFill>
                  <a:schemeClr val="bg1"/>
                </a:solidFill>
              </a:rPr>
              <a:t> a soft state</a:t>
            </a:r>
            <a:endParaRPr lang="it-IT" dirty="0">
              <a:solidFill>
                <a:schemeClr val="bg1"/>
              </a:solidFill>
            </a:endParaRPr>
          </a:p>
        </p:txBody>
      </p:sp>
      <p:pic>
        <p:nvPicPr>
          <p:cNvPr id="164868" name="Picture 4" descr="C:\Documents and Settings\Tiziana\Desktop\seminari\talk_utrecht\figure_1705\euf_diskline.png"/>
          <p:cNvPicPr>
            <a:picLocks noChangeAspect="1" noChangeArrowheads="1"/>
          </p:cNvPicPr>
          <p:nvPr/>
        </p:nvPicPr>
        <p:blipFill>
          <a:blip r:embed="rId3" cstate="print">
            <a:lum bright="-12000" contrast="24000"/>
          </a:blip>
          <a:srcRect/>
          <a:stretch>
            <a:fillRect/>
          </a:stretch>
        </p:blipFill>
        <p:spPr bwMode="auto">
          <a:xfrm>
            <a:off x="734482" y="1931918"/>
            <a:ext cx="4773110" cy="4895919"/>
          </a:xfrm>
          <a:prstGeom prst="rect">
            <a:avLst/>
          </a:prstGeom>
          <a:noFill/>
        </p:spPr>
      </p:pic>
      <p:sp>
        <p:nvSpPr>
          <p:cNvPr id="164869" name="Text Box 5"/>
          <p:cNvSpPr txBox="1">
            <a:spLocks noChangeArrowheads="1"/>
          </p:cNvSpPr>
          <p:nvPr/>
        </p:nvSpPr>
        <p:spPr bwMode="auto">
          <a:xfrm>
            <a:off x="5628349" y="1666473"/>
            <a:ext cx="4452276" cy="5641756"/>
          </a:xfrm>
          <a:prstGeom prst="rect">
            <a:avLst/>
          </a:prstGeom>
          <a:noFill/>
          <a:ln w="9525">
            <a:noFill/>
            <a:miter lim="800000"/>
            <a:headEnd/>
            <a:tailEnd/>
          </a:ln>
          <a:effectLst/>
        </p:spPr>
        <p:txBody>
          <a:bodyPr wrap="square" lIns="100794" tIns="50397" rIns="100794" bIns="50397">
            <a:prstTxWarp prst="textNoShape">
              <a:avLst/>
            </a:prstTxWarp>
            <a:spAutoFit/>
          </a:bodyPr>
          <a:lstStyle/>
          <a:p>
            <a:r>
              <a:rPr kumimoji="1" lang="it-IT" sz="2200" dirty="0" smtClean="0">
                <a:latin typeface="Comic Sans MS" charset="0"/>
              </a:rPr>
              <a:t>The HETG </a:t>
            </a:r>
            <a:r>
              <a:rPr kumimoji="1" lang="it-IT" sz="2200" dirty="0" err="1" smtClean="0">
                <a:latin typeface="Comic Sans MS" charset="0"/>
              </a:rPr>
              <a:t>shows</a:t>
            </a:r>
            <a:r>
              <a:rPr kumimoji="1" lang="it-IT" sz="2200" dirty="0" smtClean="0">
                <a:latin typeface="Comic Sans MS" charset="0"/>
              </a:rPr>
              <a:t> </a:t>
            </a:r>
            <a:r>
              <a:rPr kumimoji="1" lang="it-IT" sz="2200" dirty="0" err="1" smtClean="0">
                <a:latin typeface="Comic Sans MS" charset="0"/>
              </a:rPr>
              <a:t>that</a:t>
            </a:r>
            <a:r>
              <a:rPr kumimoji="1" lang="it-IT" sz="2200" dirty="0" smtClean="0">
                <a:latin typeface="Comic Sans MS" charset="0"/>
              </a:rPr>
              <a:t> the </a:t>
            </a:r>
            <a:r>
              <a:rPr kumimoji="1" lang="it-IT" sz="2200" dirty="0" err="1" smtClean="0">
                <a:latin typeface="Comic Sans MS" charset="0"/>
              </a:rPr>
              <a:t>broad</a:t>
            </a:r>
            <a:r>
              <a:rPr kumimoji="1" lang="it-IT" sz="2200" dirty="0" smtClean="0">
                <a:latin typeface="Comic Sans MS" charset="0"/>
              </a:rPr>
              <a:t> </a:t>
            </a:r>
            <a:r>
              <a:rPr kumimoji="1" lang="it-IT" sz="2200" dirty="0" err="1" smtClean="0">
                <a:latin typeface="Comic Sans MS" charset="0"/>
              </a:rPr>
              <a:t>iron</a:t>
            </a:r>
            <a:r>
              <a:rPr kumimoji="1" lang="it-IT" sz="2200" dirty="0" smtClean="0">
                <a:latin typeface="Comic Sans MS" charset="0"/>
              </a:rPr>
              <a:t> </a:t>
            </a:r>
            <a:r>
              <a:rPr kumimoji="1" lang="it-IT" sz="2200" dirty="0" err="1" smtClean="0">
                <a:latin typeface="Comic Sans MS" charset="0"/>
              </a:rPr>
              <a:t>line</a:t>
            </a:r>
            <a:r>
              <a:rPr kumimoji="1" lang="it-IT" sz="2200" dirty="0" smtClean="0">
                <a:latin typeface="Comic Sans MS" charset="0"/>
              </a:rPr>
              <a:t> </a:t>
            </a:r>
            <a:r>
              <a:rPr kumimoji="1" lang="it-IT" sz="2200" dirty="0" err="1" smtClean="0">
                <a:latin typeface="Comic Sans MS" charset="0"/>
              </a:rPr>
              <a:t>is</a:t>
            </a:r>
            <a:r>
              <a:rPr kumimoji="1" lang="it-IT" sz="2200" dirty="0" smtClean="0">
                <a:latin typeface="Comic Sans MS" charset="0"/>
              </a:rPr>
              <a:t> </a:t>
            </a:r>
            <a:r>
              <a:rPr kumimoji="1" lang="it-IT" sz="2200" dirty="0" err="1" smtClean="0">
                <a:latin typeface="Comic Sans MS" charset="0"/>
              </a:rPr>
              <a:t>not</a:t>
            </a:r>
            <a:r>
              <a:rPr kumimoji="1" lang="it-IT" sz="2200" dirty="0" smtClean="0">
                <a:latin typeface="Comic Sans MS" charset="0"/>
              </a:rPr>
              <a:t> a </a:t>
            </a:r>
            <a:r>
              <a:rPr kumimoji="1" lang="it-IT" sz="2200" dirty="0" err="1" smtClean="0">
                <a:latin typeface="Comic Sans MS" charset="0"/>
              </a:rPr>
              <a:t>blending</a:t>
            </a:r>
            <a:r>
              <a:rPr kumimoji="1" lang="it-IT" sz="2200" dirty="0" smtClean="0">
                <a:latin typeface="Comic Sans MS" charset="0"/>
              </a:rPr>
              <a:t> </a:t>
            </a:r>
            <a:r>
              <a:rPr kumimoji="1" lang="it-IT" sz="2200" dirty="0" err="1" smtClean="0">
                <a:latin typeface="Comic Sans MS" charset="0"/>
              </a:rPr>
              <a:t>of</a:t>
            </a:r>
            <a:r>
              <a:rPr kumimoji="1" lang="it-IT" sz="2200" dirty="0" smtClean="0">
                <a:latin typeface="Comic Sans MS" charset="0"/>
              </a:rPr>
              <a:t> </a:t>
            </a:r>
            <a:r>
              <a:rPr kumimoji="1" lang="it-IT" sz="2200" dirty="0" err="1" smtClean="0">
                <a:latin typeface="Comic Sans MS" charset="0"/>
              </a:rPr>
              <a:t>different</a:t>
            </a:r>
            <a:r>
              <a:rPr kumimoji="1" lang="it-IT" sz="2200" dirty="0" smtClean="0">
                <a:latin typeface="Comic Sans MS" charset="0"/>
              </a:rPr>
              <a:t> </a:t>
            </a:r>
            <a:r>
              <a:rPr kumimoji="1" lang="it-IT" sz="2200" dirty="0" err="1" smtClean="0">
                <a:latin typeface="Comic Sans MS" charset="0"/>
              </a:rPr>
              <a:t>ionization</a:t>
            </a:r>
            <a:r>
              <a:rPr kumimoji="1" lang="it-IT" sz="2200" dirty="0" smtClean="0">
                <a:latin typeface="Comic Sans MS" charset="0"/>
              </a:rPr>
              <a:t> </a:t>
            </a:r>
            <a:r>
              <a:rPr kumimoji="1" lang="it-IT" sz="2200" dirty="0" err="1" smtClean="0">
                <a:latin typeface="Comic Sans MS" charset="0"/>
              </a:rPr>
              <a:t>states</a:t>
            </a:r>
            <a:r>
              <a:rPr kumimoji="1" lang="it-IT" sz="2200" dirty="0" smtClean="0">
                <a:latin typeface="Comic Sans MS" charset="0"/>
              </a:rPr>
              <a:t>.</a:t>
            </a:r>
          </a:p>
          <a:p>
            <a:endParaRPr kumimoji="1" lang="it-IT" sz="2200" dirty="0" smtClean="0">
              <a:latin typeface="Comic Sans MS" charset="0"/>
            </a:endParaRPr>
          </a:p>
          <a:p>
            <a:r>
              <a:rPr kumimoji="1" lang="it-IT" sz="2200" dirty="0" err="1" smtClean="0">
                <a:latin typeface="Comic Sans MS" charset="0"/>
              </a:rPr>
              <a:t>Fitting</a:t>
            </a:r>
            <a:r>
              <a:rPr kumimoji="1" lang="it-IT" sz="2200" dirty="0" smtClean="0">
                <a:latin typeface="Comic Sans MS" charset="0"/>
              </a:rPr>
              <a:t> </a:t>
            </a:r>
            <a:r>
              <a:rPr kumimoji="1" lang="it-IT" sz="2200" dirty="0">
                <a:latin typeface="Comic Sans MS" charset="0"/>
              </a:rPr>
              <a:t>the </a:t>
            </a:r>
            <a:r>
              <a:rPr kumimoji="1" lang="it-IT" sz="2200" dirty="0" err="1">
                <a:latin typeface="Comic Sans MS" charset="0"/>
              </a:rPr>
              <a:t>iron</a:t>
            </a:r>
            <a:r>
              <a:rPr kumimoji="1" lang="it-IT" sz="2200" dirty="0">
                <a:latin typeface="Comic Sans MS" charset="0"/>
              </a:rPr>
              <a:t> </a:t>
            </a:r>
            <a:r>
              <a:rPr kumimoji="1" lang="it-IT" sz="2200" dirty="0" err="1">
                <a:latin typeface="Comic Sans MS" charset="0"/>
              </a:rPr>
              <a:t>line</a:t>
            </a:r>
            <a:r>
              <a:rPr kumimoji="1" lang="it-IT" sz="2200" dirty="0">
                <a:latin typeface="Comic Sans MS" charset="0"/>
              </a:rPr>
              <a:t> </a:t>
            </a:r>
            <a:r>
              <a:rPr kumimoji="1" lang="it-IT" sz="2200" dirty="0" err="1">
                <a:latin typeface="Comic Sans MS" charset="0"/>
              </a:rPr>
              <a:t>profile</a:t>
            </a:r>
            <a:r>
              <a:rPr kumimoji="1" lang="it-IT" sz="2200" dirty="0">
                <a:latin typeface="Comic Sans MS" charset="0"/>
              </a:rPr>
              <a:t> </a:t>
            </a:r>
            <a:r>
              <a:rPr kumimoji="1" lang="it-IT" sz="2200" dirty="0" err="1">
                <a:latin typeface="Comic Sans MS" charset="0"/>
              </a:rPr>
              <a:t>with</a:t>
            </a:r>
            <a:r>
              <a:rPr kumimoji="1" lang="it-IT" sz="2200" dirty="0">
                <a:latin typeface="Comic Sans MS" charset="0"/>
              </a:rPr>
              <a:t> a disk (</a:t>
            </a:r>
            <a:r>
              <a:rPr kumimoji="1" lang="it-IT" sz="2200" dirty="0" err="1">
                <a:latin typeface="Comic Sans MS" charset="0"/>
              </a:rPr>
              <a:t>relativistic</a:t>
            </a:r>
            <a:r>
              <a:rPr kumimoji="1" lang="it-IT" sz="2200" dirty="0">
                <a:latin typeface="Comic Sans MS" charset="0"/>
              </a:rPr>
              <a:t>) </a:t>
            </a:r>
            <a:r>
              <a:rPr kumimoji="1" lang="it-IT" sz="2200" dirty="0" err="1">
                <a:latin typeface="Comic Sans MS" charset="0"/>
              </a:rPr>
              <a:t>line</a:t>
            </a:r>
            <a:r>
              <a:rPr kumimoji="1" lang="it-IT" sz="2200" dirty="0">
                <a:latin typeface="Comic Sans MS" charset="0"/>
              </a:rPr>
              <a:t> </a:t>
            </a:r>
            <a:r>
              <a:rPr kumimoji="1" lang="it-IT" sz="2200" dirty="0" err="1">
                <a:latin typeface="Comic Sans MS" charset="0"/>
              </a:rPr>
              <a:t>we</a:t>
            </a:r>
            <a:r>
              <a:rPr kumimoji="1" lang="it-IT" sz="2200" dirty="0">
                <a:latin typeface="Comic Sans MS" charset="0"/>
              </a:rPr>
              <a:t> </a:t>
            </a:r>
            <a:r>
              <a:rPr kumimoji="1" lang="it-IT" sz="2200" dirty="0" err="1">
                <a:latin typeface="Comic Sans MS" charset="0"/>
              </a:rPr>
              <a:t>find</a:t>
            </a:r>
            <a:r>
              <a:rPr kumimoji="1" lang="it-IT" sz="2200" dirty="0">
                <a:latin typeface="Comic Sans MS" charset="0"/>
              </a:rPr>
              <a:t>:</a:t>
            </a:r>
          </a:p>
          <a:p>
            <a:endParaRPr kumimoji="1" lang="it-IT" sz="2200" dirty="0">
              <a:solidFill>
                <a:schemeClr val="bg1"/>
              </a:solidFill>
              <a:latin typeface="Comic Sans MS" charset="0"/>
            </a:endParaRPr>
          </a:p>
          <a:p>
            <a:pPr>
              <a:buFontTx/>
              <a:buChar char="•"/>
            </a:pPr>
            <a:r>
              <a:rPr kumimoji="1" lang="it-IT" sz="2200" dirty="0">
                <a:solidFill>
                  <a:srgbClr val="FE0000"/>
                </a:solidFill>
                <a:latin typeface="Comic Sans MS" charset="0"/>
              </a:rPr>
              <a:t> </a:t>
            </a:r>
            <a:r>
              <a:rPr kumimoji="1" lang="it-IT" sz="2200" dirty="0" err="1">
                <a:solidFill>
                  <a:srgbClr val="FE0000"/>
                </a:solidFill>
                <a:latin typeface="Comic Sans MS" charset="0"/>
              </a:rPr>
              <a:t>E_Fe</a:t>
            </a:r>
            <a:r>
              <a:rPr kumimoji="1" lang="it-IT" sz="2200" dirty="0">
                <a:solidFill>
                  <a:srgbClr val="FE0000"/>
                </a:solidFill>
                <a:latin typeface="Comic Sans MS" charset="0"/>
              </a:rPr>
              <a:t> = 6.40 </a:t>
            </a:r>
            <a:r>
              <a:rPr kumimoji="1" lang="it-IT" sz="2200" dirty="0" err="1">
                <a:solidFill>
                  <a:srgbClr val="FE0000"/>
                </a:solidFill>
                <a:latin typeface="Comic Sans MS" charset="0"/>
              </a:rPr>
              <a:t>keV</a:t>
            </a:r>
            <a:endParaRPr kumimoji="1" lang="it-IT" sz="2200" dirty="0">
              <a:solidFill>
                <a:srgbClr val="FE0000"/>
              </a:solidFill>
              <a:latin typeface="Comic Sans MS" charset="0"/>
            </a:endParaRPr>
          </a:p>
          <a:p>
            <a:pPr>
              <a:buFontTx/>
              <a:buChar char="•"/>
            </a:pPr>
            <a:r>
              <a:rPr kumimoji="1" lang="it-IT" sz="2200" dirty="0">
                <a:solidFill>
                  <a:srgbClr val="FE0000"/>
                </a:solidFill>
                <a:latin typeface="Comic Sans MS" charset="0"/>
              </a:rPr>
              <a:t> </a:t>
            </a:r>
            <a:r>
              <a:rPr kumimoji="1" lang="it-IT" sz="2200" dirty="0" err="1">
                <a:solidFill>
                  <a:srgbClr val="FE0000"/>
                </a:solidFill>
                <a:latin typeface="Comic Sans MS" charset="0"/>
              </a:rPr>
              <a:t>Rin</a:t>
            </a:r>
            <a:r>
              <a:rPr kumimoji="1" lang="it-IT" sz="2200" dirty="0">
                <a:solidFill>
                  <a:srgbClr val="FE0000"/>
                </a:solidFill>
                <a:latin typeface="Comic Sans MS" charset="0"/>
              </a:rPr>
              <a:t> = 7-11 </a:t>
            </a:r>
            <a:r>
              <a:rPr kumimoji="1" lang="it-IT" sz="2200" dirty="0" err="1">
                <a:solidFill>
                  <a:srgbClr val="FE0000"/>
                </a:solidFill>
                <a:latin typeface="Comic Sans MS" charset="0"/>
              </a:rPr>
              <a:t>Rg</a:t>
            </a:r>
            <a:r>
              <a:rPr kumimoji="1" lang="it-IT" sz="2200" dirty="0">
                <a:solidFill>
                  <a:srgbClr val="FE0000"/>
                </a:solidFill>
                <a:latin typeface="Comic Sans MS" charset="0"/>
              </a:rPr>
              <a:t> (15-23 km)</a:t>
            </a:r>
          </a:p>
          <a:p>
            <a:pPr>
              <a:buFontTx/>
              <a:buChar char="•"/>
            </a:pPr>
            <a:r>
              <a:rPr kumimoji="1" lang="it-IT" sz="2200" dirty="0">
                <a:solidFill>
                  <a:srgbClr val="FE0000"/>
                </a:solidFill>
                <a:latin typeface="Comic Sans MS" charset="0"/>
              </a:rPr>
              <a:t> </a:t>
            </a:r>
            <a:r>
              <a:rPr kumimoji="1" lang="it-IT" sz="2200" dirty="0" err="1">
                <a:solidFill>
                  <a:srgbClr val="FE0000"/>
                </a:solidFill>
                <a:latin typeface="Comic Sans MS" charset="0"/>
              </a:rPr>
              <a:t>Inclination</a:t>
            </a:r>
            <a:r>
              <a:rPr kumimoji="1" lang="it-IT" sz="2200" dirty="0">
                <a:solidFill>
                  <a:srgbClr val="FE0000"/>
                </a:solidFill>
                <a:latin typeface="Comic Sans MS" charset="0"/>
              </a:rPr>
              <a:t> = 55 </a:t>
            </a:r>
            <a:r>
              <a:rPr kumimoji="1" lang="it-IT" sz="2200" dirty="0" err="1">
                <a:solidFill>
                  <a:srgbClr val="FE0000"/>
                </a:solidFill>
                <a:latin typeface="Comic Sans MS" charset="0"/>
              </a:rPr>
              <a:t>–</a:t>
            </a:r>
            <a:r>
              <a:rPr kumimoji="1" lang="it-IT" sz="2200" dirty="0">
                <a:solidFill>
                  <a:srgbClr val="FE0000"/>
                </a:solidFill>
                <a:latin typeface="Comic Sans MS" charset="0"/>
              </a:rPr>
              <a:t> 84 </a:t>
            </a:r>
            <a:r>
              <a:rPr kumimoji="1" lang="it-IT" sz="2200" dirty="0" err="1">
                <a:solidFill>
                  <a:srgbClr val="FE0000"/>
                </a:solidFill>
                <a:latin typeface="Comic Sans MS" charset="0"/>
              </a:rPr>
              <a:t>deg</a:t>
            </a:r>
            <a:endParaRPr kumimoji="1" lang="it-IT" sz="2200" dirty="0">
              <a:solidFill>
                <a:srgbClr val="FE0000"/>
              </a:solidFill>
              <a:latin typeface="Comic Sans MS" charset="0"/>
            </a:endParaRPr>
          </a:p>
          <a:p>
            <a:endParaRPr kumimoji="1" lang="it-IT" sz="2200" dirty="0">
              <a:solidFill>
                <a:srgbClr val="FE0000"/>
              </a:solidFill>
              <a:latin typeface="Comic Sans MS" charset="0"/>
            </a:endParaRPr>
          </a:p>
          <a:p>
            <a:r>
              <a:rPr kumimoji="1" lang="it-IT" sz="2200" dirty="0" err="1">
                <a:latin typeface="Comic Sans MS" charset="0"/>
              </a:rPr>
              <a:t>Alternatively</a:t>
            </a:r>
            <a:r>
              <a:rPr kumimoji="1" lang="it-IT" sz="2200" dirty="0">
                <a:latin typeface="Comic Sans MS" charset="0"/>
              </a:rPr>
              <a:t>, Compton </a:t>
            </a:r>
            <a:r>
              <a:rPr kumimoji="1" lang="it-IT" sz="2200" dirty="0" err="1">
                <a:latin typeface="Comic Sans MS" charset="0"/>
              </a:rPr>
              <a:t>broadening</a:t>
            </a:r>
            <a:r>
              <a:rPr kumimoji="1" lang="it-IT" sz="2200" dirty="0">
                <a:latin typeface="Comic Sans MS" charset="0"/>
              </a:rPr>
              <a:t> in the </a:t>
            </a:r>
            <a:r>
              <a:rPr kumimoji="1" lang="it-IT" sz="2200" dirty="0" err="1">
                <a:latin typeface="Comic Sans MS" charset="0"/>
              </a:rPr>
              <a:t>external</a:t>
            </a:r>
            <a:r>
              <a:rPr kumimoji="1" lang="it-IT" sz="2200" dirty="0">
                <a:latin typeface="Comic Sans MS" charset="0"/>
              </a:rPr>
              <a:t> </a:t>
            </a:r>
            <a:r>
              <a:rPr kumimoji="1" lang="it-IT" sz="2200" dirty="0" err="1">
                <a:latin typeface="Comic Sans MS" charset="0"/>
              </a:rPr>
              <a:t>parts</a:t>
            </a:r>
            <a:r>
              <a:rPr kumimoji="1" lang="it-IT" sz="2200" dirty="0">
                <a:latin typeface="Comic Sans MS" charset="0"/>
              </a:rPr>
              <a:t> </a:t>
            </a:r>
            <a:r>
              <a:rPr kumimoji="1" lang="it-IT" sz="2200" dirty="0" err="1">
                <a:latin typeface="Comic Sans MS" charset="0"/>
              </a:rPr>
              <a:t>of</a:t>
            </a:r>
            <a:r>
              <a:rPr kumimoji="1" lang="it-IT" sz="2200" dirty="0">
                <a:latin typeface="Comic Sans MS" charset="0"/>
              </a:rPr>
              <a:t> the </a:t>
            </a:r>
            <a:r>
              <a:rPr kumimoji="1" lang="it-IT" sz="2200" dirty="0" err="1">
                <a:latin typeface="Comic Sans MS" charset="0"/>
              </a:rPr>
              <a:t>Comptonizing</a:t>
            </a:r>
            <a:r>
              <a:rPr kumimoji="1" lang="it-IT" sz="2200" dirty="0">
                <a:latin typeface="Comic Sans MS" charset="0"/>
              </a:rPr>
              <a:t> corona </a:t>
            </a:r>
            <a:endParaRPr kumimoji="1" lang="it-IT" sz="2200" dirty="0" smtClean="0">
              <a:latin typeface="Comic Sans MS" charset="0"/>
            </a:endParaRPr>
          </a:p>
          <a:p>
            <a:r>
              <a:rPr kumimoji="1" lang="it-IT" sz="2200" dirty="0" smtClean="0">
                <a:latin typeface="Comic Sans MS" charset="0"/>
              </a:rPr>
              <a:t>(</a:t>
            </a:r>
            <a:r>
              <a:rPr kumimoji="1" lang="it-IT" sz="2600" dirty="0">
                <a:latin typeface="Symbol"/>
              </a:rPr>
              <a:t>s</a:t>
            </a:r>
            <a:r>
              <a:rPr kumimoji="1" lang="it-IT" sz="2200" dirty="0">
                <a:latin typeface="Comic Sans MS" charset="0"/>
              </a:rPr>
              <a:t> = 0.5 </a:t>
            </a:r>
            <a:r>
              <a:rPr kumimoji="1" lang="it-IT" sz="2200" dirty="0" err="1">
                <a:latin typeface="Comic Sans MS" charset="0"/>
              </a:rPr>
              <a:t>implies</a:t>
            </a:r>
            <a:r>
              <a:rPr kumimoji="1" lang="it-IT" sz="2200" dirty="0">
                <a:latin typeface="Comic Sans MS" charset="0"/>
              </a:rPr>
              <a:t> </a:t>
            </a:r>
          </a:p>
          <a:p>
            <a:r>
              <a:rPr kumimoji="1" lang="it-IT" sz="2600" dirty="0" err="1">
                <a:latin typeface="Symbol"/>
              </a:rPr>
              <a:t>t</a:t>
            </a:r>
            <a:r>
              <a:rPr kumimoji="1" lang="it-IT" sz="2600" dirty="0">
                <a:latin typeface="Symbol"/>
              </a:rPr>
              <a:t> </a:t>
            </a:r>
            <a:r>
              <a:rPr kumimoji="1" lang="it-IT" sz="2200" dirty="0">
                <a:latin typeface="Comic Sans MS" charset="0"/>
              </a:rPr>
              <a:t>= 1.4 </a:t>
            </a:r>
            <a:r>
              <a:rPr kumimoji="1" lang="it-IT" sz="2200" dirty="0" err="1">
                <a:latin typeface="Comic Sans MS" charset="0"/>
              </a:rPr>
              <a:t>for</a:t>
            </a:r>
            <a:r>
              <a:rPr kumimoji="1" lang="it-IT" sz="2200" dirty="0">
                <a:latin typeface="Comic Sans MS" charset="0"/>
              </a:rPr>
              <a:t> </a:t>
            </a:r>
            <a:r>
              <a:rPr kumimoji="1" lang="it-IT" sz="2200" dirty="0" err="1">
                <a:latin typeface="Comic Sans MS" charset="0"/>
              </a:rPr>
              <a:t>kT</a:t>
            </a:r>
            <a:r>
              <a:rPr kumimoji="1" lang="it-IT" sz="2200" dirty="0">
                <a:latin typeface="Comic Sans MS" charset="0"/>
              </a:rPr>
              <a:t> = </a:t>
            </a:r>
            <a:r>
              <a:rPr kumimoji="1" lang="it-IT" sz="2200" dirty="0" err="1">
                <a:latin typeface="Comic Sans MS" charset="0"/>
              </a:rPr>
              <a:t>2</a:t>
            </a:r>
            <a:r>
              <a:rPr kumimoji="1" lang="it-IT" sz="2200" dirty="0">
                <a:latin typeface="Comic Sans MS" charset="0"/>
              </a:rPr>
              <a:t> </a:t>
            </a:r>
            <a:r>
              <a:rPr kumimoji="1" lang="it-IT" sz="2200" dirty="0" err="1">
                <a:latin typeface="Comic Sans MS" charset="0"/>
              </a:rPr>
              <a:t>keV</a:t>
            </a:r>
            <a:r>
              <a:rPr kumimoji="1" lang="it-IT" sz="2200" dirty="0">
                <a:latin typeface="Comic Sans MS" charset="0"/>
              </a:rPr>
              <a:t>)</a:t>
            </a:r>
          </a:p>
        </p:txBody>
      </p:sp>
      <p:sp>
        <p:nvSpPr>
          <p:cNvPr id="164870" name="Text Box 6"/>
          <p:cNvSpPr txBox="1">
            <a:spLocks noChangeArrowheads="1"/>
          </p:cNvSpPr>
          <p:nvPr/>
        </p:nvSpPr>
        <p:spPr bwMode="auto">
          <a:xfrm>
            <a:off x="3479216" y="4283817"/>
            <a:ext cx="1718607" cy="655776"/>
          </a:xfrm>
          <a:prstGeom prst="rect">
            <a:avLst/>
          </a:prstGeom>
          <a:noFill/>
          <a:ln w="9525">
            <a:noFill/>
            <a:miter lim="800000"/>
            <a:headEnd/>
            <a:tailEnd/>
          </a:ln>
          <a:effectLst/>
        </p:spPr>
        <p:txBody>
          <a:bodyPr lIns="100794" tIns="50397" rIns="100794" bIns="50397">
            <a:prstTxWarp prst="textNoShape">
              <a:avLst/>
            </a:prstTxWarp>
            <a:spAutoFit/>
          </a:bodyPr>
          <a:lstStyle/>
          <a:p>
            <a:r>
              <a:rPr kumimoji="1" lang="it-IT" dirty="0" err="1" smtClean="0">
                <a:solidFill>
                  <a:srgbClr val="FF0000"/>
                </a:solidFill>
                <a:latin typeface="Comic Sans MS" charset="0"/>
              </a:rPr>
              <a:t>Unfolded</a:t>
            </a:r>
            <a:r>
              <a:rPr kumimoji="1" lang="it-IT" dirty="0" smtClean="0">
                <a:solidFill>
                  <a:srgbClr val="FF0000"/>
                </a:solidFill>
                <a:latin typeface="Comic Sans MS" charset="0"/>
              </a:rPr>
              <a:t> </a:t>
            </a:r>
            <a:r>
              <a:rPr kumimoji="1" lang="it-IT" dirty="0" err="1" smtClean="0">
                <a:solidFill>
                  <a:srgbClr val="FF0000"/>
                </a:solidFill>
                <a:latin typeface="Comic Sans MS" charset="0"/>
              </a:rPr>
              <a:t>line</a:t>
            </a:r>
            <a:r>
              <a:rPr kumimoji="1" lang="it-IT" dirty="0" smtClean="0">
                <a:solidFill>
                  <a:srgbClr val="FF0000"/>
                </a:solidFill>
                <a:latin typeface="Comic Sans MS" charset="0"/>
              </a:rPr>
              <a:t> </a:t>
            </a:r>
            <a:r>
              <a:rPr kumimoji="1" lang="it-IT" dirty="0" err="1" smtClean="0">
                <a:solidFill>
                  <a:srgbClr val="FF0000"/>
                </a:solidFill>
                <a:latin typeface="Comic Sans MS" charset="0"/>
              </a:rPr>
              <a:t>profile</a:t>
            </a:r>
            <a:endParaRPr kumimoji="1" lang="it-IT" dirty="0">
              <a:solidFill>
                <a:srgbClr val="FF0000"/>
              </a:solidFill>
              <a:latin typeface="Comic Sans MS" charset="0"/>
            </a:endParaRPr>
          </a:p>
        </p:txBody>
      </p:sp>
      <p:sp>
        <p:nvSpPr>
          <p:cNvPr id="164871" name="Line 7"/>
          <p:cNvSpPr>
            <a:spLocks noChangeShapeType="1"/>
          </p:cNvSpPr>
          <p:nvPr/>
        </p:nvSpPr>
        <p:spPr bwMode="auto">
          <a:xfrm flipV="1">
            <a:off x="4034001" y="3359856"/>
            <a:ext cx="309769" cy="923960"/>
          </a:xfrm>
          <a:prstGeom prst="line">
            <a:avLst/>
          </a:prstGeom>
          <a:noFill/>
          <a:ln w="25400">
            <a:solidFill>
              <a:srgbClr val="FF3300"/>
            </a:solidFill>
            <a:round/>
            <a:headEnd/>
            <a:tailEnd type="triangle" w="med" len="med"/>
          </a:ln>
          <a:effectLst/>
        </p:spPr>
        <p:txBody>
          <a:bodyPr lIns="100794" tIns="50397" rIns="100794" bIns="50397">
            <a:prstTxWarp prst="textNoShape">
              <a:avLst/>
            </a:prstTxWarp>
            <a:spAutoFit/>
          </a:bodyPr>
          <a:lstStyle/>
          <a:p>
            <a:endParaRPr lang="it-IT"/>
          </a:p>
        </p:txBody>
      </p:sp>
      <p:sp>
        <p:nvSpPr>
          <p:cNvPr id="164867" name="Text Box 3"/>
          <p:cNvSpPr txBox="1">
            <a:spLocks noChangeArrowheads="1"/>
          </p:cNvSpPr>
          <p:nvPr/>
        </p:nvSpPr>
        <p:spPr bwMode="auto">
          <a:xfrm>
            <a:off x="1260078" y="2351899"/>
            <a:ext cx="1817580" cy="378777"/>
          </a:xfrm>
          <a:prstGeom prst="rect">
            <a:avLst/>
          </a:prstGeom>
          <a:noFill/>
          <a:ln w="9525">
            <a:noFill/>
            <a:miter lim="800000"/>
            <a:headEnd/>
            <a:tailEnd/>
          </a:ln>
          <a:effectLst/>
        </p:spPr>
        <p:txBody>
          <a:bodyPr wrap="none" lIns="100794" tIns="50397" rIns="100794" bIns="50397">
            <a:prstTxWarp prst="textNoShape">
              <a:avLst/>
            </a:prstTxWarp>
            <a:spAutoFit/>
          </a:bodyPr>
          <a:lstStyle/>
          <a:p>
            <a:pPr algn="ctr"/>
            <a:r>
              <a:rPr kumimoji="1" lang="it-IT" i="0">
                <a:solidFill>
                  <a:srgbClr val="FF3300"/>
                </a:solidFill>
                <a:latin typeface="Comic Sans MS" charset="0"/>
              </a:rPr>
              <a:t>TE Mode 25 ks</a:t>
            </a:r>
          </a:p>
        </p:txBody>
      </p:sp>
      <p:sp>
        <p:nvSpPr>
          <p:cNvPr id="8" name="Rettangolo 7"/>
          <p:cNvSpPr/>
          <p:nvPr/>
        </p:nvSpPr>
        <p:spPr>
          <a:xfrm>
            <a:off x="1001712" y="6827837"/>
            <a:ext cx="5038725" cy="646331"/>
          </a:xfrm>
          <a:prstGeom prst="rect">
            <a:avLst/>
          </a:prstGeom>
        </p:spPr>
        <p:txBody>
          <a:bodyPr>
            <a:spAutoFit/>
          </a:bodyPr>
          <a:lstStyle/>
          <a:p>
            <a:r>
              <a:rPr lang="it-IT" b="1" dirty="0" err="1" smtClean="0">
                <a:latin typeface="Comic Sans MS" charset="0"/>
              </a:rPr>
              <a:t>Chandra</a:t>
            </a:r>
            <a:r>
              <a:rPr lang="it-IT" b="1" dirty="0" smtClean="0">
                <a:latin typeface="Comic Sans MS" charset="0"/>
              </a:rPr>
              <a:t>/HETG </a:t>
            </a:r>
            <a:r>
              <a:rPr lang="it-IT" b="1" dirty="0" err="1" smtClean="0">
                <a:latin typeface="Comic Sans MS" charset="0"/>
              </a:rPr>
              <a:t>observation</a:t>
            </a:r>
            <a:endParaRPr lang="it-IT" b="1" dirty="0" smtClean="0">
              <a:latin typeface="Comic Sans MS" charset="0"/>
            </a:endParaRPr>
          </a:p>
          <a:p>
            <a:r>
              <a:rPr lang="it-IT" b="1" dirty="0" smtClean="0">
                <a:latin typeface="Comic Sans MS" charset="0"/>
              </a:rPr>
              <a:t>Di Salvo </a:t>
            </a:r>
            <a:r>
              <a:rPr lang="it-IT" b="1" dirty="0" err="1" smtClean="0">
                <a:latin typeface="Comic Sans MS" charset="0"/>
              </a:rPr>
              <a:t>et</a:t>
            </a:r>
            <a:r>
              <a:rPr lang="it-IT" b="1" dirty="0" smtClean="0">
                <a:latin typeface="Comic Sans MS" charset="0"/>
              </a:rPr>
              <a:t> al.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wipe(left)">
                                      <p:cBhvr>
                                        <p:cTn id="7" dur="500"/>
                                        <p:tgtEl>
                                          <p:spTgt spid="16487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4867"/>
                                        </p:tgtEl>
                                        <p:attrNameLst>
                                          <p:attrName>style.visibility</p:attrName>
                                        </p:attrNameLst>
                                      </p:cBhvr>
                                      <p:to>
                                        <p:strVal val="visible"/>
                                      </p:to>
                                    </p:set>
                                    <p:animEffect transition="in" filter="wipe(left)">
                                      <p:cBhvr>
                                        <p:cTn id="11" dur="500"/>
                                        <p:tgtEl>
                                          <p:spTgt spid="16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autoUpdateAnimBg="0"/>
      <p:bldP spid="16486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1224" y="122237"/>
            <a:ext cx="9198288" cy="1427939"/>
          </a:xfrm>
        </p:spPr>
        <p:txBody>
          <a:bodyPr/>
          <a:lstStyle/>
          <a:p>
            <a:pPr hangingPunct="1">
              <a:defRPr/>
            </a:pPr>
            <a:r>
              <a:rPr lang="it-IT" dirty="0" smtClean="0">
                <a:solidFill>
                  <a:schemeClr val="bg1"/>
                </a:solidFill>
                <a:ea typeface="ＭＳ Ｐゴシック" pitchFamily="-65" charset="-128"/>
                <a:cs typeface="ＭＳ Ｐゴシック" pitchFamily="-65" charset="-128"/>
              </a:rPr>
              <a:t>The </a:t>
            </a:r>
            <a:r>
              <a:rPr lang="it-IT" dirty="0" err="1" smtClean="0">
                <a:solidFill>
                  <a:schemeClr val="bg1"/>
                </a:solidFill>
                <a:ea typeface="ＭＳ Ｐゴシック" pitchFamily="-65" charset="-128"/>
                <a:cs typeface="ＭＳ Ｐゴシック" pitchFamily="-65" charset="-128"/>
              </a:rPr>
              <a:t>XMM-Newton</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spectrum</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of</a:t>
            </a:r>
            <a:r>
              <a:rPr lang="it-IT" dirty="0" smtClean="0">
                <a:solidFill>
                  <a:schemeClr val="bg1"/>
                </a:solidFill>
                <a:ea typeface="ＭＳ Ｐゴシック" pitchFamily="-65" charset="-128"/>
                <a:cs typeface="ＭＳ Ｐゴシック" pitchFamily="-65" charset="-128"/>
              </a:rPr>
              <a:t> 4U 1705-44 </a:t>
            </a:r>
            <a:r>
              <a:rPr lang="it-IT" dirty="0" err="1" smtClean="0">
                <a:solidFill>
                  <a:schemeClr val="bg1"/>
                </a:solidFill>
                <a:ea typeface="ＭＳ Ｐゴシック" pitchFamily="-65" charset="-128"/>
                <a:cs typeface="ＭＳ Ｐゴシック" pitchFamily="-65" charset="-128"/>
              </a:rPr>
              <a:t>during</a:t>
            </a:r>
            <a:r>
              <a:rPr lang="it-IT" dirty="0" smtClean="0">
                <a:solidFill>
                  <a:schemeClr val="bg1"/>
                </a:solidFill>
                <a:ea typeface="ＭＳ Ｐゴシック" pitchFamily="-65" charset="-128"/>
                <a:cs typeface="ＭＳ Ｐゴシック" pitchFamily="-65" charset="-128"/>
              </a:rPr>
              <a:t> a soft state</a:t>
            </a:r>
            <a:endParaRPr lang="it-IT" dirty="0">
              <a:solidFill>
                <a:schemeClr val="bg1"/>
              </a:solidFill>
              <a:ea typeface="ＭＳ Ｐゴシック" pitchFamily="-65" charset="-128"/>
              <a:cs typeface="ＭＳ Ｐゴシック" pitchFamily="-65" charset="-128"/>
            </a:endParaRPr>
          </a:p>
        </p:txBody>
      </p:sp>
      <p:sp>
        <p:nvSpPr>
          <p:cNvPr id="27652" name="Text Box 5"/>
          <p:cNvSpPr txBox="1">
            <a:spLocks noChangeArrowheads="1"/>
          </p:cNvSpPr>
          <p:nvPr/>
        </p:nvSpPr>
        <p:spPr bwMode="auto">
          <a:xfrm>
            <a:off x="7402511" y="1722437"/>
            <a:ext cx="2678113" cy="1205167"/>
          </a:xfrm>
          <a:prstGeom prst="rect">
            <a:avLst/>
          </a:prstGeom>
          <a:noFill/>
          <a:ln w="9525">
            <a:noFill/>
            <a:miter lim="800000"/>
            <a:headEnd/>
            <a:tailEnd/>
          </a:ln>
        </p:spPr>
        <p:txBody>
          <a:bodyPr wrap="square" lIns="96231" tIns="48116" rIns="96231" bIns="48116">
            <a:prstTxWarp prst="textNoShape">
              <a:avLst/>
            </a:prstTxWarp>
            <a:spAutoFit/>
          </a:bodyPr>
          <a:lstStyle/>
          <a:p>
            <a:pPr algn="l"/>
            <a:r>
              <a:rPr lang="it-IT" sz="2400" dirty="0" err="1" smtClean="0">
                <a:latin typeface="Comic Sans MS" charset="0"/>
              </a:rPr>
              <a:t>Residuals</a:t>
            </a:r>
            <a:r>
              <a:rPr lang="it-IT" sz="2400" dirty="0" smtClean="0">
                <a:latin typeface="Comic Sans MS" charset="0"/>
              </a:rPr>
              <a:t> </a:t>
            </a:r>
            <a:r>
              <a:rPr lang="it-IT" sz="2400" dirty="0" err="1" smtClean="0">
                <a:latin typeface="Comic Sans MS" charset="0"/>
              </a:rPr>
              <a:t>with</a:t>
            </a:r>
            <a:r>
              <a:rPr lang="it-IT" sz="2400" dirty="0" smtClean="0">
                <a:latin typeface="Comic Sans MS" charset="0"/>
              </a:rPr>
              <a:t> </a:t>
            </a:r>
            <a:r>
              <a:rPr lang="it-IT" sz="2400" dirty="0" err="1" smtClean="0">
                <a:latin typeface="Comic Sans MS" charset="0"/>
              </a:rPr>
              <a:t>respect</a:t>
            </a:r>
            <a:r>
              <a:rPr lang="it-IT" sz="2400" dirty="0" smtClean="0">
                <a:latin typeface="Comic Sans MS" charset="0"/>
              </a:rPr>
              <a:t> </a:t>
            </a:r>
            <a:r>
              <a:rPr lang="it-IT" sz="2400" dirty="0" err="1" smtClean="0">
                <a:latin typeface="Comic Sans MS" charset="0"/>
              </a:rPr>
              <a:t>to</a:t>
            </a:r>
            <a:r>
              <a:rPr lang="it-IT" sz="2400" dirty="0" smtClean="0">
                <a:latin typeface="Comic Sans MS" charset="0"/>
              </a:rPr>
              <a:t> the continuum </a:t>
            </a:r>
            <a:r>
              <a:rPr lang="it-IT" sz="2400" dirty="0" err="1" smtClean="0">
                <a:latin typeface="Comic Sans MS" charset="0"/>
              </a:rPr>
              <a:t>model</a:t>
            </a:r>
            <a:endParaRPr lang="it-IT" sz="2400" dirty="0" smtClean="0">
              <a:latin typeface="Comic Sans MS" charset="0"/>
            </a:endParaRPr>
          </a:p>
        </p:txBody>
      </p:sp>
      <p:sp>
        <p:nvSpPr>
          <p:cNvPr id="6" name="Text Box 5"/>
          <p:cNvSpPr txBox="1">
            <a:spLocks noChangeArrowheads="1"/>
          </p:cNvSpPr>
          <p:nvPr/>
        </p:nvSpPr>
        <p:spPr bwMode="auto">
          <a:xfrm>
            <a:off x="773112" y="4694237"/>
            <a:ext cx="2667000" cy="2677656"/>
          </a:xfrm>
          <a:prstGeom prst="rect">
            <a:avLst/>
          </a:prstGeom>
          <a:noFill/>
          <a:ln w="9525">
            <a:noFill/>
            <a:miter lim="800000"/>
            <a:headEnd/>
            <a:tailEnd/>
          </a:ln>
        </p:spPr>
        <p:txBody>
          <a:bodyPr wrap="square">
            <a:prstTxWarp prst="textNoShape">
              <a:avLst/>
            </a:prstTxWarp>
            <a:spAutoFit/>
          </a:bodyPr>
          <a:lstStyle/>
          <a:p>
            <a:r>
              <a:rPr lang="it-IT" sz="2400" dirty="0" smtClean="0">
                <a:latin typeface="Comic Sans MS" charset="0"/>
              </a:rPr>
              <a:t>The </a:t>
            </a:r>
            <a:r>
              <a:rPr lang="it-IT" sz="2400" dirty="0" err="1" smtClean="0">
                <a:latin typeface="Comic Sans MS" charset="0"/>
              </a:rPr>
              <a:t>iron</a:t>
            </a:r>
            <a:r>
              <a:rPr lang="it-IT" sz="2400" dirty="0" smtClean="0">
                <a:latin typeface="Comic Sans MS" charset="0"/>
              </a:rPr>
              <a:t> </a:t>
            </a:r>
            <a:r>
              <a:rPr lang="it-IT" sz="2400" dirty="0" err="1" smtClean="0">
                <a:latin typeface="Comic Sans MS" charset="0"/>
              </a:rPr>
              <a:t>line</a:t>
            </a:r>
            <a:r>
              <a:rPr lang="it-IT" sz="2400" dirty="0" smtClean="0">
                <a:latin typeface="Comic Sans MS" charset="0"/>
              </a:rPr>
              <a:t> at 6.7 </a:t>
            </a:r>
            <a:r>
              <a:rPr lang="it-IT" sz="2400" dirty="0" err="1" smtClean="0">
                <a:latin typeface="Comic Sans MS" charset="0"/>
              </a:rPr>
              <a:t>keV</a:t>
            </a:r>
            <a:r>
              <a:rPr lang="it-IT" sz="2400" dirty="0" smtClean="0">
                <a:latin typeface="Comic Sans MS" charset="0"/>
              </a:rPr>
              <a:t> </a:t>
            </a:r>
            <a:r>
              <a:rPr lang="it-IT" sz="2400" dirty="0" err="1" smtClean="0">
                <a:latin typeface="Comic Sans MS" charset="0"/>
              </a:rPr>
              <a:t>is</a:t>
            </a:r>
            <a:endParaRPr lang="it-IT" sz="2400" dirty="0" smtClean="0">
              <a:latin typeface="Comic Sans MS" charset="0"/>
            </a:endParaRPr>
          </a:p>
          <a:p>
            <a:r>
              <a:rPr lang="it-IT" sz="2400" dirty="0" err="1" smtClean="0">
                <a:latin typeface="Comic Sans MS" charset="0"/>
              </a:rPr>
              <a:t>perfectly</a:t>
            </a:r>
            <a:r>
              <a:rPr lang="it-IT" sz="2400" dirty="0" smtClean="0">
                <a:latin typeface="Comic Sans MS" charset="0"/>
              </a:rPr>
              <a:t> </a:t>
            </a:r>
            <a:r>
              <a:rPr lang="it-IT" sz="2400" dirty="0" err="1" smtClean="0">
                <a:latin typeface="Comic Sans MS" charset="0"/>
              </a:rPr>
              <a:t>fitted</a:t>
            </a:r>
            <a:r>
              <a:rPr lang="it-IT" sz="2400" dirty="0" smtClean="0">
                <a:latin typeface="Comic Sans MS" charset="0"/>
              </a:rPr>
              <a:t> </a:t>
            </a:r>
            <a:r>
              <a:rPr lang="it-IT" sz="2400" dirty="0" err="1" smtClean="0">
                <a:latin typeface="Comic Sans MS" charset="0"/>
              </a:rPr>
              <a:t>by</a:t>
            </a:r>
            <a:r>
              <a:rPr lang="it-IT" sz="2400" dirty="0" smtClean="0">
                <a:latin typeface="Comic Sans MS" charset="0"/>
              </a:rPr>
              <a:t> a </a:t>
            </a:r>
            <a:r>
              <a:rPr lang="it-IT" sz="2400" dirty="0" err="1" smtClean="0">
                <a:latin typeface="Comic Sans MS" charset="0"/>
              </a:rPr>
              <a:t>diskline</a:t>
            </a:r>
            <a:r>
              <a:rPr lang="it-IT" sz="2400" dirty="0" smtClean="0">
                <a:latin typeface="Comic Sans MS" charset="0"/>
              </a:rPr>
              <a:t> </a:t>
            </a:r>
            <a:r>
              <a:rPr lang="it-IT" sz="2400" dirty="0" err="1" smtClean="0">
                <a:latin typeface="Comic Sans MS" charset="0"/>
              </a:rPr>
              <a:t>with</a:t>
            </a:r>
            <a:r>
              <a:rPr lang="it-IT" sz="2400" dirty="0" smtClean="0">
                <a:latin typeface="Comic Sans MS" charset="0"/>
              </a:rPr>
              <a:t> </a:t>
            </a:r>
            <a:r>
              <a:rPr lang="it-IT" sz="2400" dirty="0" err="1" smtClean="0">
                <a:latin typeface="Comic Sans MS" charset="0"/>
              </a:rPr>
              <a:t>very</a:t>
            </a:r>
            <a:r>
              <a:rPr lang="it-IT" sz="2400" dirty="0" smtClean="0">
                <a:latin typeface="Comic Sans MS" charset="0"/>
              </a:rPr>
              <a:t> </a:t>
            </a:r>
            <a:r>
              <a:rPr lang="it-IT" sz="2400" dirty="0" err="1" smtClean="0">
                <a:latin typeface="Comic Sans MS" charset="0"/>
              </a:rPr>
              <a:t>well</a:t>
            </a:r>
            <a:r>
              <a:rPr lang="it-IT" sz="2400" dirty="0" smtClean="0">
                <a:latin typeface="Comic Sans MS" charset="0"/>
              </a:rPr>
              <a:t> </a:t>
            </a:r>
            <a:r>
              <a:rPr lang="it-IT" sz="2400" dirty="0" err="1" smtClean="0">
                <a:latin typeface="Comic Sans MS" charset="0"/>
              </a:rPr>
              <a:t>determined</a:t>
            </a:r>
            <a:r>
              <a:rPr lang="it-IT" sz="2400" dirty="0" smtClean="0">
                <a:latin typeface="Comic Sans MS" charset="0"/>
              </a:rPr>
              <a:t> </a:t>
            </a:r>
            <a:r>
              <a:rPr lang="it-IT" sz="2400" dirty="0" err="1" smtClean="0">
                <a:latin typeface="Comic Sans MS" charset="0"/>
              </a:rPr>
              <a:t>parameters</a:t>
            </a:r>
            <a:endParaRPr lang="it-IT" sz="2400" b="1" dirty="0" smtClean="0">
              <a:solidFill>
                <a:srgbClr val="008000"/>
              </a:solidFill>
              <a:latin typeface="Comic Sans MS" charset="0"/>
            </a:endParaRPr>
          </a:p>
        </p:txBody>
      </p:sp>
      <p:pic>
        <p:nvPicPr>
          <p:cNvPr id="9" name="Immagine 8" descr="residuals_all.jpg"/>
          <p:cNvPicPr>
            <a:picLocks noChangeAspect="1"/>
          </p:cNvPicPr>
          <p:nvPr/>
        </p:nvPicPr>
        <p:blipFill>
          <a:blip r:embed="rId3" cstate="print"/>
          <a:stretch>
            <a:fillRect/>
          </a:stretch>
        </p:blipFill>
        <p:spPr>
          <a:xfrm>
            <a:off x="773112" y="1646237"/>
            <a:ext cx="6428232" cy="3145536"/>
          </a:xfrm>
          <a:prstGeom prst="rect">
            <a:avLst/>
          </a:prstGeom>
        </p:spPr>
      </p:pic>
      <p:pic>
        <p:nvPicPr>
          <p:cNvPr id="7" name="Immagine 6" descr="residuals_bin3_2.jpg"/>
          <p:cNvPicPr>
            <a:picLocks noChangeAspect="1"/>
          </p:cNvPicPr>
          <p:nvPr/>
        </p:nvPicPr>
        <p:blipFill>
          <a:blip r:embed="rId4" cstate="print"/>
          <a:stretch>
            <a:fillRect/>
          </a:stretch>
        </p:blipFill>
        <p:spPr>
          <a:xfrm>
            <a:off x="3579241" y="4849685"/>
            <a:ext cx="6501384" cy="2587752"/>
          </a:xfrm>
          <a:prstGeom prst="rect">
            <a:avLst/>
          </a:prstGeom>
        </p:spPr>
      </p:pic>
      <p:sp>
        <p:nvSpPr>
          <p:cNvPr id="10" name="Rettangolo 9"/>
          <p:cNvSpPr/>
          <p:nvPr/>
        </p:nvSpPr>
        <p:spPr>
          <a:xfrm>
            <a:off x="7024990" y="4324905"/>
            <a:ext cx="2663522" cy="369332"/>
          </a:xfrm>
          <a:prstGeom prst="rect">
            <a:avLst/>
          </a:prstGeom>
        </p:spPr>
        <p:txBody>
          <a:bodyPr wrap="none">
            <a:spAutoFit/>
          </a:bodyPr>
          <a:lstStyle/>
          <a:p>
            <a:r>
              <a:rPr lang="it-IT" b="1" dirty="0" smtClean="0">
                <a:solidFill>
                  <a:srgbClr val="008000"/>
                </a:solidFill>
                <a:latin typeface="Comic Sans MS" charset="0"/>
              </a:rPr>
              <a:t>Di Salvo </a:t>
            </a:r>
            <a:r>
              <a:rPr lang="it-IT" b="1" dirty="0" err="1" smtClean="0">
                <a:solidFill>
                  <a:srgbClr val="008000"/>
                </a:solidFill>
                <a:latin typeface="Comic Sans MS" charset="0"/>
              </a:rPr>
              <a:t>et</a:t>
            </a:r>
            <a:r>
              <a:rPr lang="it-IT" b="1" dirty="0" smtClean="0">
                <a:solidFill>
                  <a:srgbClr val="008000"/>
                </a:solidFill>
                <a:latin typeface="Comic Sans MS" charset="0"/>
              </a:rPr>
              <a:t> al. (2009)</a:t>
            </a:r>
          </a:p>
        </p:txBody>
      </p:sp>
      <p:cxnSp>
        <p:nvCxnSpPr>
          <p:cNvPr id="12" name="Connettore 1 11"/>
          <p:cNvCxnSpPr/>
          <p:nvPr/>
        </p:nvCxnSpPr>
        <p:spPr>
          <a:xfrm rot="16200000" flipH="1">
            <a:off x="3440112" y="3932237"/>
            <a:ext cx="16764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5878512" y="3094037"/>
            <a:ext cx="4038600" cy="17526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0160" y="198437"/>
            <a:ext cx="9198288" cy="1427939"/>
          </a:xfrm>
        </p:spPr>
        <p:txBody>
          <a:bodyPr/>
          <a:lstStyle/>
          <a:p>
            <a:pPr hangingPunct="1">
              <a:defRPr/>
            </a:pPr>
            <a:r>
              <a:rPr lang="it-IT" dirty="0" smtClean="0">
                <a:solidFill>
                  <a:schemeClr val="bg1"/>
                </a:solidFill>
                <a:ea typeface="ＭＳ Ｐゴシック" pitchFamily="-65" charset="-128"/>
                <a:cs typeface="ＭＳ Ｐゴシック" pitchFamily="-65" charset="-128"/>
              </a:rPr>
              <a:t>The </a:t>
            </a:r>
            <a:r>
              <a:rPr lang="it-IT" dirty="0" err="1" smtClean="0">
                <a:solidFill>
                  <a:schemeClr val="bg1"/>
                </a:solidFill>
                <a:ea typeface="ＭＳ Ｐゴシック" pitchFamily="-65" charset="-128"/>
                <a:cs typeface="ＭＳ Ｐゴシック" pitchFamily="-65" charset="-128"/>
              </a:rPr>
              <a:t>relativistic</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line</a:t>
            </a:r>
            <a:r>
              <a:rPr lang="it-IT" dirty="0" smtClean="0">
                <a:solidFill>
                  <a:schemeClr val="bg1"/>
                </a:solidFill>
                <a:ea typeface="ＭＳ Ｐゴシック" pitchFamily="-65" charset="-128"/>
                <a:cs typeface="ＭＳ Ｐゴシック" pitchFamily="-65" charset="-128"/>
              </a:rPr>
              <a:t> </a:t>
            </a:r>
            <a:r>
              <a:rPr lang="it-IT" dirty="0" err="1" smtClean="0">
                <a:solidFill>
                  <a:schemeClr val="bg1"/>
                </a:solidFill>
                <a:ea typeface="ＭＳ Ｐゴシック" pitchFamily="-65" charset="-128"/>
                <a:cs typeface="ＭＳ Ｐゴシック" pitchFamily="-65" charset="-128"/>
              </a:rPr>
              <a:t>of</a:t>
            </a:r>
            <a:r>
              <a:rPr lang="it-IT" dirty="0" smtClean="0">
                <a:solidFill>
                  <a:schemeClr val="bg1"/>
                </a:solidFill>
                <a:ea typeface="ＭＳ Ｐゴシック" pitchFamily="-65" charset="-128"/>
                <a:cs typeface="ＭＳ Ｐゴシック" pitchFamily="-65" charset="-128"/>
              </a:rPr>
              <a:t> 4U 1705-44</a:t>
            </a:r>
            <a:endParaRPr lang="it-IT" dirty="0">
              <a:solidFill>
                <a:schemeClr val="bg1"/>
              </a:solidFill>
              <a:ea typeface="ＭＳ Ｐゴシック" pitchFamily="-65" charset="-128"/>
              <a:cs typeface="ＭＳ Ｐゴシック" pitchFamily="-65" charset="-128"/>
            </a:endParaRPr>
          </a:p>
        </p:txBody>
      </p:sp>
      <p:pic>
        <p:nvPicPr>
          <p:cNvPr id="8" name="Immagine 7" descr="eeuf_new.jpg"/>
          <p:cNvPicPr>
            <a:picLocks noChangeAspect="1"/>
          </p:cNvPicPr>
          <p:nvPr/>
        </p:nvPicPr>
        <p:blipFill>
          <a:blip r:embed="rId3" cstate="print">
            <a:lum bright="-4000" contrast="10000"/>
          </a:blip>
          <a:stretch>
            <a:fillRect/>
          </a:stretch>
        </p:blipFill>
        <p:spPr>
          <a:xfrm>
            <a:off x="925512" y="1722437"/>
            <a:ext cx="5547343" cy="4119372"/>
          </a:xfrm>
          <a:prstGeom prst="rect">
            <a:avLst/>
          </a:prstGeom>
        </p:spPr>
      </p:pic>
      <p:sp>
        <p:nvSpPr>
          <p:cNvPr id="9" name="Text Box 5"/>
          <p:cNvSpPr txBox="1">
            <a:spLocks noChangeArrowheads="1"/>
          </p:cNvSpPr>
          <p:nvPr/>
        </p:nvSpPr>
        <p:spPr bwMode="auto">
          <a:xfrm>
            <a:off x="5345112" y="5639177"/>
            <a:ext cx="4354513" cy="1569660"/>
          </a:xfrm>
          <a:prstGeom prst="rect">
            <a:avLst/>
          </a:prstGeom>
          <a:noFill/>
          <a:ln w="9525">
            <a:noFill/>
            <a:miter lim="800000"/>
            <a:headEnd/>
            <a:tailEnd/>
          </a:ln>
        </p:spPr>
        <p:txBody>
          <a:bodyPr wrap="square">
            <a:prstTxWarp prst="textNoShape">
              <a:avLst/>
            </a:prstTxWarp>
            <a:spAutoFit/>
          </a:bodyPr>
          <a:lstStyle/>
          <a:p>
            <a:r>
              <a:rPr lang="it-IT" sz="2400" b="1" dirty="0" err="1" smtClean="0">
                <a:solidFill>
                  <a:schemeClr val="tx2"/>
                </a:solidFill>
                <a:latin typeface="Comic Sans MS" charset="0"/>
              </a:rPr>
              <a:t>Rin</a:t>
            </a:r>
            <a:r>
              <a:rPr lang="it-IT" sz="2400" b="1" dirty="0" smtClean="0">
                <a:solidFill>
                  <a:schemeClr val="tx2"/>
                </a:solidFill>
                <a:latin typeface="Comic Sans MS" charset="0"/>
              </a:rPr>
              <a:t> = 14 </a:t>
            </a:r>
            <a:r>
              <a:rPr lang="it-IT" sz="2400" b="1" dirty="0" err="1" smtClean="0">
                <a:solidFill>
                  <a:schemeClr val="tx2"/>
                </a:solidFill>
                <a:latin typeface="Comic Sans MS" charset="0"/>
              </a:rPr>
              <a:t>±</a:t>
            </a:r>
            <a:r>
              <a:rPr lang="it-IT" sz="2400" b="1" dirty="0" smtClean="0">
                <a:solidFill>
                  <a:schemeClr val="tx2"/>
                </a:solidFill>
                <a:latin typeface="Comic Sans MS" charset="0"/>
              </a:rPr>
              <a:t> </a:t>
            </a:r>
            <a:r>
              <a:rPr lang="it-IT" sz="2400" b="1" dirty="0" err="1" smtClean="0">
                <a:solidFill>
                  <a:schemeClr val="tx2"/>
                </a:solidFill>
                <a:latin typeface="Comic Sans MS" charset="0"/>
              </a:rPr>
              <a:t>2</a:t>
            </a:r>
            <a:r>
              <a:rPr lang="it-IT" sz="2400" b="1" dirty="0" smtClean="0">
                <a:solidFill>
                  <a:schemeClr val="tx2"/>
                </a:solidFill>
                <a:latin typeface="Comic Sans MS" charset="0"/>
              </a:rPr>
              <a:t> </a:t>
            </a:r>
            <a:r>
              <a:rPr lang="it-IT" sz="2400" b="1" dirty="0" err="1" smtClean="0">
                <a:solidFill>
                  <a:schemeClr val="tx2"/>
                </a:solidFill>
                <a:latin typeface="Comic Sans MS" charset="0"/>
              </a:rPr>
              <a:t>Rg</a:t>
            </a:r>
            <a:endParaRPr lang="it-IT" sz="2400" b="1" dirty="0" smtClean="0">
              <a:solidFill>
                <a:schemeClr val="tx2"/>
              </a:solidFill>
              <a:latin typeface="Comic Sans MS" charset="0"/>
            </a:endParaRPr>
          </a:p>
          <a:p>
            <a:r>
              <a:rPr lang="it-IT" sz="2400" b="1" dirty="0" smtClean="0">
                <a:solidFill>
                  <a:schemeClr val="tx2"/>
                </a:solidFill>
                <a:latin typeface="Comic Sans MS" charset="0"/>
              </a:rPr>
              <a:t>i = 39 </a:t>
            </a:r>
            <a:r>
              <a:rPr lang="it-IT" sz="2400" b="1" dirty="0" err="1" smtClean="0">
                <a:solidFill>
                  <a:schemeClr val="tx2"/>
                </a:solidFill>
                <a:latin typeface="Comic Sans MS" charset="0"/>
              </a:rPr>
              <a:t>±</a:t>
            </a:r>
            <a:r>
              <a:rPr lang="it-IT" sz="2400" b="1" dirty="0" smtClean="0">
                <a:solidFill>
                  <a:schemeClr val="tx2"/>
                </a:solidFill>
                <a:latin typeface="Comic Sans MS" charset="0"/>
              </a:rPr>
              <a:t> </a:t>
            </a:r>
            <a:r>
              <a:rPr lang="it-IT" sz="2400" b="1" dirty="0" err="1" smtClean="0">
                <a:solidFill>
                  <a:schemeClr val="tx2"/>
                </a:solidFill>
                <a:latin typeface="Comic Sans MS" charset="0"/>
              </a:rPr>
              <a:t>1</a:t>
            </a:r>
            <a:r>
              <a:rPr lang="it-IT" sz="2400" b="1" dirty="0" smtClean="0">
                <a:solidFill>
                  <a:schemeClr val="tx2"/>
                </a:solidFill>
                <a:latin typeface="Comic Sans MS" charset="0"/>
              </a:rPr>
              <a:t> </a:t>
            </a:r>
            <a:r>
              <a:rPr lang="it-IT" sz="2400" b="1" dirty="0" err="1" smtClean="0">
                <a:solidFill>
                  <a:schemeClr val="tx2"/>
                </a:solidFill>
                <a:latin typeface="Comic Sans MS" charset="0"/>
              </a:rPr>
              <a:t>degrees</a:t>
            </a:r>
            <a:endParaRPr lang="it-IT" sz="2400" b="1" dirty="0" smtClean="0">
              <a:solidFill>
                <a:schemeClr val="tx2"/>
              </a:solidFill>
              <a:latin typeface="Comic Sans MS" charset="0"/>
            </a:endParaRPr>
          </a:p>
          <a:p>
            <a:r>
              <a:rPr lang="it-IT" sz="2400" b="1" dirty="0" err="1" smtClean="0">
                <a:solidFill>
                  <a:schemeClr val="tx2"/>
                </a:solidFill>
                <a:latin typeface="Comic Sans MS" charset="0"/>
              </a:rPr>
              <a:t>Em</a:t>
            </a:r>
            <a:r>
              <a:rPr lang="it-IT" sz="2400" b="1" dirty="0" smtClean="0">
                <a:solidFill>
                  <a:schemeClr val="tx2"/>
                </a:solidFill>
                <a:latin typeface="Comic Sans MS" charset="0"/>
              </a:rPr>
              <a:t> </a:t>
            </a:r>
            <a:r>
              <a:rPr lang="it-IT" sz="2400" b="1" dirty="0" err="1" smtClean="0">
                <a:solidFill>
                  <a:schemeClr val="tx2"/>
                </a:solidFill>
                <a:latin typeface="Comic Sans MS"/>
              </a:rPr>
              <a:t>index</a:t>
            </a:r>
            <a:r>
              <a:rPr lang="it-IT" sz="2400" b="1" dirty="0" smtClean="0">
                <a:solidFill>
                  <a:schemeClr val="tx2"/>
                </a:solidFill>
                <a:latin typeface="Comic Sans MS"/>
              </a:rPr>
              <a:t> </a:t>
            </a:r>
            <a:r>
              <a:rPr lang="en-US" sz="2400" b="1" dirty="0" smtClean="0">
                <a:solidFill>
                  <a:schemeClr val="tx2"/>
                </a:solidFill>
                <a:latin typeface="Comic Sans MS"/>
                <a:ea typeface="Nimbus Sans L" pitchFamily="34"/>
                <a:cs typeface="Nimbus Sans L" pitchFamily="34"/>
              </a:rPr>
              <a:t>~ -2.2</a:t>
            </a:r>
          </a:p>
          <a:p>
            <a:r>
              <a:rPr lang="it-IT" sz="2400" b="1" dirty="0" err="1" smtClean="0">
                <a:solidFill>
                  <a:schemeClr val="tx2"/>
                </a:solidFill>
                <a:latin typeface="Comic Sans MS" charset="0"/>
              </a:rPr>
              <a:t>Rout</a:t>
            </a:r>
            <a:r>
              <a:rPr lang="it-IT" sz="2400" b="1" dirty="0" smtClean="0">
                <a:solidFill>
                  <a:schemeClr val="tx2"/>
                </a:solidFill>
                <a:latin typeface="Comic Sans MS" charset="0"/>
              </a:rPr>
              <a:t> = 3500 </a:t>
            </a:r>
            <a:r>
              <a:rPr lang="it-IT" sz="2400" b="1" dirty="0" err="1" smtClean="0">
                <a:solidFill>
                  <a:schemeClr val="tx2"/>
                </a:solidFill>
                <a:latin typeface="Comic Sans MS" charset="0"/>
              </a:rPr>
              <a:t>±</a:t>
            </a:r>
            <a:r>
              <a:rPr lang="it-IT" sz="2400" b="1" dirty="0" smtClean="0">
                <a:solidFill>
                  <a:schemeClr val="tx2"/>
                </a:solidFill>
                <a:latin typeface="Comic Sans MS" charset="0"/>
              </a:rPr>
              <a:t> 1000 </a:t>
            </a:r>
            <a:r>
              <a:rPr lang="it-IT" sz="2400" b="1" dirty="0" err="1" smtClean="0">
                <a:solidFill>
                  <a:schemeClr val="tx2"/>
                </a:solidFill>
                <a:latin typeface="Comic Sans MS" charset="0"/>
              </a:rPr>
              <a:t>Rg</a:t>
            </a:r>
            <a:endParaRPr lang="it-IT" sz="2400" b="1" dirty="0" smtClean="0">
              <a:solidFill>
                <a:schemeClr val="tx2"/>
              </a:solidFill>
              <a:latin typeface="Comic Sans MS" charset="0"/>
            </a:endParaRPr>
          </a:p>
        </p:txBody>
      </p:sp>
      <p:cxnSp>
        <p:nvCxnSpPr>
          <p:cNvPr id="11" name="Connettore 2 10"/>
          <p:cNvCxnSpPr/>
          <p:nvPr/>
        </p:nvCxnSpPr>
        <p:spPr>
          <a:xfrm rot="16200000" flipV="1">
            <a:off x="2716212" y="4275137"/>
            <a:ext cx="38100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e 11"/>
          <p:cNvSpPr/>
          <p:nvPr/>
        </p:nvSpPr>
        <p:spPr>
          <a:xfrm>
            <a:off x="3363912" y="2103437"/>
            <a:ext cx="1066800" cy="914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5040312" y="6645275"/>
            <a:ext cx="4495800" cy="71596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1306512" y="5913437"/>
            <a:ext cx="2663522" cy="369332"/>
          </a:xfrm>
          <a:prstGeom prst="rect">
            <a:avLst/>
          </a:prstGeom>
        </p:spPr>
        <p:txBody>
          <a:bodyPr wrap="none">
            <a:spAutoFit/>
          </a:bodyPr>
          <a:lstStyle/>
          <a:p>
            <a:r>
              <a:rPr lang="it-IT" b="1" dirty="0" smtClean="0">
                <a:solidFill>
                  <a:srgbClr val="008000"/>
                </a:solidFill>
                <a:latin typeface="Comic Sans MS" charset="0"/>
              </a:rPr>
              <a:t>Di Salvo </a:t>
            </a:r>
            <a:r>
              <a:rPr lang="it-IT" b="1" dirty="0" err="1" smtClean="0">
                <a:solidFill>
                  <a:srgbClr val="008000"/>
                </a:solidFill>
                <a:latin typeface="Comic Sans MS" charset="0"/>
              </a:rPr>
              <a:t>et</a:t>
            </a:r>
            <a:r>
              <a:rPr lang="it-IT" b="1" dirty="0" smtClean="0">
                <a:solidFill>
                  <a:srgbClr val="008000"/>
                </a:solidFill>
                <a:latin typeface="Comic Sans MS" charset="0"/>
              </a:rPr>
              <a:t> al. (2009)</a:t>
            </a:r>
          </a:p>
        </p:txBody>
      </p:sp>
      <p:sp>
        <p:nvSpPr>
          <p:cNvPr id="14" name="Text Box 5"/>
          <p:cNvSpPr txBox="1">
            <a:spLocks noChangeArrowheads="1"/>
          </p:cNvSpPr>
          <p:nvPr/>
        </p:nvSpPr>
        <p:spPr bwMode="auto">
          <a:xfrm>
            <a:off x="6488113" y="4008437"/>
            <a:ext cx="3592512" cy="1200328"/>
          </a:xfrm>
          <a:prstGeom prst="rect">
            <a:avLst/>
          </a:prstGeom>
          <a:noFill/>
          <a:ln w="9525">
            <a:noFill/>
            <a:miter lim="800000"/>
            <a:headEnd/>
            <a:tailEnd/>
          </a:ln>
        </p:spPr>
        <p:txBody>
          <a:bodyPr wrap="square">
            <a:prstTxWarp prst="textNoShape">
              <a:avLst/>
            </a:prstTxWarp>
            <a:spAutoFit/>
          </a:bodyPr>
          <a:lstStyle/>
          <a:p>
            <a:r>
              <a:rPr lang="it-IT" sz="2400" b="1" dirty="0" err="1" smtClean="0">
                <a:solidFill>
                  <a:schemeClr val="tx2"/>
                </a:solidFill>
                <a:latin typeface="Comic Sans MS" charset="0"/>
              </a:rPr>
              <a:t>E</a:t>
            </a:r>
            <a:r>
              <a:rPr lang="it-IT" sz="2400" b="1" baseline="-25000" dirty="0" err="1" smtClean="0">
                <a:solidFill>
                  <a:schemeClr val="tx2"/>
                </a:solidFill>
                <a:latin typeface="Comic Sans MS" charset="0"/>
              </a:rPr>
              <a:t>Fe</a:t>
            </a:r>
            <a:r>
              <a:rPr lang="it-IT" sz="2400" b="1" dirty="0" smtClean="0">
                <a:solidFill>
                  <a:schemeClr val="tx2"/>
                </a:solidFill>
                <a:latin typeface="Comic Sans MS" charset="0"/>
              </a:rPr>
              <a:t> = 6.66 </a:t>
            </a:r>
            <a:r>
              <a:rPr lang="it-IT" sz="2400" b="1" dirty="0" err="1" smtClean="0">
                <a:solidFill>
                  <a:schemeClr val="tx2"/>
                </a:solidFill>
                <a:latin typeface="Comic Sans MS" charset="0"/>
              </a:rPr>
              <a:t>±</a:t>
            </a:r>
            <a:r>
              <a:rPr lang="it-IT" sz="2400" b="1" dirty="0" smtClean="0">
                <a:solidFill>
                  <a:schemeClr val="tx2"/>
                </a:solidFill>
                <a:latin typeface="Comic Sans MS" charset="0"/>
              </a:rPr>
              <a:t> 0.01 </a:t>
            </a:r>
            <a:r>
              <a:rPr lang="it-IT" sz="2400" b="1" dirty="0" err="1" smtClean="0">
                <a:solidFill>
                  <a:schemeClr val="tx2"/>
                </a:solidFill>
                <a:latin typeface="Comic Sans MS" charset="0"/>
              </a:rPr>
              <a:t>keV</a:t>
            </a:r>
            <a:endParaRPr lang="it-IT" sz="2400" b="1" dirty="0" smtClean="0">
              <a:solidFill>
                <a:schemeClr val="tx2"/>
              </a:solidFill>
              <a:latin typeface="Comic Sans MS" charset="0"/>
            </a:endParaRPr>
          </a:p>
          <a:p>
            <a:r>
              <a:rPr lang="it-IT" sz="2400" b="1" dirty="0" smtClean="0">
                <a:solidFill>
                  <a:schemeClr val="tx2"/>
                </a:solidFill>
                <a:latin typeface="Comic Sans MS" charset="0"/>
              </a:rPr>
              <a:t>Log </a:t>
            </a:r>
            <a:r>
              <a:rPr lang="it-IT" sz="2400" b="1" dirty="0" err="1" smtClean="0">
                <a:solidFill>
                  <a:schemeClr val="tx2"/>
                </a:solidFill>
                <a:latin typeface="Symbol"/>
              </a:rPr>
              <a:t>x</a:t>
            </a:r>
            <a:r>
              <a:rPr lang="it-IT" sz="2400" b="1" dirty="0" smtClean="0">
                <a:solidFill>
                  <a:schemeClr val="tx2"/>
                </a:solidFill>
                <a:latin typeface="Comic Sans MS" charset="0"/>
              </a:rPr>
              <a:t> = 2.7 - </a:t>
            </a:r>
            <a:r>
              <a:rPr lang="it-IT" sz="2400" b="1" dirty="0" err="1" smtClean="0">
                <a:solidFill>
                  <a:schemeClr val="tx2"/>
                </a:solidFill>
                <a:latin typeface="Comic Sans MS" charset="0"/>
              </a:rPr>
              <a:t>3</a:t>
            </a:r>
            <a:endParaRPr lang="it-IT" sz="2400" b="1" dirty="0" smtClean="0">
              <a:solidFill>
                <a:schemeClr val="tx2"/>
              </a:solidFill>
              <a:latin typeface="Comic Sans MS" charset="0"/>
            </a:endParaRPr>
          </a:p>
          <a:p>
            <a:r>
              <a:rPr lang="it-IT" sz="2400" b="1" dirty="0" err="1" smtClean="0">
                <a:solidFill>
                  <a:schemeClr val="tx2"/>
                </a:solidFill>
                <a:latin typeface="Comic Sans MS" charset="0"/>
              </a:rPr>
              <a:t>EqW</a:t>
            </a:r>
            <a:r>
              <a:rPr lang="it-IT" sz="2400" b="1" dirty="0" smtClean="0">
                <a:solidFill>
                  <a:schemeClr val="tx2"/>
                </a:solidFill>
                <a:latin typeface="Comic Sans MS" charset="0"/>
              </a:rPr>
              <a:t> = 56 </a:t>
            </a:r>
            <a:r>
              <a:rPr lang="it-IT" sz="2400" b="1" dirty="0" err="1" smtClean="0">
                <a:solidFill>
                  <a:schemeClr val="tx2"/>
                </a:solidFill>
                <a:latin typeface="Comic Sans MS" charset="0"/>
              </a:rPr>
              <a:t>±</a:t>
            </a:r>
            <a:r>
              <a:rPr lang="it-IT" sz="2400" b="1" dirty="0" smtClean="0">
                <a:solidFill>
                  <a:schemeClr val="tx2"/>
                </a:solidFill>
                <a:latin typeface="Comic Sans MS" charset="0"/>
              </a:rPr>
              <a:t> </a:t>
            </a:r>
            <a:r>
              <a:rPr lang="it-IT" sz="2400" b="1" dirty="0" err="1" smtClean="0">
                <a:solidFill>
                  <a:schemeClr val="tx2"/>
                </a:solidFill>
                <a:latin typeface="Comic Sans MS" charset="0"/>
              </a:rPr>
              <a:t>2</a:t>
            </a:r>
            <a:r>
              <a:rPr lang="it-IT" sz="2400" b="1" dirty="0" smtClean="0">
                <a:solidFill>
                  <a:schemeClr val="tx2"/>
                </a:solidFill>
                <a:latin typeface="Comic Sans MS" charset="0"/>
              </a:rPr>
              <a:t> </a:t>
            </a:r>
            <a:r>
              <a:rPr lang="it-IT" sz="2400" b="1" dirty="0" err="1" smtClean="0">
                <a:solidFill>
                  <a:schemeClr val="tx2"/>
                </a:solidFill>
                <a:latin typeface="Comic Sans MS" charset="0"/>
              </a:rPr>
              <a:t>eV</a:t>
            </a:r>
            <a:endParaRPr lang="it-IT" sz="2400" b="1" dirty="0" smtClean="0">
              <a:solidFill>
                <a:schemeClr val="tx2"/>
              </a:solidFill>
              <a:latin typeface="Comic Sans MS" charset="0"/>
            </a:endParaRPr>
          </a:p>
        </p:txBody>
      </p:sp>
      <p:sp>
        <p:nvSpPr>
          <p:cNvPr id="15" name="Text Box 5"/>
          <p:cNvSpPr txBox="1">
            <a:spLocks noChangeArrowheads="1"/>
          </p:cNvSpPr>
          <p:nvPr/>
        </p:nvSpPr>
        <p:spPr bwMode="auto">
          <a:xfrm>
            <a:off x="6488113" y="1722437"/>
            <a:ext cx="3592512" cy="1938992"/>
          </a:xfrm>
          <a:prstGeom prst="rect">
            <a:avLst/>
          </a:prstGeom>
          <a:noFill/>
          <a:ln w="9525">
            <a:noFill/>
            <a:miter lim="800000"/>
            <a:headEnd/>
            <a:tailEnd/>
          </a:ln>
        </p:spPr>
        <p:txBody>
          <a:bodyPr wrap="square">
            <a:prstTxWarp prst="textNoShape">
              <a:avLst/>
            </a:prstTxWarp>
            <a:spAutoFit/>
          </a:bodyPr>
          <a:lstStyle/>
          <a:p>
            <a:r>
              <a:rPr lang="it-IT" sz="2400" b="1" dirty="0" err="1" smtClean="0">
                <a:solidFill>
                  <a:srgbClr val="008000"/>
                </a:solidFill>
                <a:latin typeface="Comic Sans MS" charset="0"/>
              </a:rPr>
              <a:t>F-test</a:t>
            </a:r>
            <a:r>
              <a:rPr lang="it-IT" sz="2400" b="1" dirty="0" smtClean="0">
                <a:solidFill>
                  <a:srgbClr val="008000"/>
                </a:solidFill>
                <a:latin typeface="Comic Sans MS" charset="0"/>
              </a:rPr>
              <a:t> </a:t>
            </a:r>
            <a:r>
              <a:rPr lang="it-IT" sz="2400" b="1" dirty="0" err="1" smtClean="0">
                <a:solidFill>
                  <a:srgbClr val="008000"/>
                </a:solidFill>
                <a:latin typeface="Comic Sans MS" charset="0"/>
              </a:rPr>
              <a:t>with</a:t>
            </a:r>
            <a:r>
              <a:rPr lang="it-IT" sz="2400" b="1" dirty="0" smtClean="0">
                <a:solidFill>
                  <a:srgbClr val="008000"/>
                </a:solidFill>
                <a:latin typeface="Comic Sans MS" charset="0"/>
              </a:rPr>
              <a:t> </a:t>
            </a:r>
            <a:r>
              <a:rPr lang="it-IT" sz="2400" b="1" dirty="0" err="1" smtClean="0">
                <a:solidFill>
                  <a:srgbClr val="008000"/>
                </a:solidFill>
                <a:latin typeface="Comic Sans MS" charset="0"/>
              </a:rPr>
              <a:t>respect</a:t>
            </a:r>
            <a:r>
              <a:rPr lang="it-IT" sz="2400" b="1" dirty="0" smtClean="0">
                <a:solidFill>
                  <a:srgbClr val="008000"/>
                </a:solidFill>
                <a:latin typeface="Comic Sans MS" charset="0"/>
              </a:rPr>
              <a:t> </a:t>
            </a:r>
            <a:r>
              <a:rPr lang="it-IT" sz="2400" b="1" dirty="0" err="1" smtClean="0">
                <a:solidFill>
                  <a:srgbClr val="008000"/>
                </a:solidFill>
                <a:latin typeface="Comic Sans MS" charset="0"/>
              </a:rPr>
              <a:t>to</a:t>
            </a:r>
            <a:r>
              <a:rPr lang="it-IT" sz="2400" b="1" dirty="0" smtClean="0">
                <a:solidFill>
                  <a:srgbClr val="008000"/>
                </a:solidFill>
                <a:latin typeface="Comic Sans MS" charset="0"/>
              </a:rPr>
              <a:t> a </a:t>
            </a:r>
            <a:r>
              <a:rPr lang="it-IT" sz="2400" b="1" dirty="0" err="1" smtClean="0">
                <a:solidFill>
                  <a:srgbClr val="008000"/>
                </a:solidFill>
                <a:latin typeface="Comic Sans MS" charset="0"/>
              </a:rPr>
              <a:t>simple</a:t>
            </a:r>
            <a:r>
              <a:rPr lang="it-IT" sz="2400" b="1" dirty="0" smtClean="0">
                <a:solidFill>
                  <a:srgbClr val="008000"/>
                </a:solidFill>
                <a:latin typeface="Comic Sans MS" charset="0"/>
              </a:rPr>
              <a:t> </a:t>
            </a:r>
            <a:r>
              <a:rPr lang="it-IT" sz="2400" b="1" dirty="0" err="1" smtClean="0">
                <a:solidFill>
                  <a:srgbClr val="008000"/>
                </a:solidFill>
                <a:latin typeface="Comic Sans MS" charset="0"/>
              </a:rPr>
              <a:t>Gaussian</a:t>
            </a:r>
            <a:r>
              <a:rPr lang="it-IT" sz="2400" b="1" dirty="0" smtClean="0">
                <a:solidFill>
                  <a:srgbClr val="008000"/>
                </a:solidFill>
                <a:latin typeface="Comic Sans MS" charset="0"/>
              </a:rPr>
              <a:t> </a:t>
            </a:r>
            <a:r>
              <a:rPr lang="it-IT" sz="2400" b="1" dirty="0" err="1" smtClean="0">
                <a:solidFill>
                  <a:srgbClr val="008000"/>
                </a:solidFill>
                <a:latin typeface="Comic Sans MS" charset="0"/>
              </a:rPr>
              <a:t>model</a:t>
            </a:r>
            <a:r>
              <a:rPr lang="it-IT" sz="2400" b="1" dirty="0" smtClean="0">
                <a:solidFill>
                  <a:srgbClr val="008000"/>
                </a:solidFill>
                <a:latin typeface="Comic Sans MS" charset="0"/>
              </a:rPr>
              <a:t> </a:t>
            </a:r>
            <a:r>
              <a:rPr lang="it-IT" sz="2400" b="1" dirty="0" err="1" smtClean="0">
                <a:solidFill>
                  <a:srgbClr val="008000"/>
                </a:solidFill>
                <a:latin typeface="Comic Sans MS" charset="0"/>
              </a:rPr>
              <a:t>gives</a:t>
            </a:r>
            <a:r>
              <a:rPr lang="it-IT" sz="2400" b="1" dirty="0" smtClean="0">
                <a:solidFill>
                  <a:srgbClr val="008000"/>
                </a:solidFill>
                <a:latin typeface="Comic Sans MS" charset="0"/>
              </a:rPr>
              <a:t> a </a:t>
            </a:r>
            <a:r>
              <a:rPr lang="it-IT" sz="2400" b="1" dirty="0" err="1" smtClean="0">
                <a:solidFill>
                  <a:srgbClr val="008000"/>
                </a:solidFill>
                <a:latin typeface="Comic Sans MS" charset="0"/>
              </a:rPr>
              <a:t>prob</a:t>
            </a:r>
            <a:r>
              <a:rPr lang="it-IT" sz="2400" b="1" dirty="0" smtClean="0">
                <a:solidFill>
                  <a:srgbClr val="008000"/>
                </a:solidFill>
                <a:latin typeface="Comic Sans MS" charset="0"/>
              </a:rPr>
              <a:t> </a:t>
            </a:r>
            <a:r>
              <a:rPr lang="it-IT" sz="2400" b="1" dirty="0" err="1" smtClean="0">
                <a:solidFill>
                  <a:srgbClr val="008000"/>
                </a:solidFill>
                <a:latin typeface="Comic Sans MS" charset="0"/>
              </a:rPr>
              <a:t>of</a:t>
            </a:r>
            <a:r>
              <a:rPr lang="it-IT" sz="2400" b="1" dirty="0" smtClean="0">
                <a:solidFill>
                  <a:srgbClr val="008000"/>
                </a:solidFill>
                <a:latin typeface="Comic Sans MS" charset="0"/>
              </a:rPr>
              <a:t> chance </a:t>
            </a:r>
            <a:r>
              <a:rPr lang="it-IT" sz="2400" b="1" dirty="0" err="1" smtClean="0">
                <a:solidFill>
                  <a:srgbClr val="008000"/>
                </a:solidFill>
                <a:latin typeface="Comic Sans MS" charset="0"/>
              </a:rPr>
              <a:t>improvement</a:t>
            </a:r>
            <a:r>
              <a:rPr lang="it-IT" sz="2400" b="1" dirty="0" smtClean="0">
                <a:solidFill>
                  <a:srgbClr val="008000"/>
                </a:solidFill>
                <a:latin typeface="Comic Sans MS" charset="0"/>
              </a:rPr>
              <a:t> </a:t>
            </a:r>
            <a:r>
              <a:rPr lang="it-IT" sz="2400" b="1" dirty="0" err="1" smtClean="0">
                <a:solidFill>
                  <a:srgbClr val="008000"/>
                </a:solidFill>
                <a:latin typeface="Comic Sans MS" charset="0"/>
              </a:rPr>
              <a:t>of</a:t>
            </a:r>
            <a:r>
              <a:rPr lang="it-IT" sz="2400" b="1" dirty="0" smtClean="0">
                <a:solidFill>
                  <a:srgbClr val="008000"/>
                </a:solidFill>
                <a:latin typeface="Comic Sans MS" charset="0"/>
              </a:rPr>
              <a:t> </a:t>
            </a:r>
            <a:r>
              <a:rPr lang="it-IT" sz="2400" b="1" dirty="0" err="1" smtClean="0">
                <a:solidFill>
                  <a:srgbClr val="008000"/>
                </a:solidFill>
                <a:latin typeface="Comic Sans MS" charset="0"/>
              </a:rPr>
              <a:t>3</a:t>
            </a:r>
            <a:r>
              <a:rPr lang="it-IT" sz="2400" b="1" dirty="0" smtClean="0">
                <a:solidFill>
                  <a:srgbClr val="008000"/>
                </a:solidFill>
                <a:latin typeface="Comic Sans MS" charset="0"/>
              </a:rPr>
              <a:t> </a:t>
            </a:r>
            <a:r>
              <a:rPr lang="it-IT" sz="2400" b="1" dirty="0" err="1" smtClean="0">
                <a:solidFill>
                  <a:srgbClr val="008000"/>
                </a:solidFill>
                <a:latin typeface="Comic Sans MS" charset="0"/>
              </a:rPr>
              <a:t>x</a:t>
            </a:r>
            <a:r>
              <a:rPr lang="it-IT" sz="2400" b="1" dirty="0" smtClean="0">
                <a:solidFill>
                  <a:srgbClr val="008000"/>
                </a:solidFill>
                <a:latin typeface="Comic Sans MS" charset="0"/>
              </a:rPr>
              <a:t> 10</a:t>
            </a:r>
            <a:r>
              <a:rPr lang="it-IT" sz="2400" b="1" baseline="30000" dirty="0" smtClean="0">
                <a:solidFill>
                  <a:srgbClr val="008000"/>
                </a:solidFill>
                <a:latin typeface="Comic Sans MS" charset="0"/>
              </a:rPr>
              <a:t>-11 </a:t>
            </a:r>
            <a:r>
              <a:rPr lang="it-IT" sz="2400" b="1" dirty="0" smtClean="0">
                <a:solidFill>
                  <a:srgbClr val="008000"/>
                </a:solidFill>
                <a:latin typeface="Comic Sans MS"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655637"/>
            <a:ext cx="10080625" cy="644877"/>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rPr>
              <a:t>The XMM spectrum of</a:t>
            </a:r>
            <a:r>
              <a:rPr lang="en-US" sz="3600" b="1" i="0" u="none" strike="noStrike" kern="1200" dirty="0" smtClean="0">
                <a:ln>
                  <a:noFill/>
                </a:ln>
                <a:solidFill>
                  <a:schemeClr val="bg1"/>
                </a:solidFill>
                <a:effectLst>
                  <a:outerShdw dist="17961" dir="2700000">
                    <a:scrgbClr r="0" g="0" b="0"/>
                  </a:outerShdw>
                </a:effectLst>
                <a:latin typeface="Nimbus Sans L" pitchFamily="18"/>
                <a:ea typeface="DejaVu Sans" pitchFamily="2"/>
                <a:cs typeface="DejaVu Sans" pitchFamily="2"/>
              </a:rPr>
              <a:t> 4U 1705-44</a:t>
            </a:r>
            <a:endPar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endParaRPr>
          </a:p>
        </p:txBody>
      </p:sp>
      <p:sp>
        <p:nvSpPr>
          <p:cNvPr id="3" name="CasellaDiTesto 2"/>
          <p:cNvSpPr txBox="1"/>
          <p:nvPr/>
        </p:nvSpPr>
        <p:spPr>
          <a:xfrm>
            <a:off x="773112" y="1341437"/>
            <a:ext cx="9307513" cy="1239655"/>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SzPct val="45000"/>
              <a:tabLst/>
            </a:pPr>
            <a:endParaRPr lang="en-US" sz="1800" b="0" i="0" u="none" strike="noStrike" kern="1200" dirty="0" smtClean="0">
              <a:ln>
                <a:noFill/>
              </a:ln>
              <a:latin typeface="Nimbus Sans L" pitchFamily="18"/>
              <a:ea typeface="DejaVu Sans" pitchFamily="2"/>
              <a:cs typeface="DejaVu Sans" pitchFamily="2"/>
            </a:endParaRPr>
          </a:p>
          <a:p>
            <a:pPr marL="432000" marR="0" lvl="1" indent="-216000" rtl="0" hangingPunct="0">
              <a:lnSpc>
                <a:spcPct val="100000"/>
              </a:lnSpc>
              <a:spcBef>
                <a:spcPts val="0"/>
              </a:spcBef>
              <a:spcAft>
                <a:spcPts val="0"/>
              </a:spcAft>
              <a:buSzPct val="45000"/>
              <a:buFont typeface="StarSymbol"/>
              <a:buChar char="●"/>
              <a:tabLst/>
            </a:pPr>
            <a:r>
              <a:rPr lang="en-US" sz="2000" dirty="0" err="1" smtClean="0">
                <a:latin typeface="Nimbus Sans L" pitchFamily="18"/>
                <a:ea typeface="DejaVu Sans" pitchFamily="2"/>
                <a:cs typeface="DejaVu Sans" pitchFamily="2"/>
              </a:rPr>
              <a:t>ToO</a:t>
            </a:r>
            <a:r>
              <a:rPr lang="en-US" sz="2000" dirty="0" smtClean="0">
                <a:latin typeface="Nimbus Sans L" pitchFamily="18"/>
                <a:ea typeface="DejaVu Sans" pitchFamily="2"/>
                <a:cs typeface="DejaVu Sans" pitchFamily="2"/>
              </a:rPr>
              <a:t> observation performed in</a:t>
            </a:r>
            <a:r>
              <a:rPr lang="en-US" sz="2000" b="0" i="0" u="none" strike="noStrike" kern="1200" dirty="0" smtClean="0">
                <a:ln>
                  <a:noFill/>
                </a:ln>
                <a:latin typeface="Nimbus Sans L" pitchFamily="18"/>
                <a:ea typeface="DejaVu Sans" pitchFamily="2"/>
                <a:cs typeface="DejaVu Sans" pitchFamily="2"/>
              </a:rPr>
              <a:t> Aug 2008</a:t>
            </a:r>
            <a:r>
              <a:rPr lang="en-US" sz="2000" dirty="0" smtClean="0">
                <a:latin typeface="Nimbus Sans L" pitchFamily="18"/>
                <a:ea typeface="DejaVu Sans" pitchFamily="2"/>
                <a:cs typeface="DejaVu Sans" pitchFamily="2"/>
              </a:rPr>
              <a:t> during a soft state</a:t>
            </a:r>
            <a:endParaRPr lang="en-US" sz="2000" b="0" i="0" u="none" strike="noStrike" kern="1200" dirty="0" smtClean="0">
              <a:ln>
                <a:noFill/>
              </a:ln>
              <a:latin typeface="Nimbus Sans L" pitchFamily="18"/>
              <a:ea typeface="DejaVu Sans" pitchFamily="2"/>
              <a:cs typeface="DejaVu Sans" pitchFamily="2"/>
            </a:endParaRPr>
          </a:p>
          <a:p>
            <a:pPr marL="432000" marR="0" lvl="1" indent="-216000" rtl="0" hangingPunct="0">
              <a:lnSpc>
                <a:spcPct val="100000"/>
              </a:lnSpc>
              <a:spcBef>
                <a:spcPts val="0"/>
              </a:spcBef>
              <a:spcAft>
                <a:spcPts val="0"/>
              </a:spcAft>
              <a:buSzPct val="45000"/>
              <a:buFont typeface="StarSymbol"/>
              <a:buChar char="●"/>
              <a:tabLst/>
            </a:pPr>
            <a:r>
              <a:rPr lang="en-US" sz="2000" b="0" i="0" u="none" strike="noStrike" kern="1200" dirty="0" smtClean="0">
                <a:ln>
                  <a:noFill/>
                </a:ln>
                <a:latin typeface="Nimbus Sans L" pitchFamily="18"/>
                <a:ea typeface="DejaVu Sans" pitchFamily="2"/>
                <a:cs typeface="DejaVu Sans" pitchFamily="2"/>
              </a:rPr>
              <a:t>45 </a:t>
            </a:r>
            <a:r>
              <a:rPr lang="en-US" sz="2000" b="0" i="0" u="none" strike="noStrike" kern="1200" dirty="0" err="1" smtClean="0">
                <a:ln>
                  <a:noFill/>
                </a:ln>
                <a:latin typeface="Nimbus Sans L" pitchFamily="18"/>
                <a:ea typeface="DejaVu Sans" pitchFamily="2"/>
                <a:cs typeface="DejaVu Sans" pitchFamily="2"/>
              </a:rPr>
              <a:t>ks</a:t>
            </a:r>
            <a:r>
              <a:rPr lang="en-US" sz="2000" b="0" i="0" u="none" strike="noStrike" kern="1200" dirty="0" smtClean="0">
                <a:ln>
                  <a:noFill/>
                </a:ln>
                <a:latin typeface="Nimbus Sans L" pitchFamily="18"/>
                <a:ea typeface="DejaVu Sans" pitchFamily="2"/>
                <a:cs typeface="DejaVu Sans" pitchFamily="2"/>
              </a:rPr>
              <a:t> XMM-Newton exposure time</a:t>
            </a:r>
          </a:p>
          <a:p>
            <a:pPr marL="432000" marR="0" lvl="1" indent="-216000" rtl="0" hangingPunct="0">
              <a:lnSpc>
                <a:spcPct val="100000"/>
              </a:lnSpc>
              <a:spcBef>
                <a:spcPts val="0"/>
              </a:spcBef>
              <a:spcAft>
                <a:spcPts val="0"/>
              </a:spcAft>
              <a:buSzPct val="45000"/>
              <a:buFont typeface="StarSymbol"/>
              <a:buChar char="●"/>
              <a:tabLst/>
            </a:pPr>
            <a:r>
              <a:rPr lang="en-US" sz="2000" dirty="0" smtClean="0">
                <a:latin typeface="Nimbus Sans L" pitchFamily="18"/>
                <a:ea typeface="DejaVu Sans" pitchFamily="2"/>
                <a:cs typeface="DejaVu Sans" pitchFamily="2"/>
              </a:rPr>
              <a:t>With</a:t>
            </a:r>
            <a:r>
              <a:rPr lang="en-US" sz="2000" b="0" i="0" u="none" strike="noStrike" kern="1200" dirty="0" smtClean="0">
                <a:ln>
                  <a:noFill/>
                </a:ln>
                <a:latin typeface="Nimbus Sans L" pitchFamily="18"/>
                <a:ea typeface="DejaVu Sans" pitchFamily="2"/>
                <a:cs typeface="DejaVu Sans" pitchFamily="2"/>
              </a:rPr>
              <a:t> </a:t>
            </a:r>
            <a:r>
              <a:rPr lang="en-US" sz="2000" dirty="0" smtClean="0">
                <a:latin typeface="Nimbus Sans L" pitchFamily="18"/>
                <a:ea typeface="DejaVu Sans" pitchFamily="2"/>
                <a:cs typeface="DejaVu Sans" pitchFamily="2"/>
              </a:rPr>
              <a:t>70</a:t>
            </a:r>
            <a:r>
              <a:rPr lang="en-US" sz="2000" b="0" i="0" u="none" strike="noStrike" kern="1200" dirty="0" smtClean="0">
                <a:ln>
                  <a:noFill/>
                </a:ln>
                <a:latin typeface="Nimbus Sans L" pitchFamily="18"/>
                <a:ea typeface="DejaVu Sans" pitchFamily="2"/>
                <a:cs typeface="DejaVu Sans" pitchFamily="2"/>
              </a:rPr>
              <a:t>0 </a:t>
            </a:r>
            <a:r>
              <a:rPr lang="en-US" sz="2000" b="0" i="0" u="none" strike="noStrike" kern="1200" dirty="0">
                <a:ln>
                  <a:noFill/>
                </a:ln>
                <a:latin typeface="Nimbus Sans L" pitchFamily="18"/>
                <a:ea typeface="DejaVu Sans" pitchFamily="2"/>
                <a:cs typeface="DejaVu Sans" pitchFamily="2"/>
              </a:rPr>
              <a:t>c/s </a:t>
            </a:r>
            <a:r>
              <a:rPr lang="en-US" sz="2000" b="0" i="0" u="none" strike="noStrike" kern="1200" dirty="0" smtClean="0">
                <a:ln>
                  <a:noFill/>
                </a:ln>
                <a:latin typeface="Nimbus Sans L" pitchFamily="18"/>
                <a:ea typeface="DejaVu Sans" pitchFamily="2"/>
                <a:cs typeface="DejaVu Sans" pitchFamily="2"/>
              </a:rPr>
              <a:t>it is a high statistics spectrum </a:t>
            </a:r>
            <a:r>
              <a:rPr lang="en-US" sz="2000" b="0" i="0" u="none" strike="noStrike" kern="1200" dirty="0">
                <a:ln>
                  <a:noFill/>
                </a:ln>
                <a:latin typeface="Nimbus Sans L" pitchFamily="18"/>
                <a:ea typeface="DejaVu Sans" pitchFamily="2"/>
                <a:cs typeface="DejaVu Sans" pitchFamily="2"/>
              </a:rPr>
              <a:t>!</a:t>
            </a:r>
          </a:p>
        </p:txBody>
      </p:sp>
      <p:sp>
        <p:nvSpPr>
          <p:cNvPr id="5" name="CasellaDiTesto 4"/>
          <p:cNvSpPr txBox="1"/>
          <p:nvPr/>
        </p:nvSpPr>
        <p:spPr>
          <a:xfrm>
            <a:off x="7250112" y="2415557"/>
            <a:ext cx="2438400" cy="373680"/>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smtClean="0">
                <a:latin typeface="Nimbus Sans L" pitchFamily="34"/>
                <a:ea typeface="DejaVu Sans" pitchFamily="2"/>
                <a:cs typeface="DejaVu Sans" pitchFamily="2"/>
              </a:rPr>
              <a:t>Di Salvo</a:t>
            </a:r>
            <a:r>
              <a:rPr lang="en-US" sz="1800" b="0" i="0" u="none" strike="noStrike" kern="1200" dirty="0" smtClean="0">
                <a:ln>
                  <a:noFill/>
                </a:ln>
                <a:latin typeface="Nimbus Sans L" pitchFamily="34"/>
                <a:ea typeface="DejaVu Sans" pitchFamily="2"/>
                <a:cs typeface="DejaVu Sans" pitchFamily="2"/>
              </a:rPr>
              <a:t> </a:t>
            </a:r>
            <a:r>
              <a:rPr lang="en-US" sz="1800" b="0" i="0" u="none" strike="noStrike" kern="1200" dirty="0">
                <a:ln>
                  <a:noFill/>
                </a:ln>
                <a:latin typeface="Nimbus Sans L" pitchFamily="34"/>
                <a:ea typeface="DejaVu Sans" pitchFamily="2"/>
                <a:cs typeface="DejaVu Sans" pitchFamily="2"/>
              </a:rPr>
              <a:t>et al.</a:t>
            </a:r>
            <a:r>
              <a:rPr lang="en-US" sz="1800" b="0" i="0" u="none" strike="noStrike" kern="1200" dirty="0" smtClean="0">
                <a:ln>
                  <a:noFill/>
                </a:ln>
                <a:latin typeface="Nimbus Sans L" pitchFamily="34"/>
                <a:ea typeface="DejaVu Sans" pitchFamily="2"/>
                <a:cs typeface="DejaVu Sans" pitchFamily="2"/>
              </a:rPr>
              <a:t> 2009</a:t>
            </a:r>
            <a:endParaRPr lang="en-US" sz="1800" b="0" i="0" u="none" strike="noStrike" kern="1200" dirty="0">
              <a:ln>
                <a:noFill/>
              </a:ln>
              <a:latin typeface="Nimbus Sans L" pitchFamily="34"/>
              <a:ea typeface="DejaVu Sans" pitchFamily="2"/>
              <a:cs typeface="DejaVu Sans" pitchFamily="2"/>
            </a:endParaRPr>
          </a:p>
        </p:txBody>
      </p:sp>
      <p:pic>
        <p:nvPicPr>
          <p:cNvPr id="6" name="Immagine 5" descr="ldata_del_diskl.jpg"/>
          <p:cNvPicPr>
            <a:picLocks noChangeAspect="1"/>
          </p:cNvPicPr>
          <p:nvPr/>
        </p:nvPicPr>
        <p:blipFill>
          <a:blip r:embed="rId3" cstate="print"/>
          <a:stretch>
            <a:fillRect/>
          </a:stretch>
        </p:blipFill>
        <p:spPr>
          <a:xfrm>
            <a:off x="1992312" y="2868954"/>
            <a:ext cx="6807708" cy="4690721"/>
          </a:xfrm>
          <a:prstGeom prst="rect">
            <a:avLst/>
          </a:prstGeom>
        </p:spPr>
      </p:pic>
      <p:sp>
        <p:nvSpPr>
          <p:cNvPr id="8" name="CasellaDiTesto 7"/>
          <p:cNvSpPr txBox="1"/>
          <p:nvPr/>
        </p:nvSpPr>
        <p:spPr>
          <a:xfrm>
            <a:off x="6335712" y="4164354"/>
            <a:ext cx="1066800" cy="381000"/>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smtClean="0">
                <a:solidFill>
                  <a:srgbClr val="00FF00"/>
                </a:solidFill>
                <a:latin typeface="Nimbus Sans L" pitchFamily="34"/>
                <a:ea typeface="DejaVu Sans" pitchFamily="2"/>
                <a:cs typeface="DejaVu Sans" pitchFamily="2"/>
              </a:rPr>
              <a:t>Fe XXV</a:t>
            </a:r>
            <a:endParaRPr lang="en-US" sz="1800" b="0" i="0" u="none" strike="noStrike" kern="1200" dirty="0">
              <a:ln>
                <a:noFill/>
              </a:ln>
              <a:solidFill>
                <a:srgbClr val="00FF00"/>
              </a:solidFill>
              <a:latin typeface="Nimbus Sans L" pitchFamily="34"/>
              <a:ea typeface="DejaVu Sans" pitchFamily="2"/>
              <a:cs typeface="DejaVu Sans" pitchFamily="2"/>
            </a:endParaRPr>
          </a:p>
        </p:txBody>
      </p:sp>
      <p:sp>
        <p:nvSpPr>
          <p:cNvPr id="9" name="CasellaDiTesto 8"/>
          <p:cNvSpPr txBox="1"/>
          <p:nvPr/>
        </p:nvSpPr>
        <p:spPr>
          <a:xfrm>
            <a:off x="4659312" y="4316754"/>
            <a:ext cx="1066800" cy="381000"/>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smtClean="0">
                <a:solidFill>
                  <a:srgbClr val="00FF00"/>
                </a:solidFill>
                <a:latin typeface="Nimbus Sans L" pitchFamily="34"/>
                <a:ea typeface="DejaVu Sans" pitchFamily="2"/>
                <a:cs typeface="DejaVu Sans" pitchFamily="2"/>
              </a:rPr>
              <a:t>Ca XIX</a:t>
            </a:r>
            <a:endParaRPr lang="en-US" sz="1800" b="0" i="0" u="none" strike="noStrike" kern="1200" dirty="0">
              <a:ln>
                <a:noFill/>
              </a:ln>
              <a:solidFill>
                <a:srgbClr val="00FF00"/>
              </a:solidFill>
              <a:latin typeface="Nimbus Sans L" pitchFamily="34"/>
              <a:ea typeface="DejaVu Sans" pitchFamily="2"/>
              <a:cs typeface="DejaVu Sans" pitchFamily="2"/>
            </a:endParaRPr>
          </a:p>
        </p:txBody>
      </p:sp>
      <p:sp>
        <p:nvSpPr>
          <p:cNvPr id="10" name="CasellaDiTesto 9"/>
          <p:cNvSpPr txBox="1"/>
          <p:nvPr/>
        </p:nvSpPr>
        <p:spPr>
          <a:xfrm>
            <a:off x="3516312" y="4164354"/>
            <a:ext cx="1238248" cy="355951"/>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err="1" smtClean="0">
                <a:solidFill>
                  <a:srgbClr val="00FF00"/>
                </a:solidFill>
                <a:latin typeface="Nimbus Sans L" pitchFamily="34"/>
                <a:ea typeface="DejaVu Sans" pitchFamily="2"/>
                <a:cs typeface="DejaVu Sans" pitchFamily="2"/>
              </a:rPr>
              <a:t>Ar</a:t>
            </a:r>
            <a:r>
              <a:rPr lang="en-US" dirty="0" smtClean="0">
                <a:solidFill>
                  <a:srgbClr val="00FF00"/>
                </a:solidFill>
                <a:latin typeface="Nimbus Sans L" pitchFamily="34"/>
                <a:ea typeface="DejaVu Sans" pitchFamily="2"/>
                <a:cs typeface="DejaVu Sans" pitchFamily="2"/>
              </a:rPr>
              <a:t> XVIII</a:t>
            </a:r>
            <a:endParaRPr lang="en-US" sz="1800" b="0" i="0" u="none" strike="noStrike" kern="1200" dirty="0">
              <a:ln>
                <a:noFill/>
              </a:ln>
              <a:solidFill>
                <a:srgbClr val="00FF00"/>
              </a:solidFill>
              <a:latin typeface="Nimbus Sans L" pitchFamily="34"/>
              <a:ea typeface="DejaVu Sans" pitchFamily="2"/>
              <a:cs typeface="DejaVu Sans" pitchFamily="2"/>
            </a:endParaRPr>
          </a:p>
        </p:txBody>
      </p:sp>
      <p:sp>
        <p:nvSpPr>
          <p:cNvPr id="11" name="CasellaDiTesto 10"/>
          <p:cNvSpPr txBox="1"/>
          <p:nvPr/>
        </p:nvSpPr>
        <p:spPr>
          <a:xfrm>
            <a:off x="2754312" y="4101276"/>
            <a:ext cx="1066800" cy="367878"/>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defRPr>
                <a:latin typeface="Nimbus Sans L" pitchFamily="34"/>
              </a:defRPr>
            </a:pPr>
            <a:r>
              <a:rPr lang="en-US" dirty="0" smtClean="0">
                <a:solidFill>
                  <a:srgbClr val="00FF00"/>
                </a:solidFill>
                <a:latin typeface="Nimbus Sans L" pitchFamily="34"/>
                <a:ea typeface="DejaVu Sans" pitchFamily="2"/>
                <a:cs typeface="DejaVu Sans" pitchFamily="2"/>
              </a:rPr>
              <a:t>S XVI</a:t>
            </a:r>
            <a:endParaRPr lang="en-US" sz="1800" b="0" i="0" u="none" strike="noStrike" kern="1200" dirty="0">
              <a:ln>
                <a:noFill/>
              </a:ln>
              <a:solidFill>
                <a:srgbClr val="00FF00"/>
              </a:solidFill>
              <a:latin typeface="Nimbus Sans L" pitchFamily="34"/>
              <a:ea typeface="DejaVu Sans" pitchFamily="2"/>
              <a:cs typeface="DejaVu Sans"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5720" y="198437"/>
            <a:ext cx="9854905" cy="1198875"/>
          </a:xfrm>
          <a:prstGeom prst="rect">
            <a:avLst/>
          </a:prstGeom>
          <a:noFill/>
          <a:ln>
            <a:noFill/>
          </a:ln>
        </p:spPr>
        <p:txBody>
          <a:bodyPr vert="horz" wrap="square" lIns="90000" tIns="45000" rIns="90000" bIns="45000" compatLnSpc="0">
            <a:spAutoFit/>
          </a:bodyPr>
          <a:lstStyle/>
          <a:p>
            <a:pPr marL="0" marR="0" lvl="0" indent="0" algn="ctr" rtl="0" hangingPunct="0">
              <a:lnSpc>
                <a:spcPct val="100000"/>
              </a:lnSpc>
              <a:spcBef>
                <a:spcPts val="0"/>
              </a:spcBef>
              <a:spcAft>
                <a:spcPts val="0"/>
              </a:spcAft>
              <a:buNone/>
              <a:tabLst/>
            </a:pPr>
            <a:r>
              <a:rPr lang="en-US" sz="3600" b="1" dirty="0" smtClean="0">
                <a:solidFill>
                  <a:schemeClr val="bg1"/>
                </a:solidFill>
                <a:effectLst>
                  <a:outerShdw dist="17961" dir="2700000">
                    <a:scrgbClr r="0" g="0" b="0"/>
                  </a:outerShdw>
                </a:effectLst>
                <a:latin typeface="Nimbus Sans L" pitchFamily="18"/>
                <a:ea typeface="DejaVu Sans" pitchFamily="2"/>
                <a:cs typeface="DejaVu Sans" pitchFamily="2"/>
              </a:rPr>
              <a:t>Summary of the results on the other features </a:t>
            </a:r>
            <a:endParaRPr lang="en-US" sz="3600" b="1" i="0" u="none" strike="noStrike" kern="1200" dirty="0">
              <a:ln>
                <a:noFill/>
              </a:ln>
              <a:solidFill>
                <a:schemeClr val="bg1"/>
              </a:solidFill>
              <a:effectLst>
                <a:outerShdw dist="17961" dir="2700000">
                  <a:scrgbClr r="0" g="0" b="0"/>
                </a:outerShdw>
              </a:effectLst>
              <a:latin typeface="Nimbus Sans L" pitchFamily="18"/>
              <a:ea typeface="DejaVu Sans" pitchFamily="2"/>
              <a:cs typeface="DejaVu Sans" pitchFamily="2"/>
            </a:endParaRPr>
          </a:p>
        </p:txBody>
      </p:sp>
      <p:pic>
        <p:nvPicPr>
          <p:cNvPr id="5" name="Immagine 4" descr="tabella.png"/>
          <p:cNvPicPr>
            <a:picLocks noChangeAspect="1"/>
          </p:cNvPicPr>
          <p:nvPr/>
        </p:nvPicPr>
        <p:blipFill>
          <a:blip r:embed="rId3" cstate="print">
            <a:lum bright="-5000" contrast="10000"/>
          </a:blip>
          <a:stretch>
            <a:fillRect/>
          </a:stretch>
        </p:blipFill>
        <p:spPr>
          <a:xfrm>
            <a:off x="4282881" y="1905314"/>
            <a:ext cx="5253231" cy="5398057"/>
          </a:xfrm>
          <a:prstGeom prst="rect">
            <a:avLst/>
          </a:prstGeom>
        </p:spPr>
      </p:pic>
      <p:sp>
        <p:nvSpPr>
          <p:cNvPr id="6" name="Text Box 5"/>
          <p:cNvSpPr txBox="1">
            <a:spLocks noChangeArrowheads="1"/>
          </p:cNvSpPr>
          <p:nvPr/>
        </p:nvSpPr>
        <p:spPr bwMode="auto">
          <a:xfrm>
            <a:off x="773112" y="1951037"/>
            <a:ext cx="3581400" cy="5324535"/>
          </a:xfrm>
          <a:prstGeom prst="rect">
            <a:avLst/>
          </a:prstGeom>
          <a:noFill/>
          <a:ln w="9525">
            <a:noFill/>
            <a:miter lim="800000"/>
            <a:headEnd/>
            <a:tailEnd/>
          </a:ln>
        </p:spPr>
        <p:txBody>
          <a:bodyPr wrap="square">
            <a:prstTxWarp prst="textNoShape">
              <a:avLst/>
            </a:prstTxWarp>
            <a:spAutoFit/>
          </a:bodyPr>
          <a:lstStyle/>
          <a:p>
            <a:r>
              <a:rPr lang="it-IT" sz="2400" b="1" dirty="0" smtClean="0">
                <a:solidFill>
                  <a:schemeClr val="tx2"/>
                </a:solidFill>
                <a:latin typeface="Comic Sans MS" charset="0"/>
              </a:rPr>
              <a:t>Low </a:t>
            </a:r>
            <a:r>
              <a:rPr lang="it-IT" sz="2400" b="1" dirty="0" err="1" smtClean="0">
                <a:solidFill>
                  <a:schemeClr val="tx2"/>
                </a:solidFill>
                <a:latin typeface="Comic Sans MS" charset="0"/>
              </a:rPr>
              <a:t>energy</a:t>
            </a:r>
            <a:r>
              <a:rPr lang="it-IT" sz="2400" b="1" dirty="0" smtClean="0">
                <a:solidFill>
                  <a:schemeClr val="tx2"/>
                </a:solidFill>
                <a:latin typeface="Comic Sans MS" charset="0"/>
              </a:rPr>
              <a:t> </a:t>
            </a:r>
            <a:r>
              <a:rPr lang="it-IT" sz="2400" b="1" dirty="0" err="1" smtClean="0">
                <a:solidFill>
                  <a:schemeClr val="tx2"/>
                </a:solidFill>
                <a:latin typeface="Comic Sans MS" charset="0"/>
              </a:rPr>
              <a:t>lines</a:t>
            </a:r>
            <a:r>
              <a:rPr lang="it-IT" sz="2400" b="1" dirty="0" smtClean="0">
                <a:solidFill>
                  <a:schemeClr val="tx2"/>
                </a:solidFill>
                <a:latin typeface="Comic Sans MS" charset="0"/>
              </a:rPr>
              <a:t> </a:t>
            </a:r>
            <a:r>
              <a:rPr lang="it-IT" sz="2400" b="1" dirty="0" err="1" smtClean="0">
                <a:solidFill>
                  <a:schemeClr val="tx2"/>
                </a:solidFill>
                <a:latin typeface="Comic Sans MS" charset="0"/>
              </a:rPr>
              <a:t>fitted</a:t>
            </a:r>
            <a:r>
              <a:rPr lang="it-IT" sz="2400" b="1" dirty="0" smtClean="0">
                <a:solidFill>
                  <a:schemeClr val="tx2"/>
                </a:solidFill>
                <a:latin typeface="Comic Sans MS" charset="0"/>
              </a:rPr>
              <a:t> </a:t>
            </a:r>
            <a:r>
              <a:rPr lang="it-IT" sz="2400" b="1" dirty="0" err="1" smtClean="0">
                <a:solidFill>
                  <a:schemeClr val="tx2"/>
                </a:solidFill>
                <a:latin typeface="Comic Sans MS" charset="0"/>
              </a:rPr>
              <a:t>by</a:t>
            </a:r>
            <a:r>
              <a:rPr lang="it-IT" sz="2400" b="1" dirty="0" smtClean="0">
                <a:solidFill>
                  <a:schemeClr val="tx2"/>
                </a:solidFill>
                <a:latin typeface="Comic Sans MS" charset="0"/>
              </a:rPr>
              <a:t> </a:t>
            </a:r>
            <a:r>
              <a:rPr lang="it-IT" sz="2400" b="1" dirty="0" err="1" smtClean="0">
                <a:solidFill>
                  <a:schemeClr val="tx2"/>
                </a:solidFill>
                <a:latin typeface="Comic Sans MS" charset="0"/>
              </a:rPr>
              <a:t>disklines</a:t>
            </a:r>
            <a:r>
              <a:rPr lang="it-IT" sz="2400" b="1" dirty="0" smtClean="0">
                <a:solidFill>
                  <a:schemeClr val="tx2"/>
                </a:solidFill>
                <a:latin typeface="Comic Sans MS" charset="0"/>
              </a:rPr>
              <a:t> </a:t>
            </a:r>
            <a:r>
              <a:rPr lang="it-IT" sz="2400" b="1" dirty="0" err="1" smtClean="0">
                <a:solidFill>
                  <a:schemeClr val="tx2"/>
                </a:solidFill>
                <a:latin typeface="Comic Sans MS" charset="0"/>
              </a:rPr>
              <a:t>with</a:t>
            </a:r>
            <a:r>
              <a:rPr lang="it-IT" sz="2400" b="1" dirty="0" smtClean="0">
                <a:solidFill>
                  <a:schemeClr val="tx2"/>
                </a:solidFill>
                <a:latin typeface="Comic Sans MS" charset="0"/>
              </a:rPr>
              <a:t> </a:t>
            </a:r>
            <a:r>
              <a:rPr lang="it-IT" sz="2400" b="1" dirty="0" err="1" smtClean="0">
                <a:solidFill>
                  <a:schemeClr val="tx2"/>
                </a:solidFill>
                <a:latin typeface="Comic Sans MS" charset="0"/>
              </a:rPr>
              <a:t>parameters</a:t>
            </a:r>
            <a:r>
              <a:rPr lang="it-IT" sz="2400" b="1" dirty="0" smtClean="0">
                <a:solidFill>
                  <a:schemeClr val="tx2"/>
                </a:solidFill>
                <a:latin typeface="Comic Sans MS" charset="0"/>
              </a:rPr>
              <a:t> </a:t>
            </a:r>
            <a:r>
              <a:rPr lang="it-IT" sz="2400" b="1" dirty="0" err="1" smtClean="0">
                <a:solidFill>
                  <a:schemeClr val="tx2"/>
                </a:solidFill>
                <a:latin typeface="Comic Sans MS" charset="0"/>
              </a:rPr>
              <a:t>fixed</a:t>
            </a:r>
            <a:r>
              <a:rPr lang="it-IT" sz="2400" b="1" dirty="0" smtClean="0">
                <a:solidFill>
                  <a:schemeClr val="tx2"/>
                </a:solidFill>
                <a:latin typeface="Comic Sans MS" charset="0"/>
              </a:rPr>
              <a:t> </a:t>
            </a:r>
            <a:r>
              <a:rPr lang="it-IT" sz="2400" b="1" dirty="0" err="1" smtClean="0">
                <a:solidFill>
                  <a:schemeClr val="tx2"/>
                </a:solidFill>
                <a:latin typeface="Comic Sans MS" charset="0"/>
              </a:rPr>
              <a:t>to</a:t>
            </a:r>
            <a:r>
              <a:rPr lang="it-IT" sz="2400" b="1" dirty="0" smtClean="0">
                <a:solidFill>
                  <a:schemeClr val="tx2"/>
                </a:solidFill>
                <a:latin typeface="Comic Sans MS" charset="0"/>
              </a:rPr>
              <a:t> the </a:t>
            </a:r>
            <a:r>
              <a:rPr lang="it-IT" sz="2400" b="1" dirty="0" err="1" smtClean="0">
                <a:solidFill>
                  <a:schemeClr val="tx2"/>
                </a:solidFill>
                <a:latin typeface="Comic Sans MS" charset="0"/>
              </a:rPr>
              <a:t>correspondent</a:t>
            </a:r>
            <a:r>
              <a:rPr lang="it-IT" sz="2400" b="1" dirty="0" smtClean="0">
                <a:solidFill>
                  <a:schemeClr val="tx2"/>
                </a:solidFill>
                <a:latin typeface="Comic Sans MS" charset="0"/>
              </a:rPr>
              <a:t> </a:t>
            </a:r>
            <a:r>
              <a:rPr lang="it-IT" sz="2400" b="1" dirty="0" err="1" smtClean="0">
                <a:solidFill>
                  <a:schemeClr val="tx2"/>
                </a:solidFill>
                <a:latin typeface="Comic Sans MS" charset="0"/>
              </a:rPr>
              <a:t>value</a:t>
            </a:r>
            <a:r>
              <a:rPr lang="it-IT" sz="2400" b="1" dirty="0" smtClean="0">
                <a:solidFill>
                  <a:schemeClr val="tx2"/>
                </a:solidFill>
                <a:latin typeface="Comic Sans MS" charset="0"/>
              </a:rPr>
              <a:t> </a:t>
            </a:r>
            <a:r>
              <a:rPr lang="it-IT" sz="2400" b="1" dirty="0" err="1" smtClean="0">
                <a:solidFill>
                  <a:schemeClr val="tx2"/>
                </a:solidFill>
                <a:latin typeface="Comic Sans MS" charset="0"/>
              </a:rPr>
              <a:t>for</a:t>
            </a:r>
            <a:r>
              <a:rPr lang="it-IT" sz="2400" b="1" dirty="0" smtClean="0">
                <a:solidFill>
                  <a:schemeClr val="tx2"/>
                </a:solidFill>
                <a:latin typeface="Comic Sans MS" charset="0"/>
              </a:rPr>
              <a:t> the </a:t>
            </a:r>
            <a:r>
              <a:rPr lang="it-IT" sz="2400" b="1" dirty="0" err="1" smtClean="0">
                <a:solidFill>
                  <a:schemeClr val="tx2"/>
                </a:solidFill>
                <a:latin typeface="Comic Sans MS" charset="0"/>
              </a:rPr>
              <a:t>iron</a:t>
            </a:r>
            <a:r>
              <a:rPr lang="it-IT" sz="2400" b="1" dirty="0" smtClean="0">
                <a:solidFill>
                  <a:schemeClr val="tx2"/>
                </a:solidFill>
                <a:latin typeface="Comic Sans MS" charset="0"/>
              </a:rPr>
              <a:t> </a:t>
            </a:r>
            <a:r>
              <a:rPr lang="it-IT" sz="2400" b="1" dirty="0" err="1" smtClean="0">
                <a:solidFill>
                  <a:schemeClr val="tx2"/>
                </a:solidFill>
                <a:latin typeface="Comic Sans MS" charset="0"/>
              </a:rPr>
              <a:t>line</a:t>
            </a:r>
            <a:r>
              <a:rPr lang="it-IT" sz="2400" b="1" dirty="0" smtClean="0">
                <a:solidFill>
                  <a:schemeClr val="tx2"/>
                </a:solidFill>
                <a:latin typeface="Comic Sans MS" charset="0"/>
              </a:rPr>
              <a:t>. </a:t>
            </a:r>
          </a:p>
          <a:p>
            <a:endParaRPr lang="it-IT" sz="2400" b="1" dirty="0" smtClean="0">
              <a:solidFill>
                <a:schemeClr val="tx2"/>
              </a:solidFill>
              <a:latin typeface="Comic Sans MS" charset="0"/>
            </a:endParaRPr>
          </a:p>
          <a:p>
            <a:r>
              <a:rPr lang="it-IT" sz="2400" b="1" dirty="0" smtClean="0">
                <a:solidFill>
                  <a:schemeClr val="tx2"/>
                </a:solidFill>
                <a:latin typeface="Comic Sans MS" charset="0"/>
              </a:rPr>
              <a:t>The </a:t>
            </a:r>
            <a:r>
              <a:rPr lang="it-IT" sz="2400" b="1" dirty="0" err="1" smtClean="0">
                <a:solidFill>
                  <a:schemeClr val="tx2"/>
                </a:solidFill>
                <a:latin typeface="Comic Sans MS" charset="0"/>
              </a:rPr>
              <a:t>iron</a:t>
            </a:r>
            <a:r>
              <a:rPr lang="it-IT" sz="2400" b="1" dirty="0" smtClean="0">
                <a:solidFill>
                  <a:schemeClr val="tx2"/>
                </a:solidFill>
                <a:latin typeface="Comic Sans MS" charset="0"/>
              </a:rPr>
              <a:t> </a:t>
            </a:r>
            <a:r>
              <a:rPr lang="it-IT" sz="2400" b="1" dirty="0" err="1" smtClean="0">
                <a:solidFill>
                  <a:schemeClr val="tx2"/>
                </a:solidFill>
                <a:latin typeface="Comic Sans MS" charset="0"/>
              </a:rPr>
              <a:t>edge</a:t>
            </a:r>
            <a:r>
              <a:rPr lang="it-IT" sz="2400" b="1" dirty="0" smtClean="0">
                <a:solidFill>
                  <a:schemeClr val="tx2"/>
                </a:solidFill>
                <a:latin typeface="Comic Sans MS" charset="0"/>
              </a:rPr>
              <a:t> </a:t>
            </a:r>
            <a:r>
              <a:rPr lang="it-IT" sz="2400" b="1" dirty="0" err="1" smtClean="0">
                <a:solidFill>
                  <a:schemeClr val="tx2"/>
                </a:solidFill>
                <a:latin typeface="Comic Sans MS" charset="0"/>
              </a:rPr>
              <a:t>appears</a:t>
            </a:r>
            <a:r>
              <a:rPr lang="it-IT" sz="2400" b="1" dirty="0" smtClean="0">
                <a:solidFill>
                  <a:schemeClr val="tx2"/>
                </a:solidFill>
                <a:latin typeface="Comic Sans MS" charset="0"/>
              </a:rPr>
              <a:t> </a:t>
            </a:r>
            <a:r>
              <a:rPr lang="it-IT" sz="2400" b="1" dirty="0" err="1" smtClean="0">
                <a:solidFill>
                  <a:schemeClr val="tx2"/>
                </a:solidFill>
                <a:latin typeface="Comic Sans MS" charset="0"/>
              </a:rPr>
              <a:t>smaered</a:t>
            </a:r>
            <a:r>
              <a:rPr lang="it-IT" sz="2400" b="1" dirty="0" smtClean="0">
                <a:solidFill>
                  <a:schemeClr val="tx2"/>
                </a:solidFill>
                <a:latin typeface="Comic Sans MS" charset="0"/>
              </a:rPr>
              <a:t> and </a:t>
            </a:r>
            <a:r>
              <a:rPr lang="it-IT" sz="2400" b="1" dirty="0" err="1" smtClean="0">
                <a:solidFill>
                  <a:schemeClr val="tx2"/>
                </a:solidFill>
                <a:latin typeface="Comic Sans MS" charset="0"/>
              </a:rPr>
              <a:t>redshifted</a:t>
            </a:r>
            <a:r>
              <a:rPr lang="it-IT" sz="2400" b="1" dirty="0" smtClean="0">
                <a:solidFill>
                  <a:schemeClr val="tx2"/>
                </a:solidFill>
                <a:latin typeface="Comic Sans MS" charset="0"/>
              </a:rPr>
              <a:t>.</a:t>
            </a:r>
          </a:p>
          <a:p>
            <a:endParaRPr lang="it-IT" sz="2400" b="1" dirty="0" smtClean="0">
              <a:solidFill>
                <a:schemeClr val="tx2"/>
              </a:solidFill>
              <a:latin typeface="Comic Sans MS" charset="0"/>
            </a:endParaRPr>
          </a:p>
          <a:p>
            <a:r>
              <a:rPr lang="it-IT" sz="2000" b="1" dirty="0" smtClean="0">
                <a:solidFill>
                  <a:srgbClr val="008000"/>
                </a:solidFill>
                <a:latin typeface="Comic Sans MS" charset="0"/>
              </a:rPr>
              <a:t>More </a:t>
            </a:r>
            <a:r>
              <a:rPr lang="it-IT" sz="2000" b="1" dirty="0" err="1" smtClean="0">
                <a:solidFill>
                  <a:srgbClr val="008000"/>
                </a:solidFill>
                <a:latin typeface="Comic Sans MS" charset="0"/>
              </a:rPr>
              <a:t>details</a:t>
            </a:r>
            <a:r>
              <a:rPr lang="it-IT" sz="2000" b="1" dirty="0" smtClean="0">
                <a:solidFill>
                  <a:srgbClr val="008000"/>
                </a:solidFill>
                <a:latin typeface="Comic Sans MS" charset="0"/>
              </a:rPr>
              <a:t> on the </a:t>
            </a:r>
            <a:r>
              <a:rPr lang="it-IT" sz="2000" b="1" dirty="0" err="1" smtClean="0">
                <a:solidFill>
                  <a:srgbClr val="008000"/>
                </a:solidFill>
                <a:latin typeface="Comic Sans MS" charset="0"/>
              </a:rPr>
              <a:t>fitting</a:t>
            </a:r>
            <a:r>
              <a:rPr lang="it-IT" sz="2000" b="1" dirty="0" smtClean="0">
                <a:solidFill>
                  <a:srgbClr val="008000"/>
                </a:solidFill>
                <a:latin typeface="Comic Sans MS" charset="0"/>
              </a:rPr>
              <a:t> </a:t>
            </a:r>
            <a:r>
              <a:rPr lang="it-IT" sz="2000" b="1" dirty="0" err="1" smtClean="0">
                <a:solidFill>
                  <a:srgbClr val="008000"/>
                </a:solidFill>
                <a:latin typeface="Comic Sans MS" charset="0"/>
              </a:rPr>
              <a:t>of</a:t>
            </a:r>
            <a:r>
              <a:rPr lang="it-IT" sz="2000" b="1" dirty="0" smtClean="0">
                <a:solidFill>
                  <a:srgbClr val="008000"/>
                </a:solidFill>
                <a:latin typeface="Comic Sans MS" charset="0"/>
              </a:rPr>
              <a:t> the </a:t>
            </a:r>
            <a:r>
              <a:rPr lang="it-IT" sz="2000" b="1" dirty="0" err="1" smtClean="0">
                <a:solidFill>
                  <a:srgbClr val="008000"/>
                </a:solidFill>
                <a:latin typeface="Comic Sans MS" charset="0"/>
              </a:rPr>
              <a:t>whole</a:t>
            </a:r>
            <a:r>
              <a:rPr lang="it-IT" sz="2000" b="1" dirty="0" smtClean="0">
                <a:solidFill>
                  <a:srgbClr val="008000"/>
                </a:solidFill>
                <a:latin typeface="Comic Sans MS" charset="0"/>
              </a:rPr>
              <a:t> </a:t>
            </a:r>
            <a:r>
              <a:rPr lang="it-IT" sz="2000" b="1" dirty="0" err="1" smtClean="0">
                <a:solidFill>
                  <a:srgbClr val="008000"/>
                </a:solidFill>
                <a:latin typeface="Comic Sans MS" charset="0"/>
              </a:rPr>
              <a:t>spectrum</a:t>
            </a:r>
            <a:r>
              <a:rPr lang="it-IT" sz="2000" b="1" dirty="0" smtClean="0">
                <a:solidFill>
                  <a:srgbClr val="008000"/>
                </a:solidFill>
                <a:latin typeface="Comic Sans MS" charset="0"/>
              </a:rPr>
              <a:t> </a:t>
            </a:r>
            <a:r>
              <a:rPr lang="it-IT" sz="2000" b="1" dirty="0" err="1" smtClean="0">
                <a:solidFill>
                  <a:srgbClr val="008000"/>
                </a:solidFill>
                <a:latin typeface="Comic Sans MS" charset="0"/>
              </a:rPr>
              <a:t>with</a:t>
            </a:r>
            <a:r>
              <a:rPr lang="it-IT" sz="2000" b="1" dirty="0" smtClean="0">
                <a:solidFill>
                  <a:srgbClr val="008000"/>
                </a:solidFill>
                <a:latin typeface="Comic Sans MS" charset="0"/>
              </a:rPr>
              <a:t> a self </a:t>
            </a:r>
            <a:r>
              <a:rPr lang="it-IT" sz="2000" b="1" dirty="0" err="1" smtClean="0">
                <a:solidFill>
                  <a:srgbClr val="008000"/>
                </a:solidFill>
                <a:latin typeface="Comic Sans MS" charset="0"/>
              </a:rPr>
              <a:t>consistent</a:t>
            </a:r>
            <a:r>
              <a:rPr lang="it-IT" sz="2000" b="1" dirty="0" smtClean="0">
                <a:solidFill>
                  <a:srgbClr val="008000"/>
                </a:solidFill>
                <a:latin typeface="Comic Sans MS" charset="0"/>
              </a:rPr>
              <a:t> </a:t>
            </a:r>
            <a:r>
              <a:rPr lang="it-IT" sz="2000" b="1" dirty="0" err="1" smtClean="0">
                <a:solidFill>
                  <a:srgbClr val="008000"/>
                </a:solidFill>
                <a:latin typeface="Comic Sans MS" charset="0"/>
              </a:rPr>
              <a:t>reflection</a:t>
            </a:r>
            <a:r>
              <a:rPr lang="it-IT" sz="2000" b="1" dirty="0" smtClean="0">
                <a:solidFill>
                  <a:srgbClr val="008000"/>
                </a:solidFill>
                <a:latin typeface="Comic Sans MS" charset="0"/>
              </a:rPr>
              <a:t> </a:t>
            </a:r>
            <a:r>
              <a:rPr lang="it-IT" sz="2000" b="1" dirty="0" err="1" smtClean="0">
                <a:solidFill>
                  <a:srgbClr val="008000"/>
                </a:solidFill>
                <a:latin typeface="Comic Sans MS" charset="0"/>
              </a:rPr>
              <a:t>model</a:t>
            </a:r>
            <a:r>
              <a:rPr lang="it-IT" sz="2000" b="1" dirty="0" smtClean="0">
                <a:solidFill>
                  <a:srgbClr val="008000"/>
                </a:solidFill>
                <a:latin typeface="Comic Sans MS" charset="0"/>
              </a:rPr>
              <a:t> in the talk </a:t>
            </a:r>
            <a:r>
              <a:rPr lang="it-IT" sz="2000" b="1" dirty="0" err="1" smtClean="0">
                <a:solidFill>
                  <a:srgbClr val="008000"/>
                </a:solidFill>
                <a:latin typeface="Comic Sans MS" charset="0"/>
              </a:rPr>
              <a:t>of</a:t>
            </a:r>
            <a:r>
              <a:rPr lang="it-IT" sz="2000" b="1" dirty="0" smtClean="0">
                <a:solidFill>
                  <a:srgbClr val="008000"/>
                </a:solidFill>
                <a:latin typeface="Comic Sans MS" charset="0"/>
              </a:rPr>
              <a:t> A. D’</a:t>
            </a:r>
            <a:r>
              <a:rPr lang="it-IT" sz="2000" b="1" dirty="0" err="1" smtClean="0">
                <a:solidFill>
                  <a:srgbClr val="008000"/>
                </a:solidFill>
                <a:latin typeface="Comic Sans MS" charset="0"/>
              </a:rPr>
              <a:t>Aì</a:t>
            </a:r>
            <a:endParaRPr lang="it-IT" sz="2000" b="1" dirty="0" smtClean="0">
              <a:solidFill>
                <a:srgbClr val="008000"/>
              </a:solidFill>
              <a:latin typeface="Comic Sans MS" charset="0"/>
            </a:endParaRPr>
          </a:p>
        </p:txBody>
      </p:sp>
      <p:sp>
        <p:nvSpPr>
          <p:cNvPr id="7" name="Rettangolo arrotondato 6"/>
          <p:cNvSpPr/>
          <p:nvPr/>
        </p:nvSpPr>
        <p:spPr>
          <a:xfrm>
            <a:off x="4430712" y="5457725"/>
            <a:ext cx="502920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7935912" y="5648106"/>
            <a:ext cx="1261884" cy="646331"/>
          </a:xfrm>
          <a:prstGeom prst="rect">
            <a:avLst/>
          </a:prstGeom>
          <a:noFill/>
        </p:spPr>
        <p:txBody>
          <a:bodyPr wrap="none" rtlCol="0">
            <a:spAutoFit/>
          </a:bodyPr>
          <a:lstStyle/>
          <a:p>
            <a:r>
              <a:rPr lang="it-IT" dirty="0" smtClean="0"/>
              <a:t>Disc </a:t>
            </a:r>
          </a:p>
          <a:p>
            <a:r>
              <a:rPr lang="it-IT" dirty="0" err="1" smtClean="0"/>
              <a:t>parameters</a:t>
            </a:r>
            <a:endParaRPr lang="it-IT"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v2"/>
          <p:cNvPicPr>
            <a:picLocks noChangeAspect="1" noChangeArrowheads="1"/>
          </p:cNvPicPr>
          <p:nvPr/>
        </p:nvPicPr>
        <p:blipFill>
          <a:blip r:embed="rId3" cstate="print">
            <a:lum contrast="-12000"/>
          </a:blip>
          <a:srcRect/>
          <a:stretch>
            <a:fillRect/>
          </a:stretch>
        </p:blipFill>
        <p:spPr bwMode="auto">
          <a:xfrm>
            <a:off x="4464248" y="1835621"/>
            <a:ext cx="5574096" cy="3811336"/>
          </a:xfrm>
          <a:prstGeom prst="rect">
            <a:avLst/>
          </a:prstGeom>
          <a:noFill/>
          <a:ln w="9525">
            <a:noFill/>
            <a:miter lim="800000"/>
            <a:headEnd/>
            <a:tailEnd/>
          </a:ln>
        </p:spPr>
      </p:pic>
      <p:sp>
        <p:nvSpPr>
          <p:cNvPr id="133123" name="Rectangle 3"/>
          <p:cNvSpPr>
            <a:spLocks noGrp="1" noChangeArrowheads="1"/>
          </p:cNvSpPr>
          <p:nvPr>
            <p:ph type="title"/>
          </p:nvPr>
        </p:nvSpPr>
        <p:spPr>
          <a:xfrm>
            <a:off x="756047" y="0"/>
            <a:ext cx="8568531" cy="1091953"/>
          </a:xfrm>
        </p:spPr>
        <p:txBody>
          <a:bodyPr/>
          <a:lstStyle/>
          <a:p>
            <a:r>
              <a:rPr lang="it-IT" dirty="0" smtClean="0">
                <a:solidFill>
                  <a:schemeClr val="bg1"/>
                </a:solidFill>
                <a:latin typeface="Tahoma" pitchFamily="34" charset="0"/>
              </a:rPr>
              <a:t>NS Low </a:t>
            </a:r>
            <a:r>
              <a:rPr lang="it-IT" dirty="0">
                <a:solidFill>
                  <a:schemeClr val="bg1"/>
                </a:solidFill>
                <a:latin typeface="Tahoma" pitchFamily="34" charset="0"/>
              </a:rPr>
              <a:t>Mass </a:t>
            </a:r>
            <a:r>
              <a:rPr lang="it-IT" dirty="0" err="1">
                <a:solidFill>
                  <a:schemeClr val="bg1"/>
                </a:solidFill>
                <a:latin typeface="Tahoma" pitchFamily="34" charset="0"/>
              </a:rPr>
              <a:t>X-ray</a:t>
            </a:r>
            <a:r>
              <a:rPr lang="it-IT" dirty="0">
                <a:solidFill>
                  <a:schemeClr val="bg1"/>
                </a:solidFill>
                <a:latin typeface="Tahoma" pitchFamily="34" charset="0"/>
              </a:rPr>
              <a:t> </a:t>
            </a:r>
            <a:r>
              <a:rPr lang="it-IT" dirty="0" err="1">
                <a:solidFill>
                  <a:schemeClr val="bg1"/>
                </a:solidFill>
                <a:latin typeface="Tahoma" pitchFamily="34" charset="0"/>
              </a:rPr>
              <a:t>Binaries</a:t>
            </a:r>
            <a:endParaRPr lang="it-IT" dirty="0">
              <a:solidFill>
                <a:schemeClr val="bg1"/>
              </a:solidFill>
              <a:latin typeface="Tahoma" pitchFamily="34" charset="0"/>
            </a:endParaRPr>
          </a:p>
        </p:txBody>
      </p:sp>
      <p:sp>
        <p:nvSpPr>
          <p:cNvPr id="133124" name="Line 4"/>
          <p:cNvSpPr>
            <a:spLocks noChangeShapeType="1"/>
          </p:cNvSpPr>
          <p:nvPr/>
        </p:nvSpPr>
        <p:spPr bwMode="auto">
          <a:xfrm rot="1200000" flipV="1">
            <a:off x="5838084" y="4199769"/>
            <a:ext cx="84005" cy="1763924"/>
          </a:xfrm>
          <a:prstGeom prst="line">
            <a:avLst/>
          </a:prstGeom>
          <a:noFill/>
          <a:ln w="9525">
            <a:solidFill>
              <a:srgbClr val="FF0000"/>
            </a:solidFill>
            <a:round/>
            <a:headEnd/>
            <a:tailEnd type="triangle" w="med" len="med"/>
          </a:ln>
          <a:effectLst/>
        </p:spPr>
        <p:txBody>
          <a:bodyPr lIns="100794" tIns="50397" rIns="100794" bIns="50397">
            <a:spAutoFit/>
          </a:bodyPr>
          <a:lstStyle/>
          <a:p>
            <a:endParaRPr lang="it-IT"/>
          </a:p>
        </p:txBody>
      </p:sp>
      <p:sp>
        <p:nvSpPr>
          <p:cNvPr id="133125" name="Text Box 5"/>
          <p:cNvSpPr txBox="1">
            <a:spLocks noChangeArrowheads="1"/>
          </p:cNvSpPr>
          <p:nvPr/>
        </p:nvSpPr>
        <p:spPr bwMode="auto">
          <a:xfrm>
            <a:off x="8208664" y="5615458"/>
            <a:ext cx="1901137" cy="655776"/>
          </a:xfrm>
          <a:prstGeom prst="rect">
            <a:avLst/>
          </a:prstGeom>
          <a:noFill/>
          <a:ln w="9525">
            <a:noFill/>
            <a:miter lim="800000"/>
            <a:headEnd/>
            <a:tailEnd/>
          </a:ln>
          <a:effectLst/>
        </p:spPr>
        <p:txBody>
          <a:bodyPr wrap="none" lIns="100794" tIns="50397" rIns="100794" bIns="50397">
            <a:spAutoFit/>
          </a:bodyPr>
          <a:lstStyle/>
          <a:p>
            <a:r>
              <a:rPr kumimoji="1" lang="it-IT" dirty="0" err="1">
                <a:solidFill>
                  <a:srgbClr val="FF3300"/>
                </a:solidFill>
                <a:latin typeface="Comic Sans MS" pitchFamily="66" charset="0"/>
              </a:rPr>
              <a:t>Companion</a:t>
            </a:r>
            <a:r>
              <a:rPr kumimoji="1" lang="it-IT" dirty="0">
                <a:solidFill>
                  <a:srgbClr val="FF3300"/>
                </a:solidFill>
                <a:latin typeface="Comic Sans MS" pitchFamily="66" charset="0"/>
              </a:rPr>
              <a:t> star:</a:t>
            </a:r>
          </a:p>
          <a:p>
            <a:r>
              <a:rPr kumimoji="1" lang="it-IT" dirty="0">
                <a:solidFill>
                  <a:srgbClr val="FF3300"/>
                </a:solidFill>
                <a:latin typeface="Comic Sans MS" pitchFamily="66" charset="0"/>
              </a:rPr>
              <a:t>    M &lt; 1 M</a:t>
            </a:r>
            <a:r>
              <a:rPr kumimoji="1" lang="it-IT" baseline="-25000" dirty="0">
                <a:solidFill>
                  <a:srgbClr val="FF3300"/>
                </a:solidFill>
                <a:latin typeface="Comic Sans MS" pitchFamily="66" charset="0"/>
              </a:rPr>
              <a:t>SUN</a:t>
            </a:r>
            <a:endParaRPr kumimoji="1" lang="it-IT" dirty="0">
              <a:solidFill>
                <a:srgbClr val="FF3300"/>
              </a:solidFill>
              <a:latin typeface="Comic Sans MS" pitchFamily="66" charset="0"/>
            </a:endParaRPr>
          </a:p>
        </p:txBody>
      </p:sp>
      <p:sp>
        <p:nvSpPr>
          <p:cNvPr id="133126" name="Line 6"/>
          <p:cNvSpPr>
            <a:spLocks noChangeShapeType="1"/>
          </p:cNvSpPr>
          <p:nvPr/>
        </p:nvSpPr>
        <p:spPr bwMode="auto">
          <a:xfrm rot="20400000" flipV="1">
            <a:off x="7320426" y="4859490"/>
            <a:ext cx="89256" cy="1511935"/>
          </a:xfrm>
          <a:prstGeom prst="line">
            <a:avLst/>
          </a:prstGeom>
          <a:noFill/>
          <a:ln w="9525">
            <a:solidFill>
              <a:srgbClr val="FF0000"/>
            </a:solidFill>
            <a:round/>
            <a:headEnd/>
            <a:tailEnd type="triangle" w="med" len="med"/>
          </a:ln>
          <a:effectLst/>
        </p:spPr>
        <p:txBody>
          <a:bodyPr lIns="100794" tIns="50397" rIns="100794" bIns="50397">
            <a:spAutoFit/>
          </a:bodyPr>
          <a:lstStyle/>
          <a:p>
            <a:endParaRPr lang="it-IT"/>
          </a:p>
        </p:txBody>
      </p:sp>
      <p:sp>
        <p:nvSpPr>
          <p:cNvPr id="133127" name="Text Box 7"/>
          <p:cNvSpPr txBox="1">
            <a:spLocks noChangeArrowheads="1"/>
          </p:cNvSpPr>
          <p:nvPr/>
        </p:nvSpPr>
        <p:spPr bwMode="auto">
          <a:xfrm>
            <a:off x="7152415" y="6455422"/>
            <a:ext cx="1330468" cy="655776"/>
          </a:xfrm>
          <a:prstGeom prst="rect">
            <a:avLst/>
          </a:prstGeom>
          <a:noFill/>
          <a:ln w="9525">
            <a:noFill/>
            <a:miter lim="800000"/>
            <a:headEnd/>
            <a:tailEnd/>
          </a:ln>
          <a:effectLst/>
        </p:spPr>
        <p:txBody>
          <a:bodyPr wrap="none" lIns="100794" tIns="50397" rIns="100794" bIns="50397">
            <a:spAutoFit/>
          </a:bodyPr>
          <a:lstStyle/>
          <a:p>
            <a:r>
              <a:rPr kumimoji="1" lang="it-IT" dirty="0" err="1">
                <a:solidFill>
                  <a:srgbClr val="FF3300"/>
                </a:solidFill>
                <a:latin typeface="Comic Sans MS" pitchFamily="66" charset="0"/>
              </a:rPr>
              <a:t>Accretion</a:t>
            </a:r>
            <a:r>
              <a:rPr kumimoji="1" lang="it-IT" dirty="0">
                <a:solidFill>
                  <a:srgbClr val="FF3300"/>
                </a:solidFill>
                <a:latin typeface="Comic Sans MS" pitchFamily="66" charset="0"/>
              </a:rPr>
              <a:t> </a:t>
            </a:r>
          </a:p>
          <a:p>
            <a:r>
              <a:rPr kumimoji="1" lang="it-IT" dirty="0">
                <a:solidFill>
                  <a:srgbClr val="FF3300"/>
                </a:solidFill>
                <a:latin typeface="Comic Sans MS" pitchFamily="66" charset="0"/>
              </a:rPr>
              <a:t>    disk</a:t>
            </a:r>
            <a:endParaRPr kumimoji="1" lang="it-IT" dirty="0">
              <a:solidFill>
                <a:srgbClr val="FF3300"/>
              </a:solidFill>
            </a:endParaRPr>
          </a:p>
        </p:txBody>
      </p:sp>
      <p:sp>
        <p:nvSpPr>
          <p:cNvPr id="133128" name="Line 8"/>
          <p:cNvSpPr>
            <a:spLocks noChangeShapeType="1"/>
          </p:cNvSpPr>
          <p:nvPr/>
        </p:nvSpPr>
        <p:spPr bwMode="auto">
          <a:xfrm flipH="1" flipV="1">
            <a:off x="9252546" y="4271516"/>
            <a:ext cx="168010" cy="1175949"/>
          </a:xfrm>
          <a:prstGeom prst="line">
            <a:avLst/>
          </a:prstGeom>
          <a:noFill/>
          <a:ln w="9525">
            <a:solidFill>
              <a:srgbClr val="FF0000"/>
            </a:solidFill>
            <a:round/>
            <a:headEnd/>
            <a:tailEnd type="triangle" w="med" len="med"/>
          </a:ln>
          <a:effectLst/>
        </p:spPr>
        <p:txBody>
          <a:bodyPr lIns="100794" tIns="50397" rIns="100794" bIns="50397">
            <a:spAutoFit/>
          </a:bodyPr>
          <a:lstStyle/>
          <a:p>
            <a:endParaRPr lang="it-IT"/>
          </a:p>
        </p:txBody>
      </p:sp>
      <p:sp>
        <p:nvSpPr>
          <p:cNvPr id="133129" name="Text Box 9"/>
          <p:cNvSpPr txBox="1">
            <a:spLocks noChangeArrowheads="1"/>
          </p:cNvSpPr>
          <p:nvPr/>
        </p:nvSpPr>
        <p:spPr bwMode="auto">
          <a:xfrm>
            <a:off x="4530752" y="5951444"/>
            <a:ext cx="2157618" cy="655776"/>
          </a:xfrm>
          <a:prstGeom prst="rect">
            <a:avLst/>
          </a:prstGeom>
          <a:noFill/>
          <a:ln w="9525">
            <a:noFill/>
            <a:miter lim="800000"/>
            <a:headEnd/>
            <a:tailEnd/>
          </a:ln>
          <a:effectLst/>
        </p:spPr>
        <p:txBody>
          <a:bodyPr wrap="none" lIns="100794" tIns="50397" rIns="100794" bIns="50397">
            <a:spAutoFit/>
          </a:bodyPr>
          <a:lstStyle/>
          <a:p>
            <a:r>
              <a:rPr kumimoji="1" lang="it-IT" dirty="0">
                <a:solidFill>
                  <a:srgbClr val="FF3300"/>
                </a:solidFill>
                <a:latin typeface="Comic Sans MS" pitchFamily="66" charset="0"/>
              </a:rPr>
              <a:t> Compact </a:t>
            </a:r>
            <a:r>
              <a:rPr kumimoji="1" lang="it-IT" dirty="0" err="1">
                <a:solidFill>
                  <a:srgbClr val="FF3300"/>
                </a:solidFill>
                <a:latin typeface="Comic Sans MS" pitchFamily="66" charset="0"/>
              </a:rPr>
              <a:t>object</a:t>
            </a:r>
            <a:r>
              <a:rPr kumimoji="1" lang="it-IT" dirty="0">
                <a:solidFill>
                  <a:srgbClr val="FF3300"/>
                </a:solidFill>
                <a:latin typeface="Comic Sans MS" pitchFamily="66" charset="0"/>
              </a:rPr>
              <a:t>:</a:t>
            </a:r>
          </a:p>
          <a:p>
            <a:r>
              <a:rPr kumimoji="1" lang="it-IT" dirty="0">
                <a:solidFill>
                  <a:srgbClr val="FF3300"/>
                </a:solidFill>
                <a:latin typeface="Comic Sans MS" pitchFamily="66" charset="0"/>
              </a:rPr>
              <a:t>NS </a:t>
            </a:r>
            <a:r>
              <a:rPr kumimoji="1" lang="it-IT" dirty="0" err="1">
                <a:solidFill>
                  <a:srgbClr val="FF3300"/>
                </a:solidFill>
                <a:latin typeface="Comic Sans MS" pitchFamily="66" charset="0"/>
              </a:rPr>
              <a:t>with</a:t>
            </a:r>
            <a:r>
              <a:rPr kumimoji="1" lang="it-IT" dirty="0">
                <a:solidFill>
                  <a:srgbClr val="FF3300"/>
                </a:solidFill>
                <a:latin typeface="Comic Sans MS" pitchFamily="66" charset="0"/>
              </a:rPr>
              <a:t> B &lt; 10</a:t>
            </a:r>
            <a:r>
              <a:rPr kumimoji="1" lang="it-IT" baseline="30000" dirty="0">
                <a:solidFill>
                  <a:srgbClr val="FF3300"/>
                </a:solidFill>
                <a:latin typeface="Comic Sans MS" pitchFamily="66" charset="0"/>
              </a:rPr>
              <a:t>10</a:t>
            </a:r>
            <a:r>
              <a:rPr kumimoji="1" lang="it-IT" dirty="0">
                <a:solidFill>
                  <a:srgbClr val="FF3300"/>
                </a:solidFill>
                <a:latin typeface="Comic Sans MS" pitchFamily="66" charset="0"/>
              </a:rPr>
              <a:t> G</a:t>
            </a:r>
            <a:endParaRPr kumimoji="1" lang="it-IT" dirty="0">
              <a:solidFill>
                <a:srgbClr val="FF3300"/>
              </a:solidFill>
            </a:endParaRPr>
          </a:p>
        </p:txBody>
      </p:sp>
      <p:sp>
        <p:nvSpPr>
          <p:cNvPr id="133130" name="Text Box 10"/>
          <p:cNvSpPr txBox="1">
            <a:spLocks noChangeArrowheads="1"/>
          </p:cNvSpPr>
          <p:nvPr/>
        </p:nvSpPr>
        <p:spPr bwMode="auto">
          <a:xfrm>
            <a:off x="738521" y="1007957"/>
            <a:ext cx="3797735" cy="5949533"/>
          </a:xfrm>
          <a:prstGeom prst="rect">
            <a:avLst/>
          </a:prstGeom>
          <a:noFill/>
          <a:ln w="9525">
            <a:noFill/>
            <a:miter lim="800000"/>
            <a:headEnd/>
            <a:tailEnd/>
          </a:ln>
          <a:effectLst/>
        </p:spPr>
        <p:txBody>
          <a:bodyPr lIns="100794" tIns="50397" rIns="100794" bIns="50397">
            <a:spAutoFit/>
          </a:bodyPr>
          <a:lstStyle/>
          <a:p>
            <a:r>
              <a:rPr kumimoji="1" lang="it-IT" sz="2200" b="1" dirty="0" err="1">
                <a:solidFill>
                  <a:schemeClr val="bg1"/>
                </a:solidFill>
              </a:rPr>
              <a:t>Close</a:t>
            </a:r>
            <a:r>
              <a:rPr kumimoji="1" lang="it-IT" sz="2200" b="1" dirty="0">
                <a:solidFill>
                  <a:schemeClr val="bg1"/>
                </a:solidFill>
              </a:rPr>
              <a:t> </a:t>
            </a:r>
            <a:r>
              <a:rPr kumimoji="1" lang="it-IT" sz="2200" b="1" dirty="0" err="1">
                <a:solidFill>
                  <a:schemeClr val="bg1"/>
                </a:solidFill>
              </a:rPr>
              <a:t>X-ray</a:t>
            </a:r>
            <a:r>
              <a:rPr kumimoji="1" lang="it-IT" sz="2200" b="1" dirty="0">
                <a:solidFill>
                  <a:schemeClr val="bg1"/>
                </a:solidFill>
              </a:rPr>
              <a:t> </a:t>
            </a:r>
            <a:r>
              <a:rPr kumimoji="1" lang="it-IT" sz="2200" b="1" dirty="0" err="1">
                <a:solidFill>
                  <a:schemeClr val="bg1"/>
                </a:solidFill>
              </a:rPr>
              <a:t>binaries</a:t>
            </a:r>
            <a:r>
              <a:rPr kumimoji="1" lang="it-IT" sz="2200" b="1" dirty="0">
                <a:solidFill>
                  <a:schemeClr val="bg1"/>
                </a:solidFill>
              </a:rPr>
              <a:t>: </a:t>
            </a:r>
          </a:p>
          <a:p>
            <a:endParaRPr kumimoji="1" lang="it-IT" sz="2200" dirty="0"/>
          </a:p>
          <a:p>
            <a:pPr>
              <a:buFontTx/>
              <a:buChar char="•"/>
            </a:pPr>
            <a:r>
              <a:rPr kumimoji="1" lang="it-IT" sz="2000" dirty="0"/>
              <a:t> </a:t>
            </a:r>
            <a:r>
              <a:rPr kumimoji="1" lang="it-IT" sz="2000" dirty="0" err="1"/>
              <a:t>Rich</a:t>
            </a:r>
            <a:r>
              <a:rPr kumimoji="1" lang="it-IT" sz="2000" dirty="0"/>
              <a:t> </a:t>
            </a:r>
            <a:r>
              <a:rPr kumimoji="1" lang="it-IT" sz="2000" dirty="0" err="1"/>
              <a:t>time</a:t>
            </a:r>
            <a:r>
              <a:rPr kumimoji="1" lang="it-IT" sz="2000" dirty="0"/>
              <a:t> </a:t>
            </a:r>
            <a:r>
              <a:rPr kumimoji="1" lang="it-IT" sz="2000" dirty="0" err="1"/>
              <a:t>variability</a:t>
            </a:r>
            <a:r>
              <a:rPr kumimoji="1" lang="it-IT" sz="2000" dirty="0"/>
              <a:t>, </a:t>
            </a:r>
            <a:r>
              <a:rPr kumimoji="1" lang="it-IT" sz="2000" dirty="0" err="1"/>
              <a:t>such</a:t>
            </a:r>
            <a:r>
              <a:rPr kumimoji="1" lang="it-IT" sz="2000" dirty="0"/>
              <a:t> </a:t>
            </a:r>
            <a:r>
              <a:rPr kumimoji="1" lang="it-IT" sz="2000" dirty="0" err="1"/>
              <a:t>as</a:t>
            </a:r>
            <a:r>
              <a:rPr kumimoji="1" lang="it-IT" sz="2000" dirty="0"/>
              <a:t> twin </a:t>
            </a:r>
            <a:r>
              <a:rPr kumimoji="1" lang="it-IT" sz="2000" dirty="0" err="1"/>
              <a:t>QPOs</a:t>
            </a:r>
            <a:r>
              <a:rPr kumimoji="1" lang="it-IT" sz="2000" dirty="0"/>
              <a:t> at kHz </a:t>
            </a:r>
            <a:r>
              <a:rPr kumimoji="1" lang="it-IT" sz="2000" dirty="0" err="1"/>
              <a:t>frequencies</a:t>
            </a:r>
            <a:r>
              <a:rPr kumimoji="1" lang="it-IT" sz="2000" dirty="0"/>
              <a:t> (</a:t>
            </a:r>
            <a:r>
              <a:rPr kumimoji="1" lang="it-IT" sz="2000" dirty="0" err="1"/>
              <a:t>from</a:t>
            </a:r>
            <a:r>
              <a:rPr kumimoji="1" lang="it-IT" sz="2000" dirty="0"/>
              <a:t> 400 </a:t>
            </a:r>
            <a:r>
              <a:rPr kumimoji="1" lang="it-IT" sz="2000" dirty="0" err="1"/>
              <a:t>to</a:t>
            </a:r>
            <a:r>
              <a:rPr kumimoji="1" lang="it-IT" sz="2000" dirty="0"/>
              <a:t> 1300 Hz, </a:t>
            </a:r>
            <a:r>
              <a:rPr kumimoji="1" lang="it-IT" sz="2000" dirty="0" err="1"/>
              <a:t>increasing</a:t>
            </a:r>
            <a:r>
              <a:rPr kumimoji="1" lang="it-IT" sz="2000" dirty="0"/>
              <a:t> </a:t>
            </a:r>
            <a:r>
              <a:rPr kumimoji="1" lang="it-IT" sz="2000" dirty="0" err="1"/>
              <a:t>with</a:t>
            </a:r>
            <a:r>
              <a:rPr kumimoji="1" lang="it-IT" sz="2000" dirty="0"/>
              <a:t> </a:t>
            </a:r>
            <a:r>
              <a:rPr kumimoji="1" lang="it-IT" sz="2000" dirty="0" err="1"/>
              <a:t>increasing</a:t>
            </a:r>
            <a:r>
              <a:rPr kumimoji="1" lang="it-IT" sz="2000" dirty="0"/>
              <a:t> mass </a:t>
            </a:r>
            <a:r>
              <a:rPr kumimoji="1" lang="it-IT" sz="2000" dirty="0" err="1"/>
              <a:t>accretion</a:t>
            </a:r>
            <a:r>
              <a:rPr kumimoji="1" lang="it-IT" sz="2000" dirty="0"/>
              <a:t> rate); kHz </a:t>
            </a:r>
            <a:r>
              <a:rPr kumimoji="1" lang="it-IT" sz="2000" dirty="0" err="1"/>
              <a:t>QPOs</a:t>
            </a:r>
            <a:r>
              <a:rPr kumimoji="1" lang="it-IT" sz="2000" dirty="0"/>
              <a:t> are </a:t>
            </a:r>
            <a:r>
              <a:rPr kumimoji="1" lang="it-IT" sz="2000" dirty="0" err="1"/>
              <a:t>thought</a:t>
            </a:r>
            <a:r>
              <a:rPr kumimoji="1" lang="it-IT" sz="2000" dirty="0"/>
              <a:t> </a:t>
            </a:r>
            <a:r>
              <a:rPr kumimoji="1" lang="it-IT" sz="2000" dirty="0" err="1"/>
              <a:t>to</a:t>
            </a:r>
            <a:r>
              <a:rPr kumimoji="1" lang="it-IT" sz="2000" dirty="0"/>
              <a:t> </a:t>
            </a:r>
            <a:r>
              <a:rPr kumimoji="1" lang="it-IT" sz="2000" dirty="0" err="1"/>
              <a:t>reflect</a:t>
            </a:r>
            <a:r>
              <a:rPr kumimoji="1" lang="it-IT" sz="2000" dirty="0"/>
              <a:t> </a:t>
            </a:r>
            <a:r>
              <a:rPr kumimoji="1" lang="it-IT" sz="2000" dirty="0" err="1"/>
              <a:t>Keplerian</a:t>
            </a:r>
            <a:r>
              <a:rPr kumimoji="1" lang="it-IT" sz="2000" dirty="0"/>
              <a:t> </a:t>
            </a:r>
            <a:r>
              <a:rPr kumimoji="1" lang="it-IT" sz="2000" dirty="0" err="1"/>
              <a:t>frequencies</a:t>
            </a:r>
            <a:r>
              <a:rPr kumimoji="1" lang="it-IT" sz="2000" dirty="0"/>
              <a:t> at the </a:t>
            </a:r>
            <a:r>
              <a:rPr kumimoji="1" lang="it-IT" sz="2000" dirty="0" err="1"/>
              <a:t>inner</a:t>
            </a:r>
            <a:r>
              <a:rPr kumimoji="1" lang="it-IT" sz="2000" dirty="0"/>
              <a:t> </a:t>
            </a:r>
            <a:r>
              <a:rPr kumimoji="1" lang="it-IT" sz="2000" dirty="0" err="1"/>
              <a:t>accretion</a:t>
            </a:r>
            <a:r>
              <a:rPr kumimoji="1" lang="it-IT" sz="2000" dirty="0"/>
              <a:t> disk.</a:t>
            </a:r>
            <a:endParaRPr kumimoji="1" lang="it-IT" i="0" dirty="0"/>
          </a:p>
          <a:p>
            <a:endParaRPr kumimoji="1" lang="it-IT" i="0" dirty="0"/>
          </a:p>
          <a:p>
            <a:pPr>
              <a:buFontTx/>
              <a:buChar char="•"/>
            </a:pPr>
            <a:r>
              <a:rPr kumimoji="1" lang="it-IT" sz="2000" dirty="0"/>
              <a:t> </a:t>
            </a:r>
            <a:r>
              <a:rPr kumimoji="1" lang="it-IT" sz="2000" dirty="0" err="1"/>
              <a:t>Type-I</a:t>
            </a:r>
            <a:r>
              <a:rPr kumimoji="1" lang="it-IT" sz="2000" dirty="0"/>
              <a:t> </a:t>
            </a:r>
            <a:r>
              <a:rPr kumimoji="1" lang="it-IT" sz="2000" dirty="0" err="1"/>
              <a:t>X-ray</a:t>
            </a:r>
            <a:r>
              <a:rPr kumimoji="1" lang="it-IT" sz="2000" dirty="0"/>
              <a:t> </a:t>
            </a:r>
            <a:r>
              <a:rPr kumimoji="1" lang="it-IT" sz="2000" dirty="0" err="1"/>
              <a:t>bursts</a:t>
            </a:r>
            <a:r>
              <a:rPr kumimoji="1" lang="it-IT" sz="2000" dirty="0"/>
              <a:t>, </a:t>
            </a:r>
            <a:r>
              <a:rPr kumimoji="1" lang="it-IT" sz="2000" dirty="0" err="1"/>
              <a:t>with</a:t>
            </a:r>
            <a:r>
              <a:rPr kumimoji="1" lang="it-IT" sz="2000" dirty="0"/>
              <a:t> </a:t>
            </a:r>
            <a:r>
              <a:rPr kumimoji="1" lang="it-IT" sz="2000" dirty="0" err="1"/>
              <a:t>nearly</a:t>
            </a:r>
            <a:r>
              <a:rPr kumimoji="1" lang="it-IT" sz="2000" dirty="0"/>
              <a:t> </a:t>
            </a:r>
            <a:r>
              <a:rPr kumimoji="1" lang="it-IT" sz="2000" dirty="0" err="1"/>
              <a:t>coherent</a:t>
            </a:r>
            <a:r>
              <a:rPr kumimoji="1" lang="it-IT" sz="2000" dirty="0"/>
              <a:t> </a:t>
            </a:r>
            <a:r>
              <a:rPr kumimoji="1" lang="it-IT" sz="2000" dirty="0" err="1"/>
              <a:t>oscillations</a:t>
            </a:r>
            <a:r>
              <a:rPr kumimoji="1" lang="it-IT" sz="2000" dirty="0"/>
              <a:t> in the </a:t>
            </a:r>
            <a:r>
              <a:rPr kumimoji="1" lang="it-IT" sz="2000" dirty="0" err="1"/>
              <a:t>range</a:t>
            </a:r>
            <a:r>
              <a:rPr kumimoji="1" lang="it-IT" sz="2000" dirty="0"/>
              <a:t> 300-600 Hz </a:t>
            </a:r>
            <a:r>
              <a:rPr kumimoji="1" lang="it-IT" sz="2000" dirty="0" smtClean="0"/>
              <a:t>(</a:t>
            </a:r>
            <a:r>
              <a:rPr kumimoji="1" lang="it-IT" sz="2000" dirty="0" err="1" smtClean="0"/>
              <a:t>reflecting</a:t>
            </a:r>
            <a:r>
              <a:rPr kumimoji="1" lang="it-IT" sz="2000" dirty="0" smtClean="0"/>
              <a:t> </a:t>
            </a:r>
            <a:r>
              <a:rPr kumimoji="1" lang="it-IT" sz="2000" dirty="0"/>
              <a:t>the NS </a:t>
            </a:r>
            <a:r>
              <a:rPr kumimoji="1" lang="it-IT" sz="2000" dirty="0" err="1"/>
              <a:t>spin</a:t>
            </a:r>
            <a:r>
              <a:rPr kumimoji="1" lang="it-IT" sz="2000" dirty="0"/>
              <a:t> </a:t>
            </a:r>
            <a:r>
              <a:rPr kumimoji="1" lang="it-IT" sz="2000" dirty="0" err="1"/>
              <a:t>frequency</a:t>
            </a:r>
            <a:r>
              <a:rPr kumimoji="1" lang="it-IT" sz="2000" dirty="0"/>
              <a:t>).</a:t>
            </a:r>
          </a:p>
          <a:p>
            <a:endParaRPr kumimoji="1" lang="it-IT" i="0" dirty="0"/>
          </a:p>
          <a:p>
            <a:pPr>
              <a:buFontTx/>
              <a:buChar char="•"/>
            </a:pPr>
            <a:r>
              <a:rPr kumimoji="1" lang="it-IT" sz="2000" dirty="0"/>
              <a:t> </a:t>
            </a:r>
            <a:r>
              <a:rPr kumimoji="1" lang="it-IT" sz="2000" dirty="0" err="1"/>
              <a:t>Most</a:t>
            </a:r>
            <a:r>
              <a:rPr kumimoji="1" lang="it-IT" sz="2000" dirty="0"/>
              <a:t> are </a:t>
            </a:r>
            <a:r>
              <a:rPr kumimoji="1" lang="it-IT" sz="2000" dirty="0" err="1"/>
              <a:t>transient</a:t>
            </a:r>
            <a:r>
              <a:rPr kumimoji="1" lang="it-IT" sz="2000" dirty="0"/>
              <a:t>, </a:t>
            </a:r>
            <a:r>
              <a:rPr kumimoji="1" lang="it-IT" sz="2000" dirty="0" err="1"/>
              <a:t>with</a:t>
            </a:r>
            <a:r>
              <a:rPr kumimoji="1" lang="it-IT" sz="2000" dirty="0"/>
              <a:t> </a:t>
            </a:r>
            <a:r>
              <a:rPr kumimoji="1" lang="it-IT" sz="2000" dirty="0" err="1"/>
              <a:t>quiescent</a:t>
            </a:r>
            <a:r>
              <a:rPr kumimoji="1" lang="it-IT" sz="2000" dirty="0"/>
              <a:t> </a:t>
            </a:r>
            <a:r>
              <a:rPr kumimoji="1" lang="it-IT" sz="2000" dirty="0" err="1"/>
              <a:t>luminosities</a:t>
            </a:r>
            <a:r>
              <a:rPr kumimoji="1" lang="it-IT" sz="2000" dirty="0"/>
              <a:t> </a:t>
            </a:r>
            <a:r>
              <a:rPr kumimoji="1" lang="it-IT" sz="2000" dirty="0" err="1"/>
              <a:t>of</a:t>
            </a:r>
            <a:r>
              <a:rPr kumimoji="1" lang="it-IT" sz="2000" dirty="0"/>
              <a:t> 10</a:t>
            </a:r>
            <a:r>
              <a:rPr kumimoji="1" lang="it-IT" sz="2000" baseline="30000" dirty="0"/>
              <a:t>32</a:t>
            </a:r>
            <a:r>
              <a:rPr kumimoji="1" lang="it-IT" sz="2000" dirty="0"/>
              <a:t>-10</a:t>
            </a:r>
            <a:r>
              <a:rPr kumimoji="1" lang="it-IT" sz="2000" baseline="30000" dirty="0"/>
              <a:t>33</a:t>
            </a:r>
            <a:r>
              <a:rPr kumimoji="1" lang="it-IT" sz="2000" dirty="0"/>
              <a:t> erg/s and </a:t>
            </a:r>
            <a:r>
              <a:rPr kumimoji="1" lang="it-IT" sz="2000" dirty="0" err="1"/>
              <a:t>outburst</a:t>
            </a:r>
            <a:r>
              <a:rPr kumimoji="1" lang="it-IT" sz="2000" dirty="0"/>
              <a:t> </a:t>
            </a:r>
            <a:r>
              <a:rPr kumimoji="1" lang="it-IT" sz="2000" dirty="0" err="1"/>
              <a:t>luminosities</a:t>
            </a:r>
            <a:r>
              <a:rPr kumimoji="1" lang="it-IT" sz="2000" dirty="0"/>
              <a:t> </a:t>
            </a:r>
            <a:r>
              <a:rPr kumimoji="1" lang="it-IT" sz="2000" dirty="0" err="1"/>
              <a:t>of</a:t>
            </a:r>
            <a:r>
              <a:rPr kumimoji="1" lang="it-IT" sz="2000" dirty="0"/>
              <a:t> 10</a:t>
            </a:r>
            <a:r>
              <a:rPr kumimoji="1" lang="it-IT" sz="2000" baseline="30000" dirty="0"/>
              <a:t>36</a:t>
            </a:r>
            <a:r>
              <a:rPr kumimoji="1" lang="it-IT" sz="2000" dirty="0"/>
              <a:t>-10</a:t>
            </a:r>
            <a:r>
              <a:rPr kumimoji="1" lang="it-IT" sz="2000" baseline="30000" dirty="0"/>
              <a:t>38</a:t>
            </a:r>
            <a:r>
              <a:rPr kumimoji="1" lang="it-IT" sz="2000" dirty="0"/>
              <a:t> erg/s.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936277" y="179437"/>
            <a:ext cx="8568531" cy="1259946"/>
          </a:xfrm>
        </p:spPr>
        <p:txBody>
          <a:bodyPr/>
          <a:lstStyle/>
          <a:p>
            <a:r>
              <a:rPr lang="it-IT" sz="4400" i="0" dirty="0" err="1" smtClean="0">
                <a:solidFill>
                  <a:schemeClr val="bg1"/>
                </a:solidFill>
                <a:latin typeface="+mn-lt"/>
              </a:rPr>
              <a:t>Pile-up</a:t>
            </a:r>
            <a:r>
              <a:rPr lang="it-IT" sz="4400" i="0" dirty="0" smtClean="0">
                <a:solidFill>
                  <a:schemeClr val="bg1"/>
                </a:solidFill>
                <a:latin typeface="+mn-lt"/>
              </a:rPr>
              <a:t> in the XMM/</a:t>
            </a:r>
            <a:r>
              <a:rPr lang="it-IT" sz="4400" i="0" dirty="0" err="1" smtClean="0">
                <a:solidFill>
                  <a:schemeClr val="bg1"/>
                </a:solidFill>
                <a:latin typeface="+mn-lt"/>
              </a:rPr>
              <a:t>pn</a:t>
            </a:r>
            <a:r>
              <a:rPr lang="it-IT" sz="4400" i="0" dirty="0" smtClean="0">
                <a:solidFill>
                  <a:schemeClr val="bg1"/>
                </a:solidFill>
                <a:latin typeface="+mn-lt"/>
              </a:rPr>
              <a:t> data?</a:t>
            </a:r>
            <a:endParaRPr lang="it-IT" sz="4400" i="0" dirty="0">
              <a:solidFill>
                <a:schemeClr val="bg1"/>
              </a:solidFill>
              <a:latin typeface="+mn-lt"/>
            </a:endParaRPr>
          </a:p>
        </p:txBody>
      </p:sp>
      <p:pic>
        <p:nvPicPr>
          <p:cNvPr id="8" name="Immagine 7" descr="del_pileup_check.png"/>
          <p:cNvPicPr>
            <a:picLocks noChangeAspect="1"/>
          </p:cNvPicPr>
          <p:nvPr/>
        </p:nvPicPr>
        <p:blipFill>
          <a:blip r:embed="rId3" cstate="print"/>
          <a:stretch>
            <a:fillRect/>
          </a:stretch>
        </p:blipFill>
        <p:spPr>
          <a:xfrm>
            <a:off x="2880072" y="4030350"/>
            <a:ext cx="7200800" cy="3493903"/>
          </a:xfrm>
          <a:prstGeom prst="rect">
            <a:avLst/>
          </a:prstGeom>
        </p:spPr>
      </p:pic>
      <p:sp>
        <p:nvSpPr>
          <p:cNvPr id="7" name="Rettangolo 6"/>
          <p:cNvSpPr/>
          <p:nvPr/>
        </p:nvSpPr>
        <p:spPr>
          <a:xfrm>
            <a:off x="719833" y="1608266"/>
            <a:ext cx="9360792" cy="1785104"/>
          </a:xfrm>
          <a:prstGeom prst="rect">
            <a:avLst/>
          </a:prstGeom>
        </p:spPr>
        <p:txBody>
          <a:bodyPr wrap="square">
            <a:spAutoFit/>
          </a:bodyPr>
          <a:lstStyle/>
          <a:p>
            <a:pPr>
              <a:spcBef>
                <a:spcPct val="50000"/>
              </a:spcBef>
            </a:pPr>
            <a:r>
              <a:rPr kumimoji="1" lang="it-IT" sz="2200" dirty="0" err="1" smtClean="0">
                <a:latin typeface="Comic Sans MS" pitchFamily="66" charset="0"/>
              </a:rPr>
              <a:t>Black</a:t>
            </a:r>
            <a:r>
              <a:rPr kumimoji="1" lang="it-IT" sz="2200" dirty="0" smtClean="0">
                <a:latin typeface="Comic Sans MS" pitchFamily="66" charset="0"/>
              </a:rPr>
              <a:t> </a:t>
            </a:r>
            <a:r>
              <a:rPr kumimoji="1" lang="it-IT" sz="2200" dirty="0" err="1" smtClean="0">
                <a:latin typeface="Comic Sans MS" pitchFamily="66" charset="0"/>
              </a:rPr>
              <a:t>points</a:t>
            </a:r>
            <a:r>
              <a:rPr kumimoji="1" lang="it-IT" sz="2200" dirty="0" smtClean="0">
                <a:latin typeface="Comic Sans MS" pitchFamily="66" charset="0"/>
              </a:rPr>
              <a:t>: </a:t>
            </a:r>
            <a:r>
              <a:rPr kumimoji="1" lang="it-IT" sz="2200" dirty="0" err="1" smtClean="0">
                <a:latin typeface="Comic Sans MS" pitchFamily="66" charset="0"/>
              </a:rPr>
              <a:t>pn</a:t>
            </a:r>
            <a:r>
              <a:rPr kumimoji="1" lang="it-IT" sz="2200" dirty="0" smtClean="0">
                <a:latin typeface="Comic Sans MS" pitchFamily="66" charset="0"/>
              </a:rPr>
              <a:t> data </a:t>
            </a:r>
            <a:r>
              <a:rPr kumimoji="1" lang="it-IT" sz="2200" dirty="0" err="1" smtClean="0">
                <a:latin typeface="Comic Sans MS" pitchFamily="66" charset="0"/>
              </a:rPr>
              <a:t>as</a:t>
            </a:r>
            <a:r>
              <a:rPr kumimoji="1" lang="it-IT" sz="2200" dirty="0" smtClean="0">
                <a:latin typeface="Comic Sans MS" pitchFamily="66" charset="0"/>
              </a:rPr>
              <a:t> in Di Salvo </a:t>
            </a:r>
            <a:r>
              <a:rPr kumimoji="1" lang="it-IT" sz="2200" dirty="0" err="1" smtClean="0">
                <a:latin typeface="Comic Sans MS" pitchFamily="66" charset="0"/>
              </a:rPr>
              <a:t>et</a:t>
            </a:r>
            <a:r>
              <a:rPr kumimoji="1" lang="it-IT" sz="2200" dirty="0" smtClean="0">
                <a:latin typeface="Comic Sans MS" pitchFamily="66" charset="0"/>
              </a:rPr>
              <a:t> al. (2009)</a:t>
            </a:r>
          </a:p>
          <a:p>
            <a:pPr>
              <a:spcBef>
                <a:spcPct val="50000"/>
              </a:spcBef>
            </a:pPr>
            <a:r>
              <a:rPr kumimoji="1" lang="it-IT" sz="2200" dirty="0" smtClean="0">
                <a:solidFill>
                  <a:srgbClr val="C00000"/>
                </a:solidFill>
                <a:latin typeface="Comic Sans MS" pitchFamily="66" charset="0"/>
              </a:rPr>
              <a:t>Red </a:t>
            </a:r>
            <a:r>
              <a:rPr kumimoji="1" lang="it-IT" sz="2200" dirty="0" err="1" smtClean="0">
                <a:solidFill>
                  <a:srgbClr val="C00000"/>
                </a:solidFill>
                <a:latin typeface="Comic Sans MS" pitchFamily="66" charset="0"/>
              </a:rPr>
              <a:t>points</a:t>
            </a: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pn</a:t>
            </a:r>
            <a:r>
              <a:rPr kumimoji="1" lang="it-IT" sz="2200" dirty="0" smtClean="0">
                <a:solidFill>
                  <a:srgbClr val="C00000"/>
                </a:solidFill>
                <a:latin typeface="Comic Sans MS" pitchFamily="66" charset="0"/>
              </a:rPr>
              <a:t> data </a:t>
            </a:r>
            <a:r>
              <a:rPr kumimoji="1" lang="it-IT" sz="2200" dirty="0" err="1" smtClean="0">
                <a:solidFill>
                  <a:srgbClr val="C00000"/>
                </a:solidFill>
                <a:latin typeface="Comic Sans MS" pitchFamily="66" charset="0"/>
              </a:rPr>
              <a:t>as</a:t>
            </a:r>
            <a:r>
              <a:rPr kumimoji="1" lang="it-IT" sz="2200" dirty="0" smtClean="0">
                <a:solidFill>
                  <a:srgbClr val="C00000"/>
                </a:solidFill>
                <a:latin typeface="Comic Sans MS" pitchFamily="66" charset="0"/>
              </a:rPr>
              <a:t> in </a:t>
            </a:r>
            <a:r>
              <a:rPr kumimoji="1" lang="it-IT" sz="2200" dirty="0" err="1" smtClean="0">
                <a:solidFill>
                  <a:srgbClr val="C00000"/>
                </a:solidFill>
                <a:latin typeface="Comic Sans MS" pitchFamily="66" charset="0"/>
              </a:rPr>
              <a:t>D’Aì</a:t>
            </a: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et</a:t>
            </a:r>
            <a:r>
              <a:rPr kumimoji="1" lang="it-IT" sz="2200" dirty="0" smtClean="0">
                <a:solidFill>
                  <a:srgbClr val="C00000"/>
                </a:solidFill>
                <a:latin typeface="Comic Sans MS" pitchFamily="66" charset="0"/>
              </a:rPr>
              <a:t> al. (2010, </a:t>
            </a:r>
            <a:r>
              <a:rPr kumimoji="1" lang="it-IT" sz="2200" dirty="0" err="1" smtClean="0">
                <a:solidFill>
                  <a:srgbClr val="C00000"/>
                </a:solidFill>
                <a:latin typeface="Comic Sans MS" pitchFamily="66" charset="0"/>
              </a:rPr>
              <a:t>without</a:t>
            </a:r>
            <a:r>
              <a:rPr kumimoji="1" lang="it-IT" sz="2200" dirty="0" smtClean="0">
                <a:solidFill>
                  <a:srgbClr val="C00000"/>
                </a:solidFill>
                <a:latin typeface="Comic Sans MS" pitchFamily="66" charset="0"/>
              </a:rPr>
              <a:t> the </a:t>
            </a:r>
            <a:r>
              <a:rPr kumimoji="1" lang="it-IT" sz="2200" dirty="0" err="1" smtClean="0">
                <a:solidFill>
                  <a:srgbClr val="C00000"/>
                </a:solidFill>
                <a:latin typeface="Comic Sans MS" pitchFamily="66" charset="0"/>
              </a:rPr>
              <a:t>central</a:t>
            </a: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row</a:t>
            </a:r>
            <a:r>
              <a:rPr kumimoji="1" lang="it-IT" sz="2200" dirty="0" smtClean="0">
                <a:solidFill>
                  <a:srgbClr val="C00000"/>
                </a:solidFill>
                <a:latin typeface="Comic Sans MS" pitchFamily="66" charset="0"/>
              </a:rPr>
              <a:t>)</a:t>
            </a:r>
          </a:p>
          <a:p>
            <a:pPr>
              <a:spcBef>
                <a:spcPct val="50000"/>
              </a:spcBef>
            </a:pPr>
            <a:r>
              <a:rPr kumimoji="1" lang="it-IT" sz="2200" dirty="0" smtClean="0">
                <a:solidFill>
                  <a:srgbClr val="008E40"/>
                </a:solidFill>
                <a:latin typeface="Comic Sans MS" pitchFamily="66" charset="0"/>
              </a:rPr>
              <a:t>Green </a:t>
            </a:r>
            <a:r>
              <a:rPr kumimoji="1" lang="it-IT" sz="2200" dirty="0" err="1" smtClean="0">
                <a:solidFill>
                  <a:srgbClr val="008E40"/>
                </a:solidFill>
                <a:latin typeface="Comic Sans MS" pitchFamily="66" charset="0"/>
              </a:rPr>
              <a:t>points</a:t>
            </a:r>
            <a:r>
              <a:rPr kumimoji="1" lang="it-IT" sz="2200" dirty="0" smtClean="0">
                <a:solidFill>
                  <a:srgbClr val="008E40"/>
                </a:solidFill>
                <a:latin typeface="Comic Sans MS" pitchFamily="66" charset="0"/>
              </a:rPr>
              <a:t>: </a:t>
            </a:r>
            <a:r>
              <a:rPr kumimoji="1" lang="it-IT" sz="2200" dirty="0" err="1" smtClean="0">
                <a:solidFill>
                  <a:srgbClr val="008E40"/>
                </a:solidFill>
                <a:latin typeface="Comic Sans MS" pitchFamily="66" charset="0"/>
              </a:rPr>
              <a:t>pn</a:t>
            </a:r>
            <a:r>
              <a:rPr kumimoji="1" lang="it-IT" sz="2200" dirty="0" smtClean="0">
                <a:solidFill>
                  <a:srgbClr val="008E40"/>
                </a:solidFill>
                <a:latin typeface="Comic Sans MS" pitchFamily="66" charset="0"/>
              </a:rPr>
              <a:t> data </a:t>
            </a:r>
            <a:r>
              <a:rPr kumimoji="1" lang="it-IT" sz="2200" dirty="0" err="1" smtClean="0">
                <a:solidFill>
                  <a:srgbClr val="008E40"/>
                </a:solidFill>
                <a:latin typeface="Comic Sans MS" pitchFamily="66" charset="0"/>
              </a:rPr>
              <a:t>as</a:t>
            </a:r>
            <a:r>
              <a:rPr kumimoji="1" lang="it-IT" sz="2200" dirty="0" smtClean="0">
                <a:solidFill>
                  <a:srgbClr val="008E40"/>
                </a:solidFill>
                <a:latin typeface="Comic Sans MS" pitchFamily="66" charset="0"/>
              </a:rPr>
              <a:t> in </a:t>
            </a:r>
            <a:r>
              <a:rPr kumimoji="1" lang="it-IT" sz="2200" dirty="0" err="1" smtClean="0">
                <a:solidFill>
                  <a:srgbClr val="008E40"/>
                </a:solidFill>
                <a:latin typeface="Comic Sans MS" pitchFamily="66" charset="0"/>
              </a:rPr>
              <a:t>Ng</a:t>
            </a:r>
            <a:r>
              <a:rPr kumimoji="1" lang="it-IT" sz="2200" dirty="0" smtClean="0">
                <a:solidFill>
                  <a:srgbClr val="008E40"/>
                </a:solidFill>
                <a:latin typeface="Comic Sans MS" pitchFamily="66" charset="0"/>
              </a:rPr>
              <a:t> </a:t>
            </a:r>
            <a:r>
              <a:rPr kumimoji="1" lang="it-IT" sz="2200" dirty="0" err="1" smtClean="0">
                <a:solidFill>
                  <a:srgbClr val="008E40"/>
                </a:solidFill>
                <a:latin typeface="Comic Sans MS" pitchFamily="66" charset="0"/>
              </a:rPr>
              <a:t>et</a:t>
            </a:r>
            <a:r>
              <a:rPr kumimoji="1" lang="it-IT" sz="2200" dirty="0" smtClean="0">
                <a:solidFill>
                  <a:srgbClr val="008E40"/>
                </a:solidFill>
                <a:latin typeface="Comic Sans MS" pitchFamily="66" charset="0"/>
              </a:rPr>
              <a:t> al. (2010, </a:t>
            </a:r>
            <a:r>
              <a:rPr kumimoji="1" lang="it-IT" sz="2200" dirty="0" err="1" smtClean="0">
                <a:solidFill>
                  <a:srgbClr val="008E40"/>
                </a:solidFill>
                <a:latin typeface="Comic Sans MS" pitchFamily="66" charset="0"/>
              </a:rPr>
              <a:t>without</a:t>
            </a:r>
            <a:r>
              <a:rPr kumimoji="1" lang="it-IT" sz="2200" dirty="0" smtClean="0">
                <a:solidFill>
                  <a:srgbClr val="008E40"/>
                </a:solidFill>
                <a:latin typeface="Comic Sans MS" pitchFamily="66" charset="0"/>
              </a:rPr>
              <a:t> 7 </a:t>
            </a:r>
            <a:r>
              <a:rPr kumimoji="1" lang="it-IT" sz="2200" dirty="0" err="1" smtClean="0">
                <a:solidFill>
                  <a:srgbClr val="008E40"/>
                </a:solidFill>
                <a:latin typeface="Comic Sans MS" pitchFamily="66" charset="0"/>
              </a:rPr>
              <a:t>central</a:t>
            </a:r>
            <a:r>
              <a:rPr kumimoji="1" lang="it-IT" sz="2200" dirty="0" smtClean="0">
                <a:solidFill>
                  <a:srgbClr val="008E40"/>
                </a:solidFill>
                <a:latin typeface="Comic Sans MS" pitchFamily="66" charset="0"/>
              </a:rPr>
              <a:t> </a:t>
            </a:r>
            <a:r>
              <a:rPr kumimoji="1" lang="it-IT" sz="2200" dirty="0" err="1" smtClean="0">
                <a:solidFill>
                  <a:srgbClr val="008E40"/>
                </a:solidFill>
                <a:latin typeface="Comic Sans MS" pitchFamily="66" charset="0"/>
              </a:rPr>
              <a:t>rows</a:t>
            </a:r>
            <a:r>
              <a:rPr kumimoji="1" lang="it-IT" sz="2200" dirty="0" smtClean="0">
                <a:solidFill>
                  <a:srgbClr val="008E40"/>
                </a:solidFill>
                <a:latin typeface="Comic Sans MS" pitchFamily="66" charset="0"/>
              </a:rPr>
              <a:t> </a:t>
            </a:r>
            <a:r>
              <a:rPr kumimoji="1" lang="it-IT" sz="2200" dirty="0" err="1" smtClean="0">
                <a:solidFill>
                  <a:srgbClr val="008E40"/>
                </a:solidFill>
                <a:latin typeface="Comic Sans MS" pitchFamily="66" charset="0"/>
              </a:rPr>
              <a:t>reject</a:t>
            </a:r>
            <a:r>
              <a:rPr kumimoji="1" lang="it-IT" sz="2200" dirty="0" smtClean="0">
                <a:solidFill>
                  <a:srgbClr val="008E40"/>
                </a:solidFill>
                <a:latin typeface="Comic Sans MS" pitchFamily="66" charset="0"/>
              </a:rPr>
              <a:t> 90% </a:t>
            </a:r>
            <a:r>
              <a:rPr kumimoji="1" lang="it-IT" sz="2200" dirty="0" err="1" smtClean="0">
                <a:solidFill>
                  <a:srgbClr val="008E40"/>
                </a:solidFill>
                <a:latin typeface="Comic Sans MS" pitchFamily="66" charset="0"/>
              </a:rPr>
              <a:t>of</a:t>
            </a:r>
            <a:r>
              <a:rPr kumimoji="1" lang="it-IT" sz="2200" dirty="0" smtClean="0">
                <a:solidFill>
                  <a:srgbClr val="008E40"/>
                </a:solidFill>
                <a:latin typeface="Comic Sans MS" pitchFamily="66" charset="0"/>
              </a:rPr>
              <a:t> the source </a:t>
            </a:r>
            <a:r>
              <a:rPr kumimoji="1" lang="it-IT" sz="2200" dirty="0" err="1" smtClean="0">
                <a:solidFill>
                  <a:srgbClr val="008E40"/>
                </a:solidFill>
                <a:latin typeface="Comic Sans MS" pitchFamily="66" charset="0"/>
              </a:rPr>
              <a:t>counts</a:t>
            </a:r>
            <a:r>
              <a:rPr kumimoji="1" lang="it-IT" sz="2200" dirty="0" smtClean="0">
                <a:solidFill>
                  <a:srgbClr val="008E40"/>
                </a:solidFill>
                <a:latin typeface="Comic Sans MS" pitchFamily="66" charset="0"/>
              </a:rPr>
              <a:t>!) </a:t>
            </a:r>
          </a:p>
        </p:txBody>
      </p:sp>
      <p:sp>
        <p:nvSpPr>
          <p:cNvPr id="9" name="Rettangolo 8"/>
          <p:cNvSpPr/>
          <p:nvPr/>
        </p:nvSpPr>
        <p:spPr>
          <a:xfrm>
            <a:off x="791840" y="3529548"/>
            <a:ext cx="5400600" cy="1938992"/>
          </a:xfrm>
          <a:prstGeom prst="rect">
            <a:avLst/>
          </a:prstGeom>
          <a:solidFill>
            <a:schemeClr val="bg1">
              <a:alpha val="75000"/>
            </a:schemeClr>
          </a:solidFill>
        </p:spPr>
        <p:txBody>
          <a:bodyPr wrap="square">
            <a:spAutoFit/>
          </a:bodyPr>
          <a:lstStyle/>
          <a:p>
            <a:pPr>
              <a:spcBef>
                <a:spcPct val="50000"/>
              </a:spcBef>
            </a:pPr>
            <a:r>
              <a:rPr kumimoji="1" lang="it-IT" sz="2000" dirty="0" err="1" smtClean="0">
                <a:solidFill>
                  <a:srgbClr val="008E40"/>
                </a:solidFill>
                <a:latin typeface="Comic Sans MS" pitchFamily="66" charset="0"/>
              </a:rPr>
              <a:t>Line</a:t>
            </a:r>
            <a:r>
              <a:rPr kumimoji="1" lang="it-IT" sz="2000" dirty="0" smtClean="0">
                <a:solidFill>
                  <a:srgbClr val="008E40"/>
                </a:solidFill>
                <a:latin typeface="Comic Sans MS" pitchFamily="66" charset="0"/>
              </a:rPr>
              <a:t> </a:t>
            </a:r>
            <a:r>
              <a:rPr kumimoji="1" lang="it-IT" sz="2000" dirty="0" err="1" smtClean="0">
                <a:solidFill>
                  <a:srgbClr val="008E40"/>
                </a:solidFill>
                <a:latin typeface="Comic Sans MS" pitchFamily="66" charset="0"/>
              </a:rPr>
              <a:t>parameters</a:t>
            </a:r>
            <a:r>
              <a:rPr kumimoji="1" lang="it-IT" sz="2000" dirty="0" smtClean="0">
                <a:solidFill>
                  <a:srgbClr val="008E40"/>
                </a:solidFill>
                <a:latin typeface="Comic Sans MS" pitchFamily="66" charset="0"/>
              </a:rPr>
              <a:t> </a:t>
            </a:r>
            <a:r>
              <a:rPr kumimoji="1" lang="it-IT" sz="2000" dirty="0" err="1" smtClean="0">
                <a:solidFill>
                  <a:srgbClr val="008E40"/>
                </a:solidFill>
                <a:latin typeface="Comic Sans MS" pitchFamily="66" charset="0"/>
              </a:rPr>
              <a:t>from</a:t>
            </a:r>
            <a:r>
              <a:rPr kumimoji="1" lang="it-IT" sz="2000" dirty="0" smtClean="0">
                <a:solidFill>
                  <a:srgbClr val="008E40"/>
                </a:solidFill>
                <a:latin typeface="Comic Sans MS" pitchFamily="66" charset="0"/>
              </a:rPr>
              <a:t> the green </a:t>
            </a:r>
            <a:r>
              <a:rPr kumimoji="1" lang="it-IT" sz="2000" dirty="0" err="1" smtClean="0">
                <a:solidFill>
                  <a:srgbClr val="008E40"/>
                </a:solidFill>
                <a:latin typeface="Comic Sans MS" pitchFamily="66" charset="0"/>
              </a:rPr>
              <a:t>dataset</a:t>
            </a:r>
            <a:r>
              <a:rPr kumimoji="1" lang="it-IT" sz="2000" dirty="0" smtClean="0">
                <a:solidFill>
                  <a:srgbClr val="008E40"/>
                </a:solidFill>
                <a:latin typeface="Comic Sans MS" pitchFamily="66" charset="0"/>
              </a:rPr>
              <a:t>:</a:t>
            </a:r>
          </a:p>
          <a:p>
            <a:r>
              <a:rPr lang="it-IT" sz="2000" b="1" dirty="0" smtClean="0">
                <a:solidFill>
                  <a:srgbClr val="008E40"/>
                </a:solidFill>
                <a:latin typeface="Comic Sans MS" charset="0"/>
              </a:rPr>
              <a:t>E = 6.3 – 6.5 </a:t>
            </a:r>
            <a:r>
              <a:rPr lang="it-IT" sz="2000" b="1" dirty="0" err="1" smtClean="0">
                <a:solidFill>
                  <a:srgbClr val="008E40"/>
                </a:solidFill>
                <a:latin typeface="Comic Sans MS" charset="0"/>
              </a:rPr>
              <a:t>keV</a:t>
            </a:r>
            <a:endParaRPr lang="it-IT" sz="2000" b="1" dirty="0" smtClean="0">
              <a:solidFill>
                <a:srgbClr val="008E40"/>
              </a:solidFill>
              <a:latin typeface="Comic Sans MS" charset="0"/>
            </a:endParaRPr>
          </a:p>
          <a:p>
            <a:r>
              <a:rPr lang="it-IT" sz="2000" b="1" dirty="0" err="1" smtClean="0">
                <a:solidFill>
                  <a:srgbClr val="008E40"/>
                </a:solidFill>
                <a:latin typeface="Comic Sans MS" charset="0"/>
              </a:rPr>
              <a:t>Rin</a:t>
            </a:r>
            <a:r>
              <a:rPr lang="it-IT" sz="2000" b="1" dirty="0" smtClean="0">
                <a:solidFill>
                  <a:srgbClr val="008E40"/>
                </a:solidFill>
                <a:latin typeface="Comic Sans MS" charset="0"/>
              </a:rPr>
              <a:t> = 12 - 23 </a:t>
            </a:r>
            <a:r>
              <a:rPr lang="it-IT" sz="2000" b="1" dirty="0" err="1" smtClean="0">
                <a:solidFill>
                  <a:srgbClr val="008E40"/>
                </a:solidFill>
                <a:latin typeface="Comic Sans MS" charset="0"/>
              </a:rPr>
              <a:t>Rg</a:t>
            </a:r>
            <a:endParaRPr lang="it-IT" sz="2000" b="1" dirty="0" smtClean="0">
              <a:solidFill>
                <a:srgbClr val="008E40"/>
              </a:solidFill>
              <a:latin typeface="Comic Sans MS" charset="0"/>
            </a:endParaRPr>
          </a:p>
          <a:p>
            <a:r>
              <a:rPr lang="it-IT" sz="2000" b="1" dirty="0" smtClean="0">
                <a:solidFill>
                  <a:srgbClr val="008E40"/>
                </a:solidFill>
                <a:latin typeface="Comic Sans MS" charset="0"/>
              </a:rPr>
              <a:t>i = 42 - 51 </a:t>
            </a:r>
            <a:r>
              <a:rPr lang="it-IT" sz="2000" b="1" dirty="0" err="1" smtClean="0">
                <a:solidFill>
                  <a:srgbClr val="008E40"/>
                </a:solidFill>
                <a:latin typeface="Comic Sans MS" charset="0"/>
              </a:rPr>
              <a:t>degrees</a:t>
            </a:r>
            <a:endParaRPr lang="it-IT" sz="2000" b="1" dirty="0" smtClean="0">
              <a:solidFill>
                <a:srgbClr val="008E40"/>
              </a:solidFill>
              <a:latin typeface="Comic Sans MS" charset="0"/>
            </a:endParaRPr>
          </a:p>
          <a:p>
            <a:r>
              <a:rPr lang="it-IT" sz="2000" b="1" dirty="0" err="1" smtClean="0">
                <a:solidFill>
                  <a:srgbClr val="008E40"/>
                </a:solidFill>
                <a:latin typeface="Comic Sans MS" charset="0"/>
              </a:rPr>
              <a:t>Em</a:t>
            </a:r>
            <a:r>
              <a:rPr lang="it-IT" sz="2000" b="1" dirty="0" smtClean="0">
                <a:solidFill>
                  <a:srgbClr val="008E40"/>
                </a:solidFill>
                <a:latin typeface="Comic Sans MS" charset="0"/>
              </a:rPr>
              <a:t> </a:t>
            </a:r>
            <a:r>
              <a:rPr lang="it-IT" sz="2000" b="1" dirty="0" err="1" smtClean="0">
                <a:solidFill>
                  <a:srgbClr val="008E40"/>
                </a:solidFill>
                <a:latin typeface="Comic Sans MS"/>
              </a:rPr>
              <a:t>index</a:t>
            </a:r>
            <a:r>
              <a:rPr lang="it-IT" sz="2000" b="1" dirty="0" smtClean="0">
                <a:solidFill>
                  <a:srgbClr val="008E40"/>
                </a:solidFill>
                <a:latin typeface="Comic Sans MS"/>
              </a:rPr>
              <a:t> </a:t>
            </a:r>
            <a:r>
              <a:rPr lang="en-US" sz="2000" b="1" dirty="0" smtClean="0">
                <a:solidFill>
                  <a:srgbClr val="008E40"/>
                </a:solidFill>
                <a:latin typeface="Comic Sans MS"/>
                <a:ea typeface="Nimbus Sans L" pitchFamily="34"/>
                <a:cs typeface="Nimbus Sans L" pitchFamily="34"/>
              </a:rPr>
              <a:t>~ -(2.23 – 2.7)</a:t>
            </a:r>
          </a:p>
          <a:p>
            <a:r>
              <a:rPr lang="it-IT" sz="2000" b="1" dirty="0" err="1" smtClean="0">
                <a:solidFill>
                  <a:srgbClr val="008E40"/>
                </a:solidFill>
                <a:latin typeface="Comic Sans MS" charset="0"/>
              </a:rPr>
              <a:t>Rout</a:t>
            </a:r>
            <a:r>
              <a:rPr lang="it-IT" sz="2000" b="1" dirty="0" smtClean="0">
                <a:solidFill>
                  <a:srgbClr val="008E40"/>
                </a:solidFill>
                <a:latin typeface="Comic Sans MS" charset="0"/>
              </a:rPr>
              <a:t> = 400 ± 1600 </a:t>
            </a:r>
            <a:r>
              <a:rPr lang="it-IT" sz="2000" b="1" dirty="0" err="1" smtClean="0">
                <a:solidFill>
                  <a:srgbClr val="008E40"/>
                </a:solidFill>
                <a:latin typeface="Comic Sans MS" charset="0"/>
              </a:rPr>
              <a:t>Rg</a:t>
            </a:r>
            <a:endParaRPr lang="it-IT" sz="2000" b="1" dirty="0" smtClean="0">
              <a:solidFill>
                <a:srgbClr val="008E40"/>
              </a:solidFill>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936277" y="179437"/>
            <a:ext cx="8568531" cy="1259946"/>
          </a:xfrm>
        </p:spPr>
        <p:txBody>
          <a:bodyPr/>
          <a:lstStyle/>
          <a:p>
            <a:r>
              <a:rPr lang="it-IT" sz="4400" i="0" dirty="0" err="1" smtClean="0">
                <a:solidFill>
                  <a:schemeClr val="bg1"/>
                </a:solidFill>
                <a:latin typeface="+mn-lt"/>
              </a:rPr>
              <a:t>Diskline</a:t>
            </a:r>
            <a:r>
              <a:rPr lang="it-IT" sz="4400" i="0" dirty="0" smtClean="0">
                <a:solidFill>
                  <a:schemeClr val="bg1"/>
                </a:solidFill>
                <a:latin typeface="+mn-lt"/>
              </a:rPr>
              <a:t> </a:t>
            </a:r>
            <a:r>
              <a:rPr lang="it-IT" sz="4400" i="0" dirty="0" err="1">
                <a:solidFill>
                  <a:schemeClr val="bg1"/>
                </a:solidFill>
                <a:latin typeface="+mn-lt"/>
              </a:rPr>
              <a:t>Parameters</a:t>
            </a:r>
            <a:r>
              <a:rPr lang="it-IT" sz="4400" i="0" dirty="0">
                <a:solidFill>
                  <a:schemeClr val="bg1"/>
                </a:solidFill>
                <a:latin typeface="+mn-lt"/>
              </a:rPr>
              <a:t> in 4U </a:t>
            </a:r>
            <a:r>
              <a:rPr lang="it-IT" sz="4400" i="0" dirty="0" smtClean="0">
                <a:solidFill>
                  <a:schemeClr val="bg1"/>
                </a:solidFill>
                <a:latin typeface="+mn-lt"/>
              </a:rPr>
              <a:t>1705-44 soft state</a:t>
            </a:r>
            <a:endParaRPr lang="it-IT" sz="4400" i="0" dirty="0">
              <a:solidFill>
                <a:schemeClr val="bg1"/>
              </a:solidFill>
              <a:latin typeface="+mn-lt"/>
            </a:endParaRPr>
          </a:p>
        </p:txBody>
      </p:sp>
      <p:sp>
        <p:nvSpPr>
          <p:cNvPr id="179204" name="Rectangle 4"/>
          <p:cNvSpPr>
            <a:spLocks noChangeArrowheads="1"/>
          </p:cNvSpPr>
          <p:nvPr/>
        </p:nvSpPr>
        <p:spPr bwMode="auto">
          <a:xfrm>
            <a:off x="719832" y="1547589"/>
            <a:ext cx="4608265" cy="2979489"/>
          </a:xfrm>
          <a:prstGeom prst="rect">
            <a:avLst/>
          </a:prstGeom>
          <a:noFill/>
          <a:ln w="9525">
            <a:noFill/>
            <a:miter lim="800000"/>
            <a:headEnd/>
            <a:tailEnd/>
          </a:ln>
          <a:effectLst/>
        </p:spPr>
        <p:txBody>
          <a:bodyPr wrap="square" lIns="100794" tIns="50397" rIns="100794" bIns="50397">
            <a:spAutoFit/>
          </a:bodyPr>
          <a:lstStyle/>
          <a:p>
            <a:pPr>
              <a:spcBef>
                <a:spcPct val="50000"/>
              </a:spcBef>
            </a:pPr>
            <a:r>
              <a:rPr kumimoji="1" lang="it-IT" sz="2200" b="1" dirty="0" err="1">
                <a:solidFill>
                  <a:srgbClr val="FF0000"/>
                </a:solidFill>
                <a:latin typeface="Comic Sans MS" pitchFamily="66" charset="0"/>
              </a:rPr>
              <a:t>BeppoSAX</a:t>
            </a:r>
            <a:r>
              <a:rPr kumimoji="1" lang="it-IT" sz="2200" b="1" dirty="0">
                <a:solidFill>
                  <a:srgbClr val="FF0000"/>
                </a:solidFill>
                <a:latin typeface="Comic Sans MS" pitchFamily="66" charset="0"/>
              </a:rPr>
              <a:t> (</a:t>
            </a:r>
            <a:r>
              <a:rPr kumimoji="1" lang="it-IT" sz="2200" b="1" dirty="0" err="1">
                <a:solidFill>
                  <a:srgbClr val="FF0000"/>
                </a:solidFill>
                <a:latin typeface="Comic Sans MS" pitchFamily="66" charset="0"/>
              </a:rPr>
              <a:t>Piraino</a:t>
            </a:r>
            <a:r>
              <a:rPr kumimoji="1" lang="it-IT" sz="2200" b="1" dirty="0">
                <a:solidFill>
                  <a:srgbClr val="FF0000"/>
                </a:solidFill>
                <a:latin typeface="Comic Sans MS" pitchFamily="66" charset="0"/>
              </a:rPr>
              <a:t> </a:t>
            </a:r>
            <a:r>
              <a:rPr kumimoji="1" lang="it-IT" sz="2200" b="1" dirty="0" err="1">
                <a:solidFill>
                  <a:srgbClr val="FF0000"/>
                </a:solidFill>
                <a:latin typeface="Comic Sans MS" pitchFamily="66" charset="0"/>
              </a:rPr>
              <a:t>et</a:t>
            </a:r>
            <a:r>
              <a:rPr kumimoji="1" lang="it-IT" sz="2200" b="1" dirty="0">
                <a:solidFill>
                  <a:srgbClr val="FF0000"/>
                </a:solidFill>
                <a:latin typeface="Comic Sans MS" pitchFamily="66" charset="0"/>
              </a:rPr>
              <a:t> al. 2007)</a:t>
            </a: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E_Fe</a:t>
            </a:r>
            <a:r>
              <a:rPr kumimoji="1" lang="it-IT" sz="2200" dirty="0">
                <a:solidFill>
                  <a:srgbClr val="0070C0"/>
                </a:solidFill>
                <a:latin typeface="Comic Sans MS" pitchFamily="66" charset="0"/>
              </a:rPr>
              <a:t> = 6.7</a:t>
            </a:r>
            <a:r>
              <a:rPr kumimoji="1" lang="it-IT" sz="2200" baseline="30000" dirty="0">
                <a:solidFill>
                  <a:srgbClr val="0070C0"/>
                </a:solidFill>
                <a:latin typeface="Comic Sans MS" pitchFamily="66" charset="0"/>
              </a:rPr>
              <a:t>+0.2</a:t>
            </a:r>
            <a:r>
              <a:rPr kumimoji="1" lang="it-IT" sz="2200" baseline="-25000" dirty="0">
                <a:solidFill>
                  <a:srgbClr val="0070C0"/>
                </a:solidFill>
                <a:latin typeface="Comic Sans MS" pitchFamily="66" charset="0"/>
              </a:rPr>
              <a:t>–0.5</a:t>
            </a: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keV</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Rin</a:t>
            </a:r>
            <a:r>
              <a:rPr kumimoji="1" lang="it-IT" sz="2200" dirty="0">
                <a:solidFill>
                  <a:srgbClr val="0070C0"/>
                </a:solidFill>
                <a:latin typeface="Comic Sans MS" pitchFamily="66" charset="0"/>
              </a:rPr>
              <a:t> = 6-12 </a:t>
            </a:r>
            <a:r>
              <a:rPr kumimoji="1" lang="it-IT" sz="2200" dirty="0" err="1">
                <a:solidFill>
                  <a:srgbClr val="0070C0"/>
                </a:solidFill>
                <a:latin typeface="Comic Sans MS" pitchFamily="66" charset="0"/>
              </a:rPr>
              <a:t>Rg</a:t>
            </a:r>
            <a:r>
              <a:rPr kumimoji="1" lang="it-IT" sz="2200" dirty="0">
                <a:solidFill>
                  <a:srgbClr val="0070C0"/>
                </a:solidFill>
                <a:latin typeface="Comic Sans MS" pitchFamily="66" charset="0"/>
              </a:rPr>
              <a:t> (13-25 km</a:t>
            </a:r>
            <a:r>
              <a:rPr kumimoji="1" lang="it-IT" sz="2200" dirty="0" smtClean="0">
                <a:solidFill>
                  <a:srgbClr val="0070C0"/>
                </a:solidFill>
                <a:latin typeface="Comic Sans MS" pitchFamily="66" charset="0"/>
              </a:rPr>
              <a:t>)</a:t>
            </a:r>
          </a:p>
          <a:p>
            <a:pPr>
              <a:spcBef>
                <a:spcPct val="50000"/>
              </a:spcBef>
              <a:buFontTx/>
              <a:buChar char="•"/>
            </a:pPr>
            <a:r>
              <a:rPr kumimoji="1" lang="it-IT" sz="2200" dirty="0" smtClean="0">
                <a:solidFill>
                  <a:srgbClr val="0070C0"/>
                </a:solidFill>
                <a:latin typeface="Comic Sans MS" pitchFamily="66" charset="0"/>
              </a:rPr>
              <a:t> </a:t>
            </a:r>
            <a:r>
              <a:rPr kumimoji="1" lang="it-IT" sz="2200" dirty="0" err="1" smtClean="0">
                <a:solidFill>
                  <a:srgbClr val="0070C0"/>
                </a:solidFill>
                <a:latin typeface="Comic Sans MS" pitchFamily="66" charset="0"/>
              </a:rPr>
              <a:t>Rout</a:t>
            </a:r>
            <a:r>
              <a:rPr kumimoji="1" lang="it-IT" sz="2200" dirty="0" smtClean="0">
                <a:solidFill>
                  <a:srgbClr val="0070C0"/>
                </a:solidFill>
                <a:latin typeface="Comic Sans MS" pitchFamily="66" charset="0"/>
              </a:rPr>
              <a:t> = 1000 </a:t>
            </a:r>
            <a:r>
              <a:rPr kumimoji="1" lang="it-IT" sz="2200" dirty="0" err="1" smtClean="0">
                <a:solidFill>
                  <a:srgbClr val="0070C0"/>
                </a:solidFill>
                <a:latin typeface="Comic Sans MS" pitchFamily="66" charset="0"/>
              </a:rPr>
              <a:t>Rg</a:t>
            </a:r>
            <a:r>
              <a:rPr kumimoji="1" lang="it-IT" sz="2200" dirty="0" smtClean="0">
                <a:solidFill>
                  <a:srgbClr val="0070C0"/>
                </a:solidFill>
                <a:latin typeface="Comic Sans MS" pitchFamily="66" charset="0"/>
              </a:rPr>
              <a:t> (</a:t>
            </a:r>
            <a:r>
              <a:rPr kumimoji="1" lang="it-IT" sz="2200" dirty="0" err="1" smtClean="0">
                <a:solidFill>
                  <a:srgbClr val="0070C0"/>
                </a:solidFill>
                <a:latin typeface="Comic Sans MS" pitchFamily="66" charset="0"/>
              </a:rPr>
              <a:t>fixed</a:t>
            </a:r>
            <a:r>
              <a:rPr kumimoji="1" lang="it-IT" sz="2200" dirty="0" smtClean="0">
                <a:solidFill>
                  <a:srgbClr val="0070C0"/>
                </a:solidFill>
                <a:latin typeface="Comic Sans MS" pitchFamily="66" charset="0"/>
              </a:rPr>
              <a:t>)</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Inclination</a:t>
            </a:r>
            <a:r>
              <a:rPr kumimoji="1" lang="it-IT" sz="2200" dirty="0">
                <a:solidFill>
                  <a:srgbClr val="0070C0"/>
                </a:solidFill>
                <a:latin typeface="Comic Sans MS" pitchFamily="66" charset="0"/>
              </a:rPr>
              <a:t> = 20 – 48 </a:t>
            </a:r>
            <a:r>
              <a:rPr kumimoji="1" lang="it-IT" sz="2200" dirty="0" err="1">
                <a:solidFill>
                  <a:srgbClr val="0070C0"/>
                </a:solidFill>
                <a:latin typeface="Comic Sans MS" pitchFamily="66" charset="0"/>
              </a:rPr>
              <a:t>deg</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Fe </a:t>
            </a:r>
            <a:r>
              <a:rPr kumimoji="1" lang="it-IT" sz="2200" dirty="0" err="1">
                <a:solidFill>
                  <a:srgbClr val="0070C0"/>
                </a:solidFill>
                <a:latin typeface="Comic Sans MS" pitchFamily="66" charset="0"/>
              </a:rPr>
              <a:t>Eq.W</a:t>
            </a:r>
            <a:r>
              <a:rPr kumimoji="1" lang="it-IT" sz="2200" dirty="0">
                <a:solidFill>
                  <a:srgbClr val="0070C0"/>
                </a:solidFill>
                <a:latin typeface="Comic Sans MS" pitchFamily="66" charset="0"/>
              </a:rPr>
              <a:t> = 109 </a:t>
            </a:r>
            <a:r>
              <a:rPr kumimoji="1" lang="it-IT" sz="2200" dirty="0" err="1">
                <a:solidFill>
                  <a:srgbClr val="0070C0"/>
                </a:solidFill>
                <a:latin typeface="Comic Sans MS" pitchFamily="66" charset="0"/>
              </a:rPr>
              <a:t>eV</a:t>
            </a:r>
            <a:endParaRPr kumimoji="1" lang="it-IT" sz="2200" dirty="0">
              <a:solidFill>
                <a:srgbClr val="0070C0"/>
              </a:solidFill>
              <a:latin typeface="Comic Sans MS" pitchFamily="66" charset="0"/>
            </a:endParaRPr>
          </a:p>
        </p:txBody>
      </p:sp>
      <p:sp>
        <p:nvSpPr>
          <p:cNvPr id="5" name="Rectangle 4"/>
          <p:cNvSpPr>
            <a:spLocks noChangeArrowheads="1"/>
          </p:cNvSpPr>
          <p:nvPr/>
        </p:nvSpPr>
        <p:spPr bwMode="auto">
          <a:xfrm>
            <a:off x="4248224" y="4036932"/>
            <a:ext cx="5904656" cy="3487321"/>
          </a:xfrm>
          <a:prstGeom prst="rect">
            <a:avLst/>
          </a:prstGeom>
          <a:noFill/>
          <a:ln w="9525">
            <a:noFill/>
            <a:miter lim="800000"/>
            <a:headEnd/>
            <a:tailEnd/>
          </a:ln>
          <a:effectLst/>
        </p:spPr>
        <p:txBody>
          <a:bodyPr wrap="square" lIns="100794" tIns="50397" rIns="100794" bIns="50397">
            <a:spAutoFit/>
          </a:bodyPr>
          <a:lstStyle/>
          <a:p>
            <a:pPr>
              <a:spcBef>
                <a:spcPct val="50000"/>
              </a:spcBef>
            </a:pPr>
            <a:r>
              <a:rPr kumimoji="1" lang="it-IT" sz="2200" b="1" dirty="0" err="1" smtClean="0">
                <a:solidFill>
                  <a:srgbClr val="FF0000"/>
                </a:solidFill>
                <a:latin typeface="Comic Sans MS" pitchFamily="66" charset="0"/>
              </a:rPr>
              <a:t>XMM-Newton</a:t>
            </a:r>
            <a:r>
              <a:rPr kumimoji="1" lang="it-IT" sz="2200" b="1" dirty="0" smtClean="0">
                <a:solidFill>
                  <a:srgbClr val="FF0000"/>
                </a:solidFill>
                <a:latin typeface="Comic Sans MS" pitchFamily="66" charset="0"/>
              </a:rPr>
              <a:t> (Di Salvo </a:t>
            </a:r>
            <a:r>
              <a:rPr kumimoji="1" lang="it-IT" sz="2200" b="1" dirty="0" err="1">
                <a:solidFill>
                  <a:srgbClr val="FF0000"/>
                </a:solidFill>
                <a:latin typeface="Comic Sans MS" pitchFamily="66" charset="0"/>
              </a:rPr>
              <a:t>et</a:t>
            </a:r>
            <a:r>
              <a:rPr kumimoji="1" lang="it-IT" sz="2200" b="1" dirty="0">
                <a:solidFill>
                  <a:srgbClr val="FF0000"/>
                </a:solidFill>
                <a:latin typeface="Comic Sans MS" pitchFamily="66" charset="0"/>
              </a:rPr>
              <a:t> al. </a:t>
            </a:r>
            <a:r>
              <a:rPr kumimoji="1" lang="it-IT" sz="2200" b="1" dirty="0" smtClean="0">
                <a:solidFill>
                  <a:srgbClr val="FF0000"/>
                </a:solidFill>
                <a:latin typeface="Comic Sans MS" pitchFamily="66" charset="0"/>
              </a:rPr>
              <a:t>2009)</a:t>
            </a:r>
            <a:endParaRPr kumimoji="1" lang="it-IT" sz="2200" b="1" dirty="0">
              <a:solidFill>
                <a:srgbClr val="FF000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E_Fe</a:t>
            </a:r>
            <a:r>
              <a:rPr kumimoji="1" lang="it-IT" sz="2200" dirty="0">
                <a:solidFill>
                  <a:srgbClr val="0070C0"/>
                </a:solidFill>
                <a:latin typeface="Comic Sans MS" pitchFamily="66" charset="0"/>
              </a:rPr>
              <a:t> = </a:t>
            </a:r>
            <a:r>
              <a:rPr kumimoji="1" lang="it-IT" sz="2200" dirty="0" smtClean="0">
                <a:solidFill>
                  <a:srgbClr val="0070C0"/>
                </a:solidFill>
                <a:latin typeface="Comic Sans MS" pitchFamily="66" charset="0"/>
              </a:rPr>
              <a:t>6.66 +/- 0.01 </a:t>
            </a:r>
            <a:r>
              <a:rPr kumimoji="1" lang="it-IT" sz="2200" dirty="0" err="1" smtClean="0">
                <a:solidFill>
                  <a:srgbClr val="0070C0"/>
                </a:solidFill>
                <a:latin typeface="Comic Sans MS" pitchFamily="66" charset="0"/>
              </a:rPr>
              <a:t>keV</a:t>
            </a:r>
            <a:endParaRPr kumimoji="1" lang="it-IT" sz="2200" dirty="0" smtClean="0">
              <a:solidFill>
                <a:srgbClr val="0070C0"/>
              </a:solidFill>
              <a:latin typeface="Comic Sans MS" pitchFamily="66" charset="0"/>
            </a:endParaRPr>
          </a:p>
          <a:p>
            <a:pPr>
              <a:spcBef>
                <a:spcPct val="50000"/>
              </a:spcBef>
              <a:buFontTx/>
              <a:buChar char="•"/>
            </a:pPr>
            <a:r>
              <a:rPr kumimoji="1" lang="it-IT" sz="2200" dirty="0" smtClean="0">
                <a:solidFill>
                  <a:srgbClr val="0070C0"/>
                </a:solidFill>
                <a:latin typeface="Comic Sans MS" pitchFamily="66" charset="0"/>
              </a:rPr>
              <a:t> </a:t>
            </a:r>
            <a:r>
              <a:rPr kumimoji="1" lang="it-IT" sz="2200" dirty="0" err="1" smtClean="0">
                <a:solidFill>
                  <a:srgbClr val="0070C0"/>
                </a:solidFill>
                <a:latin typeface="Comic Sans MS" pitchFamily="66" charset="0"/>
              </a:rPr>
              <a:t>Em</a:t>
            </a:r>
            <a:r>
              <a:rPr kumimoji="1" lang="it-IT" sz="2200" dirty="0" smtClean="0">
                <a:solidFill>
                  <a:srgbClr val="0070C0"/>
                </a:solidFill>
                <a:latin typeface="Comic Sans MS" pitchFamily="66" charset="0"/>
              </a:rPr>
              <a:t> </a:t>
            </a:r>
            <a:r>
              <a:rPr kumimoji="1" lang="it-IT" sz="2200" dirty="0" err="1" smtClean="0">
                <a:solidFill>
                  <a:srgbClr val="0070C0"/>
                </a:solidFill>
                <a:latin typeface="Comic Sans MS" pitchFamily="66" charset="0"/>
              </a:rPr>
              <a:t>Index</a:t>
            </a:r>
            <a:r>
              <a:rPr kumimoji="1" lang="it-IT" sz="2200" dirty="0" smtClean="0">
                <a:solidFill>
                  <a:srgbClr val="0070C0"/>
                </a:solidFill>
                <a:latin typeface="Comic Sans MS" pitchFamily="66" charset="0"/>
              </a:rPr>
              <a:t> = -2.27 +/- 0.08</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Rin</a:t>
            </a:r>
            <a:r>
              <a:rPr kumimoji="1" lang="it-IT" sz="2200" dirty="0">
                <a:solidFill>
                  <a:srgbClr val="0070C0"/>
                </a:solidFill>
                <a:latin typeface="Comic Sans MS" pitchFamily="66" charset="0"/>
              </a:rPr>
              <a:t> = </a:t>
            </a:r>
            <a:r>
              <a:rPr kumimoji="1" lang="it-IT" sz="2200" dirty="0" smtClean="0">
                <a:solidFill>
                  <a:srgbClr val="0070C0"/>
                </a:solidFill>
                <a:latin typeface="Comic Sans MS" pitchFamily="66" charset="0"/>
              </a:rPr>
              <a:t>14 +/- 2 </a:t>
            </a:r>
            <a:r>
              <a:rPr kumimoji="1" lang="it-IT" sz="2200" dirty="0" err="1">
                <a:solidFill>
                  <a:srgbClr val="0070C0"/>
                </a:solidFill>
                <a:latin typeface="Comic Sans MS" pitchFamily="66" charset="0"/>
              </a:rPr>
              <a:t>Rg</a:t>
            </a:r>
            <a:r>
              <a:rPr kumimoji="1" lang="it-IT" sz="2200" dirty="0">
                <a:solidFill>
                  <a:srgbClr val="0070C0"/>
                </a:solidFill>
                <a:latin typeface="Comic Sans MS" pitchFamily="66" charset="0"/>
              </a:rPr>
              <a:t> </a:t>
            </a:r>
            <a:r>
              <a:rPr kumimoji="1" lang="it-IT" sz="2200" dirty="0" smtClean="0">
                <a:solidFill>
                  <a:srgbClr val="0070C0"/>
                </a:solidFill>
                <a:latin typeface="Comic Sans MS" pitchFamily="66" charset="0"/>
              </a:rPr>
              <a:t>(25-34 </a:t>
            </a:r>
            <a:r>
              <a:rPr kumimoji="1" lang="it-IT" sz="2200" dirty="0">
                <a:solidFill>
                  <a:srgbClr val="0070C0"/>
                </a:solidFill>
                <a:latin typeface="Comic Sans MS" pitchFamily="66" charset="0"/>
              </a:rPr>
              <a:t>km</a:t>
            </a:r>
            <a:r>
              <a:rPr kumimoji="1" lang="it-IT" sz="2200" dirty="0" smtClean="0">
                <a:solidFill>
                  <a:srgbClr val="0070C0"/>
                </a:solidFill>
                <a:latin typeface="Comic Sans MS" pitchFamily="66" charset="0"/>
              </a:rPr>
              <a:t>)</a:t>
            </a:r>
          </a:p>
          <a:p>
            <a:pPr>
              <a:spcBef>
                <a:spcPct val="50000"/>
              </a:spcBef>
              <a:buFontTx/>
              <a:buChar char="•"/>
            </a:pPr>
            <a:r>
              <a:rPr kumimoji="1" lang="it-IT" sz="2200" dirty="0" smtClean="0">
                <a:solidFill>
                  <a:srgbClr val="0070C0"/>
                </a:solidFill>
                <a:latin typeface="Comic Sans MS" pitchFamily="66" charset="0"/>
              </a:rPr>
              <a:t> </a:t>
            </a:r>
            <a:r>
              <a:rPr kumimoji="1" lang="it-IT" sz="2200" dirty="0" err="1" smtClean="0">
                <a:solidFill>
                  <a:srgbClr val="0070C0"/>
                </a:solidFill>
                <a:latin typeface="Comic Sans MS" pitchFamily="66" charset="0"/>
              </a:rPr>
              <a:t>Rout</a:t>
            </a:r>
            <a:r>
              <a:rPr kumimoji="1" lang="it-IT" sz="2200" dirty="0" smtClean="0">
                <a:solidFill>
                  <a:srgbClr val="0070C0"/>
                </a:solidFill>
                <a:latin typeface="Comic Sans MS" pitchFamily="66" charset="0"/>
              </a:rPr>
              <a:t> = 3300 +/- 1000 </a:t>
            </a:r>
            <a:r>
              <a:rPr kumimoji="1" lang="it-IT" sz="2200" dirty="0" err="1" smtClean="0">
                <a:solidFill>
                  <a:srgbClr val="0070C0"/>
                </a:solidFill>
                <a:latin typeface="Comic Sans MS" pitchFamily="66" charset="0"/>
              </a:rPr>
              <a:t>Rg</a:t>
            </a:r>
            <a:r>
              <a:rPr kumimoji="1" lang="it-IT" sz="2200" dirty="0" smtClean="0">
                <a:solidFill>
                  <a:srgbClr val="0070C0"/>
                </a:solidFill>
                <a:latin typeface="Comic Sans MS" pitchFamily="66" charset="0"/>
              </a:rPr>
              <a:t> (5–10 x 10</a:t>
            </a:r>
            <a:r>
              <a:rPr kumimoji="1" lang="it-IT" sz="2200" baseline="30000" dirty="0" smtClean="0">
                <a:solidFill>
                  <a:srgbClr val="0070C0"/>
                </a:solidFill>
                <a:latin typeface="Comic Sans MS" pitchFamily="66" charset="0"/>
              </a:rPr>
              <a:t>3</a:t>
            </a:r>
            <a:r>
              <a:rPr kumimoji="1" lang="it-IT" sz="2200" dirty="0" smtClean="0">
                <a:solidFill>
                  <a:srgbClr val="0070C0"/>
                </a:solidFill>
                <a:latin typeface="Comic Sans MS" pitchFamily="66" charset="0"/>
              </a:rPr>
              <a:t> km)</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a:t>
            </a:r>
            <a:r>
              <a:rPr kumimoji="1" lang="it-IT" sz="2200" dirty="0" err="1">
                <a:solidFill>
                  <a:srgbClr val="0070C0"/>
                </a:solidFill>
                <a:latin typeface="Comic Sans MS" pitchFamily="66" charset="0"/>
              </a:rPr>
              <a:t>Inclination</a:t>
            </a:r>
            <a:r>
              <a:rPr kumimoji="1" lang="it-IT" sz="2200" dirty="0">
                <a:solidFill>
                  <a:srgbClr val="0070C0"/>
                </a:solidFill>
                <a:latin typeface="Comic Sans MS" pitchFamily="66" charset="0"/>
              </a:rPr>
              <a:t> = </a:t>
            </a:r>
            <a:r>
              <a:rPr kumimoji="1" lang="it-IT" sz="2200" dirty="0" smtClean="0">
                <a:solidFill>
                  <a:srgbClr val="0070C0"/>
                </a:solidFill>
                <a:latin typeface="Comic Sans MS" pitchFamily="66" charset="0"/>
              </a:rPr>
              <a:t>39 +/- 1 </a:t>
            </a:r>
            <a:r>
              <a:rPr kumimoji="1" lang="it-IT" sz="2200" dirty="0" err="1">
                <a:solidFill>
                  <a:srgbClr val="0070C0"/>
                </a:solidFill>
                <a:latin typeface="Comic Sans MS" pitchFamily="66" charset="0"/>
              </a:rPr>
              <a:t>deg</a:t>
            </a:r>
            <a:endParaRPr kumimoji="1" lang="it-IT" sz="2200" dirty="0">
              <a:solidFill>
                <a:srgbClr val="0070C0"/>
              </a:solidFill>
              <a:latin typeface="Comic Sans MS" pitchFamily="66" charset="0"/>
            </a:endParaRPr>
          </a:p>
          <a:p>
            <a:pPr>
              <a:spcBef>
                <a:spcPct val="50000"/>
              </a:spcBef>
              <a:buFontTx/>
              <a:buChar char="•"/>
            </a:pPr>
            <a:r>
              <a:rPr kumimoji="1" lang="it-IT" sz="2200" dirty="0">
                <a:solidFill>
                  <a:srgbClr val="0070C0"/>
                </a:solidFill>
                <a:latin typeface="Comic Sans MS" pitchFamily="66" charset="0"/>
              </a:rPr>
              <a:t> Fe </a:t>
            </a:r>
            <a:r>
              <a:rPr kumimoji="1" lang="it-IT" sz="2200" dirty="0" err="1">
                <a:solidFill>
                  <a:srgbClr val="0070C0"/>
                </a:solidFill>
                <a:latin typeface="Comic Sans MS" pitchFamily="66" charset="0"/>
              </a:rPr>
              <a:t>Eq.W</a:t>
            </a:r>
            <a:r>
              <a:rPr kumimoji="1" lang="it-IT" sz="2200" dirty="0">
                <a:solidFill>
                  <a:srgbClr val="0070C0"/>
                </a:solidFill>
                <a:latin typeface="Comic Sans MS" pitchFamily="66" charset="0"/>
              </a:rPr>
              <a:t> = </a:t>
            </a:r>
            <a:r>
              <a:rPr kumimoji="1" lang="it-IT" sz="2200" dirty="0" smtClean="0">
                <a:solidFill>
                  <a:srgbClr val="0070C0"/>
                </a:solidFill>
                <a:latin typeface="Comic Sans MS" pitchFamily="66" charset="0"/>
              </a:rPr>
              <a:t>56 +/- 2 </a:t>
            </a:r>
            <a:r>
              <a:rPr kumimoji="1" lang="it-IT" sz="2200" dirty="0" err="1" smtClean="0">
                <a:solidFill>
                  <a:srgbClr val="0070C0"/>
                </a:solidFill>
                <a:latin typeface="Comic Sans MS" pitchFamily="66" charset="0"/>
              </a:rPr>
              <a:t>eV</a:t>
            </a:r>
            <a:endParaRPr kumimoji="1" lang="it-IT" sz="2200" dirty="0">
              <a:solidFill>
                <a:srgbClr val="0070C0"/>
              </a:solidFill>
              <a:latin typeface="Comic Sans MS" pitchFamily="66" charset="0"/>
            </a:endParaRPr>
          </a:p>
        </p:txBody>
      </p:sp>
      <p:sp>
        <p:nvSpPr>
          <p:cNvPr id="6" name="Rettangolo 5"/>
          <p:cNvSpPr/>
          <p:nvPr/>
        </p:nvSpPr>
        <p:spPr>
          <a:xfrm>
            <a:off x="5041900" y="1835621"/>
            <a:ext cx="5038725" cy="938719"/>
          </a:xfrm>
          <a:prstGeom prst="rect">
            <a:avLst/>
          </a:prstGeom>
        </p:spPr>
        <p:txBody>
          <a:bodyPr>
            <a:spAutoFit/>
          </a:bodyPr>
          <a:lstStyle/>
          <a:p>
            <a:pPr>
              <a:spcBef>
                <a:spcPct val="50000"/>
              </a:spcBef>
              <a:buFontTx/>
              <a:buChar char="•"/>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Rbbody</a:t>
            </a:r>
            <a:r>
              <a:rPr kumimoji="1" lang="it-IT" sz="2200" dirty="0" smtClean="0">
                <a:solidFill>
                  <a:srgbClr val="C00000"/>
                </a:solidFill>
                <a:latin typeface="Comic Sans MS" pitchFamily="66" charset="0"/>
              </a:rPr>
              <a:t> = 31.0 +/- 1.3 km</a:t>
            </a:r>
          </a:p>
          <a:p>
            <a:pPr>
              <a:spcBef>
                <a:spcPct val="50000"/>
              </a:spcBef>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for</a:t>
            </a:r>
            <a:r>
              <a:rPr kumimoji="1" lang="it-IT" sz="2200" dirty="0" smtClean="0">
                <a:solidFill>
                  <a:srgbClr val="C00000"/>
                </a:solidFill>
                <a:latin typeface="Comic Sans MS" pitchFamily="66" charset="0"/>
              </a:rPr>
              <a:t> D = 7.4 </a:t>
            </a:r>
            <a:r>
              <a:rPr kumimoji="1" lang="it-IT" sz="2200" dirty="0" err="1" smtClean="0">
                <a:solidFill>
                  <a:srgbClr val="C00000"/>
                </a:solidFill>
                <a:latin typeface="Comic Sans MS" pitchFamily="66" charset="0"/>
              </a:rPr>
              <a:t>kpc</a:t>
            </a:r>
            <a:r>
              <a:rPr kumimoji="1" lang="it-IT" sz="2200" dirty="0" smtClean="0">
                <a:solidFill>
                  <a:srgbClr val="C00000"/>
                </a:solidFill>
                <a:latin typeface="Comic Sans MS" pitchFamily="66" charset="0"/>
              </a:rPr>
              <a:t>)</a:t>
            </a:r>
            <a:endParaRPr kumimoji="1" lang="it-IT" sz="2200" dirty="0">
              <a:solidFill>
                <a:srgbClr val="C00000"/>
              </a:solidFill>
              <a:latin typeface="Comic Sans MS" pitchFamily="66" charset="0"/>
            </a:endParaRPr>
          </a:p>
        </p:txBody>
      </p:sp>
      <p:sp>
        <p:nvSpPr>
          <p:cNvPr id="7" name="Rettangolo 6"/>
          <p:cNvSpPr/>
          <p:nvPr/>
        </p:nvSpPr>
        <p:spPr>
          <a:xfrm>
            <a:off x="719833" y="5147989"/>
            <a:ext cx="3888432" cy="2462213"/>
          </a:xfrm>
          <a:prstGeom prst="rect">
            <a:avLst/>
          </a:prstGeom>
        </p:spPr>
        <p:txBody>
          <a:bodyPr wrap="square">
            <a:spAutoFit/>
          </a:bodyPr>
          <a:lstStyle/>
          <a:p>
            <a:pPr>
              <a:spcBef>
                <a:spcPct val="50000"/>
              </a:spcBef>
              <a:buFontTx/>
              <a:buChar char="•"/>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Rbbody</a:t>
            </a:r>
            <a:r>
              <a:rPr kumimoji="1" lang="it-IT" sz="2200" dirty="0" smtClean="0">
                <a:solidFill>
                  <a:srgbClr val="C00000"/>
                </a:solidFill>
                <a:latin typeface="Comic Sans MS" pitchFamily="66" charset="0"/>
              </a:rPr>
              <a:t> = 38.0 +/- 1.8 km</a:t>
            </a:r>
          </a:p>
          <a:p>
            <a:pPr>
              <a:spcBef>
                <a:spcPct val="50000"/>
              </a:spcBef>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for</a:t>
            </a:r>
            <a:r>
              <a:rPr kumimoji="1" lang="it-IT" sz="2200" dirty="0" smtClean="0">
                <a:solidFill>
                  <a:srgbClr val="C00000"/>
                </a:solidFill>
                <a:latin typeface="Comic Sans MS" pitchFamily="66" charset="0"/>
              </a:rPr>
              <a:t> D = 7.4 </a:t>
            </a:r>
            <a:r>
              <a:rPr kumimoji="1" lang="it-IT" sz="2200" dirty="0" err="1" smtClean="0">
                <a:solidFill>
                  <a:srgbClr val="C00000"/>
                </a:solidFill>
                <a:latin typeface="Comic Sans MS" pitchFamily="66" charset="0"/>
              </a:rPr>
              <a:t>kpc</a:t>
            </a:r>
            <a:r>
              <a:rPr kumimoji="1" lang="it-IT" sz="2200" dirty="0" smtClean="0">
                <a:solidFill>
                  <a:srgbClr val="C00000"/>
                </a:solidFill>
                <a:latin typeface="Comic Sans MS" pitchFamily="66" charset="0"/>
              </a:rPr>
              <a:t>)</a:t>
            </a:r>
          </a:p>
          <a:p>
            <a:pPr>
              <a:spcBef>
                <a:spcPct val="50000"/>
              </a:spcBef>
              <a:buFontTx/>
              <a:buChar char="•"/>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Rdiskbb</a:t>
            </a:r>
            <a:r>
              <a:rPr kumimoji="1" lang="it-IT" sz="2200" dirty="0" smtClean="0">
                <a:solidFill>
                  <a:srgbClr val="C00000"/>
                </a:solidFill>
                <a:latin typeface="Comic Sans MS" pitchFamily="66" charset="0"/>
              </a:rPr>
              <a:t> = 17 +/- 1 km</a:t>
            </a:r>
          </a:p>
          <a:p>
            <a:pPr>
              <a:spcBef>
                <a:spcPct val="50000"/>
              </a:spcBef>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for</a:t>
            </a:r>
            <a:r>
              <a:rPr kumimoji="1" lang="it-IT" sz="2200" dirty="0" smtClean="0">
                <a:solidFill>
                  <a:srgbClr val="C00000"/>
                </a:solidFill>
                <a:latin typeface="Comic Sans MS" pitchFamily="66" charset="0"/>
              </a:rPr>
              <a:t> i = 39 </a:t>
            </a:r>
            <a:r>
              <a:rPr kumimoji="1" lang="it-IT" sz="2200" dirty="0" err="1" smtClean="0">
                <a:solidFill>
                  <a:srgbClr val="C00000"/>
                </a:solidFill>
                <a:latin typeface="Comic Sans MS" pitchFamily="66" charset="0"/>
              </a:rPr>
              <a:t>deg</a:t>
            </a:r>
            <a:r>
              <a:rPr kumimoji="1" lang="it-IT" sz="2200" dirty="0" smtClean="0">
                <a:solidFill>
                  <a:srgbClr val="C00000"/>
                </a:solidFill>
                <a:latin typeface="Comic Sans MS" pitchFamily="66" charset="0"/>
              </a:rPr>
              <a:t>, </a:t>
            </a:r>
          </a:p>
          <a:p>
            <a:pPr>
              <a:spcBef>
                <a:spcPct val="50000"/>
              </a:spcBef>
            </a:pPr>
            <a:r>
              <a:rPr kumimoji="1" lang="it-IT" sz="2200" dirty="0" smtClean="0">
                <a:solidFill>
                  <a:srgbClr val="C00000"/>
                </a:solidFill>
                <a:latin typeface="Comic Sans MS" pitchFamily="66" charset="0"/>
              </a:rPr>
              <a:t>   D = 7.4 </a:t>
            </a:r>
            <a:r>
              <a:rPr kumimoji="1" lang="it-IT" sz="2200" dirty="0" err="1" smtClean="0">
                <a:solidFill>
                  <a:srgbClr val="C00000"/>
                </a:solidFill>
                <a:latin typeface="Comic Sans MS" pitchFamily="66" charset="0"/>
              </a:rPr>
              <a:t>kpc</a:t>
            </a:r>
            <a:r>
              <a:rPr kumimoji="1" lang="it-IT" sz="2200" dirty="0" smtClean="0">
                <a:solidFill>
                  <a:srgbClr val="C0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26"/>
          <p:cNvSpPr>
            <a:spLocks noGrp="1" noChangeArrowheads="1"/>
          </p:cNvSpPr>
          <p:nvPr>
            <p:ph type="title"/>
          </p:nvPr>
        </p:nvSpPr>
        <p:spPr>
          <a:xfrm>
            <a:off x="252016" y="0"/>
            <a:ext cx="9660599" cy="1679928"/>
          </a:xfrm>
        </p:spPr>
        <p:txBody>
          <a:bodyPr/>
          <a:lstStyle/>
          <a:p>
            <a:r>
              <a:rPr lang="it-IT" sz="4400" i="0" dirty="0">
                <a:solidFill>
                  <a:schemeClr val="bg1"/>
                </a:solidFill>
                <a:latin typeface="+mn-lt"/>
              </a:rPr>
              <a:t>Fe </a:t>
            </a:r>
            <a:r>
              <a:rPr lang="it-IT" sz="4400" i="0" dirty="0" err="1">
                <a:solidFill>
                  <a:schemeClr val="bg1"/>
                </a:solidFill>
                <a:latin typeface="+mn-lt"/>
              </a:rPr>
              <a:t>K-shell</a:t>
            </a:r>
            <a:r>
              <a:rPr lang="it-IT" sz="4400" i="0" dirty="0">
                <a:solidFill>
                  <a:schemeClr val="bg1"/>
                </a:solidFill>
                <a:latin typeface="+mn-lt"/>
              </a:rPr>
              <a:t> </a:t>
            </a:r>
            <a:r>
              <a:rPr lang="it-IT" sz="4400" i="0" dirty="0" err="1">
                <a:solidFill>
                  <a:schemeClr val="bg1"/>
                </a:solidFill>
                <a:latin typeface="+mn-lt"/>
              </a:rPr>
              <a:t>line</a:t>
            </a:r>
            <a:r>
              <a:rPr lang="it-IT" sz="4400" i="0" dirty="0">
                <a:solidFill>
                  <a:schemeClr val="bg1"/>
                </a:solidFill>
                <a:latin typeface="+mn-lt"/>
              </a:rPr>
              <a:t> in 4U 1705-44 </a:t>
            </a:r>
            <a:r>
              <a:rPr lang="it-IT" sz="4400" i="0" dirty="0" err="1">
                <a:solidFill>
                  <a:schemeClr val="bg1"/>
                </a:solidFill>
                <a:latin typeface="+mn-lt"/>
              </a:rPr>
              <a:t>during</a:t>
            </a:r>
            <a:r>
              <a:rPr lang="it-IT" sz="4400" i="0" dirty="0">
                <a:solidFill>
                  <a:schemeClr val="bg1"/>
                </a:solidFill>
                <a:latin typeface="+mn-lt"/>
              </a:rPr>
              <a:t> a hard state </a:t>
            </a:r>
            <a:r>
              <a:rPr lang="it-IT" sz="4400" i="0" dirty="0" err="1">
                <a:solidFill>
                  <a:schemeClr val="bg1"/>
                </a:solidFill>
                <a:latin typeface="+mn-lt"/>
              </a:rPr>
              <a:t>observed</a:t>
            </a:r>
            <a:r>
              <a:rPr lang="it-IT" sz="4400" i="0" dirty="0">
                <a:solidFill>
                  <a:schemeClr val="bg1"/>
                </a:solidFill>
                <a:latin typeface="+mn-lt"/>
              </a:rPr>
              <a:t> </a:t>
            </a:r>
            <a:r>
              <a:rPr lang="it-IT" sz="4400" i="0" dirty="0" err="1">
                <a:solidFill>
                  <a:schemeClr val="bg1"/>
                </a:solidFill>
                <a:latin typeface="+mn-lt"/>
              </a:rPr>
              <a:t>by</a:t>
            </a:r>
            <a:r>
              <a:rPr lang="it-IT" sz="4400" i="0" dirty="0">
                <a:solidFill>
                  <a:schemeClr val="bg1"/>
                </a:solidFill>
                <a:latin typeface="+mn-lt"/>
              </a:rPr>
              <a:t> </a:t>
            </a:r>
            <a:r>
              <a:rPr lang="it-IT" sz="4400" i="0" dirty="0" err="1">
                <a:solidFill>
                  <a:schemeClr val="bg1"/>
                </a:solidFill>
                <a:latin typeface="+mn-lt"/>
              </a:rPr>
              <a:t>XMM-Newton</a:t>
            </a:r>
            <a:endParaRPr lang="it-IT" sz="4400" i="0" dirty="0">
              <a:solidFill>
                <a:schemeClr val="bg1"/>
              </a:solidFill>
              <a:latin typeface="+mn-lt"/>
            </a:endParaRPr>
          </a:p>
        </p:txBody>
      </p:sp>
      <p:pic>
        <p:nvPicPr>
          <p:cNvPr id="181251" name="Picture 1027" descr="C:\Documents and Settings\Tiziana\Desktop\seminario_tuebingen\X1705_XMM\ldata_del_comptt_diskl_col.png"/>
          <p:cNvPicPr>
            <a:picLocks noChangeAspect="1" noChangeArrowheads="1"/>
          </p:cNvPicPr>
          <p:nvPr/>
        </p:nvPicPr>
        <p:blipFill>
          <a:blip r:embed="rId3" cstate="print"/>
          <a:srcRect/>
          <a:stretch>
            <a:fillRect/>
          </a:stretch>
        </p:blipFill>
        <p:spPr bwMode="auto">
          <a:xfrm>
            <a:off x="588036" y="1547589"/>
            <a:ext cx="5124318" cy="6012086"/>
          </a:xfrm>
          <a:prstGeom prst="rect">
            <a:avLst/>
          </a:prstGeom>
          <a:noFill/>
        </p:spPr>
      </p:pic>
      <p:sp>
        <p:nvSpPr>
          <p:cNvPr id="181252" name="Text Box 1028"/>
          <p:cNvSpPr txBox="1">
            <a:spLocks noChangeArrowheads="1"/>
          </p:cNvSpPr>
          <p:nvPr/>
        </p:nvSpPr>
        <p:spPr bwMode="auto">
          <a:xfrm>
            <a:off x="5964370" y="2099910"/>
            <a:ext cx="4116255" cy="4164429"/>
          </a:xfrm>
          <a:prstGeom prst="rect">
            <a:avLst/>
          </a:prstGeom>
          <a:noFill/>
          <a:ln w="9525">
            <a:noFill/>
            <a:miter lim="800000"/>
            <a:headEnd/>
            <a:tailEnd/>
          </a:ln>
          <a:effectLst/>
        </p:spPr>
        <p:txBody>
          <a:bodyPr lIns="100794" tIns="50397" rIns="100794" bIns="50397">
            <a:spAutoFit/>
          </a:bodyPr>
          <a:lstStyle/>
          <a:p>
            <a:r>
              <a:rPr lang="it-IT" sz="2200" dirty="0">
                <a:latin typeface="Comic Sans MS" pitchFamily="66" charset="0"/>
              </a:rPr>
              <a:t>The </a:t>
            </a:r>
            <a:r>
              <a:rPr lang="it-IT" sz="2200" dirty="0" err="1">
                <a:latin typeface="Comic Sans MS" pitchFamily="66" charset="0"/>
              </a:rPr>
              <a:t>iron</a:t>
            </a:r>
            <a:r>
              <a:rPr lang="it-IT" sz="2200" dirty="0">
                <a:latin typeface="Comic Sans MS" pitchFamily="66" charset="0"/>
              </a:rPr>
              <a:t> </a:t>
            </a:r>
            <a:r>
              <a:rPr lang="it-IT" sz="2200" dirty="0" err="1">
                <a:latin typeface="Comic Sans MS" pitchFamily="66" charset="0"/>
              </a:rPr>
              <a:t>line</a:t>
            </a:r>
            <a:r>
              <a:rPr lang="it-IT" sz="2200" dirty="0">
                <a:latin typeface="Comic Sans MS" pitchFamily="66" charset="0"/>
              </a:rPr>
              <a:t> </a:t>
            </a:r>
            <a:r>
              <a:rPr lang="it-IT" sz="2200" dirty="0" err="1">
                <a:latin typeface="Comic Sans MS" pitchFamily="66" charset="0"/>
              </a:rPr>
              <a:t>observed</a:t>
            </a:r>
            <a:r>
              <a:rPr lang="it-IT" sz="2200" dirty="0">
                <a:latin typeface="Comic Sans MS" pitchFamily="66" charset="0"/>
              </a:rPr>
              <a:t> </a:t>
            </a:r>
            <a:r>
              <a:rPr lang="it-IT" sz="2200" dirty="0" err="1">
                <a:latin typeface="Comic Sans MS" pitchFamily="66" charset="0"/>
              </a:rPr>
              <a:t>by</a:t>
            </a:r>
            <a:r>
              <a:rPr lang="it-IT" sz="2200" dirty="0">
                <a:latin typeface="Comic Sans MS" pitchFamily="66" charset="0"/>
              </a:rPr>
              <a:t> XMM </a:t>
            </a:r>
            <a:r>
              <a:rPr lang="it-IT" sz="2200" dirty="0" err="1">
                <a:latin typeface="Comic Sans MS" pitchFamily="66" charset="0"/>
              </a:rPr>
              <a:t>during</a:t>
            </a:r>
            <a:r>
              <a:rPr lang="it-IT" sz="2200" dirty="0">
                <a:latin typeface="Comic Sans MS" pitchFamily="66" charset="0"/>
              </a:rPr>
              <a:t> a hard/low state </a:t>
            </a:r>
            <a:r>
              <a:rPr lang="it-IT" sz="2200" dirty="0" err="1">
                <a:latin typeface="Comic Sans MS" pitchFamily="66" charset="0"/>
              </a:rPr>
              <a:t>appears</a:t>
            </a:r>
            <a:r>
              <a:rPr lang="it-IT" sz="2200" dirty="0">
                <a:latin typeface="Comic Sans MS" pitchFamily="66" charset="0"/>
              </a:rPr>
              <a:t> </a:t>
            </a:r>
            <a:r>
              <a:rPr lang="it-IT" sz="2200" dirty="0" err="1">
                <a:latin typeface="Comic Sans MS" pitchFamily="66" charset="0"/>
              </a:rPr>
              <a:t>less</a:t>
            </a:r>
            <a:r>
              <a:rPr lang="it-IT" sz="2200" dirty="0">
                <a:latin typeface="Comic Sans MS" pitchFamily="66" charset="0"/>
              </a:rPr>
              <a:t> intense and </a:t>
            </a:r>
            <a:r>
              <a:rPr lang="it-IT" sz="2200" dirty="0" err="1">
                <a:latin typeface="Comic Sans MS" pitchFamily="66" charset="0"/>
              </a:rPr>
              <a:t>narrower</a:t>
            </a:r>
            <a:r>
              <a:rPr lang="it-IT" sz="2200" dirty="0">
                <a:latin typeface="Comic Sans MS" pitchFamily="66" charset="0"/>
              </a:rPr>
              <a:t> </a:t>
            </a:r>
            <a:r>
              <a:rPr lang="it-IT" sz="2200" dirty="0" err="1">
                <a:latin typeface="Comic Sans MS" pitchFamily="66" charset="0"/>
              </a:rPr>
              <a:t>than</a:t>
            </a:r>
            <a:r>
              <a:rPr lang="it-IT" sz="2200" dirty="0">
                <a:latin typeface="Comic Sans MS" pitchFamily="66" charset="0"/>
              </a:rPr>
              <a:t> </a:t>
            </a:r>
            <a:r>
              <a:rPr lang="it-IT" sz="2200" dirty="0" err="1">
                <a:latin typeface="Comic Sans MS" pitchFamily="66" charset="0"/>
              </a:rPr>
              <a:t>during</a:t>
            </a:r>
            <a:r>
              <a:rPr lang="it-IT" sz="2200" dirty="0">
                <a:latin typeface="Comic Sans MS" pitchFamily="66" charset="0"/>
              </a:rPr>
              <a:t> the soft state </a:t>
            </a:r>
            <a:r>
              <a:rPr lang="it-IT" sz="2200" dirty="0" err="1">
                <a:latin typeface="Comic Sans MS" pitchFamily="66" charset="0"/>
              </a:rPr>
              <a:t>observed</a:t>
            </a:r>
            <a:r>
              <a:rPr lang="it-IT" sz="2200" dirty="0">
                <a:latin typeface="Comic Sans MS" pitchFamily="66" charset="0"/>
              </a:rPr>
              <a:t> </a:t>
            </a:r>
            <a:r>
              <a:rPr lang="it-IT" sz="2200" dirty="0" err="1">
                <a:latin typeface="Comic Sans MS" pitchFamily="66" charset="0"/>
              </a:rPr>
              <a:t>by</a:t>
            </a:r>
            <a:r>
              <a:rPr lang="it-IT" sz="2200" dirty="0">
                <a:latin typeface="Comic Sans MS" pitchFamily="66" charset="0"/>
              </a:rPr>
              <a:t> </a:t>
            </a:r>
            <a:r>
              <a:rPr lang="it-IT" sz="2200" dirty="0" err="1" smtClean="0">
                <a:latin typeface="Comic Sans MS" pitchFamily="66" charset="0"/>
              </a:rPr>
              <a:t>Chandra</a:t>
            </a:r>
            <a:r>
              <a:rPr lang="it-IT" sz="2200" dirty="0" smtClean="0">
                <a:latin typeface="Comic Sans MS" pitchFamily="66" charset="0"/>
              </a:rPr>
              <a:t>, </a:t>
            </a:r>
            <a:r>
              <a:rPr lang="it-IT" sz="2200" dirty="0" err="1" smtClean="0">
                <a:latin typeface="Comic Sans MS" pitchFamily="66" charset="0"/>
              </a:rPr>
              <a:t>BeppoSAX</a:t>
            </a:r>
            <a:r>
              <a:rPr lang="it-IT" sz="2200" dirty="0" smtClean="0">
                <a:latin typeface="Comic Sans MS" pitchFamily="66" charset="0"/>
              </a:rPr>
              <a:t>, and XMM.</a:t>
            </a:r>
            <a:endParaRPr lang="it-IT" sz="2200" dirty="0">
              <a:latin typeface="Comic Sans MS" pitchFamily="66" charset="0"/>
            </a:endParaRPr>
          </a:p>
          <a:p>
            <a:endParaRPr lang="it-IT" sz="2200" dirty="0">
              <a:latin typeface="Comic Sans MS" pitchFamily="66" charset="0"/>
            </a:endParaRPr>
          </a:p>
          <a:p>
            <a:r>
              <a:rPr lang="it-IT" sz="2200" dirty="0" err="1">
                <a:latin typeface="Comic Sans MS" pitchFamily="66" charset="0"/>
              </a:rPr>
              <a:t>This</a:t>
            </a:r>
            <a:r>
              <a:rPr lang="it-IT" sz="2200" dirty="0">
                <a:latin typeface="Comic Sans MS" pitchFamily="66" charset="0"/>
              </a:rPr>
              <a:t> </a:t>
            </a:r>
            <a:r>
              <a:rPr lang="it-IT" sz="2200" dirty="0" err="1">
                <a:latin typeface="Comic Sans MS" pitchFamily="66" charset="0"/>
              </a:rPr>
              <a:t>is</a:t>
            </a:r>
            <a:r>
              <a:rPr lang="it-IT" sz="2200" dirty="0">
                <a:latin typeface="Comic Sans MS" pitchFamily="66" charset="0"/>
              </a:rPr>
              <a:t> </a:t>
            </a:r>
            <a:r>
              <a:rPr lang="it-IT" sz="2200" dirty="0" err="1">
                <a:latin typeface="Comic Sans MS" pitchFamily="66" charset="0"/>
              </a:rPr>
              <a:t>also</a:t>
            </a:r>
            <a:r>
              <a:rPr lang="it-IT" sz="2200" dirty="0">
                <a:latin typeface="Comic Sans MS" pitchFamily="66" charset="0"/>
              </a:rPr>
              <a:t> </a:t>
            </a:r>
            <a:r>
              <a:rPr lang="it-IT" sz="2200" dirty="0" err="1">
                <a:latin typeface="Comic Sans MS" pitchFamily="66" charset="0"/>
              </a:rPr>
              <a:t>confirmed</a:t>
            </a:r>
            <a:r>
              <a:rPr lang="it-IT" sz="2200" dirty="0">
                <a:latin typeface="Comic Sans MS" pitchFamily="66" charset="0"/>
              </a:rPr>
              <a:t> </a:t>
            </a:r>
            <a:r>
              <a:rPr lang="it-IT" sz="2200" dirty="0" err="1">
                <a:latin typeface="Comic Sans MS" pitchFamily="66" charset="0"/>
              </a:rPr>
              <a:t>by</a:t>
            </a:r>
            <a:r>
              <a:rPr lang="it-IT" sz="2200" dirty="0">
                <a:latin typeface="Comic Sans MS" pitchFamily="66" charset="0"/>
              </a:rPr>
              <a:t> </a:t>
            </a:r>
            <a:r>
              <a:rPr lang="it-IT" sz="2200" dirty="0" smtClean="0">
                <a:latin typeface="Comic Sans MS" pitchFamily="66" charset="0"/>
              </a:rPr>
              <a:t>a </a:t>
            </a:r>
            <a:r>
              <a:rPr lang="it-IT" sz="2200" dirty="0" err="1" smtClean="0">
                <a:latin typeface="Comic Sans MS" pitchFamily="66" charset="0"/>
              </a:rPr>
              <a:t>second</a:t>
            </a:r>
            <a:r>
              <a:rPr lang="it-IT" sz="2200" dirty="0" smtClean="0">
                <a:latin typeface="Comic Sans MS" pitchFamily="66" charset="0"/>
              </a:rPr>
              <a:t> </a:t>
            </a:r>
            <a:r>
              <a:rPr lang="it-IT" sz="2200" dirty="0" err="1">
                <a:latin typeface="Comic Sans MS" pitchFamily="66" charset="0"/>
              </a:rPr>
              <a:t>Chandra</a:t>
            </a:r>
            <a:r>
              <a:rPr lang="it-IT" sz="2200" dirty="0">
                <a:latin typeface="Comic Sans MS" pitchFamily="66" charset="0"/>
              </a:rPr>
              <a:t> </a:t>
            </a:r>
            <a:r>
              <a:rPr lang="it-IT" sz="2200" dirty="0" err="1">
                <a:latin typeface="Comic Sans MS" pitchFamily="66" charset="0"/>
              </a:rPr>
              <a:t>observation</a:t>
            </a:r>
            <a:r>
              <a:rPr lang="it-IT" sz="2200" dirty="0">
                <a:latin typeface="Comic Sans MS" pitchFamily="66" charset="0"/>
              </a:rPr>
              <a:t> </a:t>
            </a:r>
            <a:r>
              <a:rPr lang="it-IT" sz="2200" dirty="0" err="1">
                <a:latin typeface="Comic Sans MS" pitchFamily="66" charset="0"/>
              </a:rPr>
              <a:t>performed</a:t>
            </a:r>
            <a:r>
              <a:rPr lang="it-IT" sz="2200" dirty="0">
                <a:latin typeface="Comic Sans MS" pitchFamily="66" charset="0"/>
              </a:rPr>
              <a:t> </a:t>
            </a:r>
            <a:r>
              <a:rPr lang="it-IT" sz="2200" dirty="0" err="1">
                <a:latin typeface="Comic Sans MS" pitchFamily="66" charset="0"/>
              </a:rPr>
              <a:t>during</a:t>
            </a:r>
            <a:r>
              <a:rPr lang="it-IT" sz="2200" dirty="0">
                <a:latin typeface="Comic Sans MS" pitchFamily="66" charset="0"/>
              </a:rPr>
              <a:t> a </a:t>
            </a:r>
            <a:r>
              <a:rPr lang="it-IT" sz="2200" dirty="0" smtClean="0">
                <a:latin typeface="Comic Sans MS" pitchFamily="66" charset="0"/>
              </a:rPr>
              <a:t>hard state</a:t>
            </a:r>
            <a:r>
              <a:rPr lang="it-IT" sz="2200" dirty="0">
                <a:latin typeface="Comic Sans MS" pitchFamily="66" charset="0"/>
              </a:rPr>
              <a:t>. </a:t>
            </a:r>
          </a:p>
        </p:txBody>
      </p:sp>
      <p:sp>
        <p:nvSpPr>
          <p:cNvPr id="181253" name="Line 1029"/>
          <p:cNvSpPr>
            <a:spLocks noChangeShapeType="1"/>
          </p:cNvSpPr>
          <p:nvPr/>
        </p:nvSpPr>
        <p:spPr bwMode="auto">
          <a:xfrm flipH="1">
            <a:off x="4788297" y="2855877"/>
            <a:ext cx="1176073" cy="923960"/>
          </a:xfrm>
          <a:prstGeom prst="line">
            <a:avLst/>
          </a:prstGeom>
          <a:noFill/>
          <a:ln w="31750">
            <a:solidFill>
              <a:srgbClr val="0070C0"/>
            </a:solidFill>
            <a:round/>
            <a:headEnd/>
            <a:tailEnd type="triangle" w="med" len="med"/>
          </a:ln>
          <a:effectLst/>
        </p:spPr>
        <p:txBody>
          <a:bodyPr lIns="100794" tIns="50397" rIns="100794" bIns="50397"/>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a:xfrm>
            <a:off x="756047" y="167993"/>
            <a:ext cx="8568531" cy="1259946"/>
          </a:xfrm>
        </p:spPr>
        <p:txBody>
          <a:bodyPr/>
          <a:lstStyle/>
          <a:p>
            <a:r>
              <a:rPr lang="it-IT" sz="4400" i="0" dirty="0">
                <a:solidFill>
                  <a:schemeClr val="bg1"/>
                </a:solidFill>
                <a:latin typeface="+mn-lt"/>
              </a:rPr>
              <a:t>4U1705-44 </a:t>
            </a:r>
            <a:r>
              <a:rPr lang="it-IT" sz="4400" i="0" dirty="0" err="1">
                <a:solidFill>
                  <a:schemeClr val="bg1"/>
                </a:solidFill>
                <a:latin typeface="+mn-lt"/>
              </a:rPr>
              <a:t>during</a:t>
            </a:r>
            <a:r>
              <a:rPr lang="it-IT" sz="4400" i="0" dirty="0">
                <a:solidFill>
                  <a:schemeClr val="bg1"/>
                </a:solidFill>
                <a:latin typeface="+mn-lt"/>
              </a:rPr>
              <a:t> a hard state</a:t>
            </a:r>
          </a:p>
        </p:txBody>
      </p:sp>
      <p:sp>
        <p:nvSpPr>
          <p:cNvPr id="182275" name="Text Box 1027"/>
          <p:cNvSpPr txBox="1">
            <a:spLocks noChangeArrowheads="1"/>
          </p:cNvSpPr>
          <p:nvPr/>
        </p:nvSpPr>
        <p:spPr bwMode="auto">
          <a:xfrm>
            <a:off x="4884546" y="2272153"/>
            <a:ext cx="5124318" cy="5180092"/>
          </a:xfrm>
          <a:prstGeom prst="rect">
            <a:avLst/>
          </a:prstGeom>
          <a:noFill/>
          <a:ln w="9525">
            <a:noFill/>
            <a:miter lim="800000"/>
            <a:headEnd/>
            <a:tailEnd/>
          </a:ln>
          <a:effectLst/>
        </p:spPr>
        <p:txBody>
          <a:bodyPr lIns="100794" tIns="50397" rIns="100794" bIns="50397">
            <a:spAutoFit/>
          </a:bodyPr>
          <a:lstStyle/>
          <a:p>
            <a:r>
              <a:rPr lang="it-IT" sz="2200" dirty="0">
                <a:solidFill>
                  <a:srgbClr val="0070C0"/>
                </a:solidFill>
                <a:latin typeface="Comic Sans MS" pitchFamily="66" charset="0"/>
              </a:rPr>
              <a:t>The </a:t>
            </a:r>
            <a:r>
              <a:rPr lang="it-IT" sz="2200" dirty="0" err="1">
                <a:solidFill>
                  <a:srgbClr val="0070C0"/>
                </a:solidFill>
                <a:latin typeface="Comic Sans MS" pitchFamily="66" charset="0"/>
              </a:rPr>
              <a:t>iron</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line</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observed</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by</a:t>
            </a:r>
            <a:r>
              <a:rPr lang="it-IT" sz="2200" dirty="0">
                <a:solidFill>
                  <a:srgbClr val="0070C0"/>
                </a:solidFill>
                <a:latin typeface="Comic Sans MS" pitchFamily="66" charset="0"/>
              </a:rPr>
              <a:t> XMM </a:t>
            </a:r>
            <a:r>
              <a:rPr lang="it-IT" sz="2200" dirty="0" err="1">
                <a:solidFill>
                  <a:srgbClr val="0070C0"/>
                </a:solidFill>
                <a:latin typeface="Comic Sans MS" pitchFamily="66" charset="0"/>
              </a:rPr>
              <a:t>during</a:t>
            </a:r>
            <a:r>
              <a:rPr lang="it-IT" sz="2200" dirty="0">
                <a:solidFill>
                  <a:srgbClr val="0070C0"/>
                </a:solidFill>
                <a:latin typeface="Comic Sans MS" pitchFamily="66" charset="0"/>
              </a:rPr>
              <a:t> a hard/low state </a:t>
            </a:r>
            <a:r>
              <a:rPr lang="it-IT" sz="2200" dirty="0" err="1">
                <a:solidFill>
                  <a:srgbClr val="0070C0"/>
                </a:solidFill>
                <a:latin typeface="Comic Sans MS" pitchFamily="66" charset="0"/>
              </a:rPr>
              <a:t>appears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less</a:t>
            </a:r>
            <a:r>
              <a:rPr lang="it-IT" sz="2200" dirty="0">
                <a:solidFill>
                  <a:srgbClr val="0070C0"/>
                </a:solidFill>
                <a:latin typeface="Comic Sans MS" pitchFamily="66" charset="0"/>
              </a:rPr>
              <a:t> intense and </a:t>
            </a:r>
            <a:r>
              <a:rPr lang="it-IT" sz="2200" dirty="0" err="1">
                <a:solidFill>
                  <a:srgbClr val="0070C0"/>
                </a:solidFill>
                <a:latin typeface="Comic Sans MS" pitchFamily="66" charset="0"/>
              </a:rPr>
              <a:t>narrower</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than</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during</a:t>
            </a:r>
            <a:r>
              <a:rPr lang="it-IT" sz="2200" dirty="0">
                <a:solidFill>
                  <a:srgbClr val="0070C0"/>
                </a:solidFill>
                <a:latin typeface="Comic Sans MS" pitchFamily="66" charset="0"/>
              </a:rPr>
              <a:t> the soft state </a:t>
            </a:r>
            <a:r>
              <a:rPr lang="it-IT" sz="2200" dirty="0" err="1">
                <a:solidFill>
                  <a:srgbClr val="0070C0"/>
                </a:solidFill>
                <a:latin typeface="Comic Sans MS" pitchFamily="66" charset="0"/>
              </a:rPr>
              <a:t>observed</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by</a:t>
            </a:r>
            <a:r>
              <a:rPr lang="it-IT" sz="2200" dirty="0">
                <a:solidFill>
                  <a:srgbClr val="0070C0"/>
                </a:solidFill>
                <a:latin typeface="Comic Sans MS" pitchFamily="66" charset="0"/>
              </a:rPr>
              <a:t> </a:t>
            </a:r>
            <a:r>
              <a:rPr lang="it-IT" sz="2200" dirty="0" err="1" smtClean="0">
                <a:solidFill>
                  <a:srgbClr val="0070C0"/>
                </a:solidFill>
                <a:latin typeface="Comic Sans MS" pitchFamily="66" charset="0"/>
              </a:rPr>
              <a:t>Chandra</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BeppoSAX</a:t>
            </a:r>
            <a:r>
              <a:rPr lang="it-IT" sz="2200" dirty="0" smtClean="0">
                <a:solidFill>
                  <a:srgbClr val="0070C0"/>
                </a:solidFill>
                <a:latin typeface="Comic Sans MS" pitchFamily="66" charset="0"/>
              </a:rPr>
              <a:t> and XMM.</a:t>
            </a:r>
            <a:endParaRPr lang="it-IT" sz="2200" dirty="0">
              <a:solidFill>
                <a:srgbClr val="0070C0"/>
              </a:solidFill>
              <a:latin typeface="Comic Sans MS" pitchFamily="66" charset="0"/>
            </a:endParaRPr>
          </a:p>
          <a:p>
            <a:r>
              <a:rPr lang="it-IT" sz="2200" dirty="0">
                <a:solidFill>
                  <a:srgbClr val="0070C0"/>
                </a:solidFill>
                <a:latin typeface="Comic Sans MS" pitchFamily="66" charset="0"/>
              </a:rPr>
              <a:t>The </a:t>
            </a:r>
            <a:r>
              <a:rPr lang="it-IT" sz="2200" dirty="0" err="1">
                <a:solidFill>
                  <a:srgbClr val="0070C0"/>
                </a:solidFill>
                <a:latin typeface="Comic Sans MS" pitchFamily="66" charset="0"/>
              </a:rPr>
              <a:t>observation</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is</a:t>
            </a:r>
            <a:r>
              <a:rPr lang="it-IT" sz="2200" dirty="0">
                <a:solidFill>
                  <a:srgbClr val="0070C0"/>
                </a:solidFill>
                <a:latin typeface="Comic Sans MS" pitchFamily="66" charset="0"/>
              </a:rPr>
              <a:t> in agreement </a:t>
            </a:r>
            <a:r>
              <a:rPr lang="it-IT" sz="2200" dirty="0" err="1">
                <a:solidFill>
                  <a:srgbClr val="0070C0"/>
                </a:solidFill>
                <a:latin typeface="Comic Sans MS" pitchFamily="66" charset="0"/>
              </a:rPr>
              <a:t>with</a:t>
            </a:r>
            <a:r>
              <a:rPr lang="it-IT" sz="2200" dirty="0">
                <a:solidFill>
                  <a:srgbClr val="0070C0"/>
                </a:solidFill>
                <a:latin typeface="Comic Sans MS" pitchFamily="66" charset="0"/>
              </a:rPr>
              <a:t> a </a:t>
            </a:r>
            <a:r>
              <a:rPr lang="it-IT" sz="2200" dirty="0" err="1">
                <a:solidFill>
                  <a:srgbClr val="0070C0"/>
                </a:solidFill>
                <a:latin typeface="Comic Sans MS" pitchFamily="66" charset="0"/>
              </a:rPr>
              <a:t>larger</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inner</a:t>
            </a:r>
            <a:r>
              <a:rPr lang="it-IT" sz="2200" dirty="0">
                <a:solidFill>
                  <a:srgbClr val="0070C0"/>
                </a:solidFill>
                <a:latin typeface="Comic Sans MS" pitchFamily="66" charset="0"/>
              </a:rPr>
              <a:t> disk </a:t>
            </a:r>
            <a:r>
              <a:rPr lang="it-IT" sz="2200" dirty="0" err="1">
                <a:solidFill>
                  <a:srgbClr val="0070C0"/>
                </a:solidFill>
                <a:latin typeface="Comic Sans MS" pitchFamily="66" charset="0"/>
              </a:rPr>
              <a:t>radius</a:t>
            </a:r>
            <a:r>
              <a:rPr lang="it-IT" sz="2200" dirty="0">
                <a:solidFill>
                  <a:srgbClr val="0070C0"/>
                </a:solidFill>
                <a:latin typeface="Comic Sans MS" pitchFamily="66" charset="0"/>
              </a:rPr>
              <a:t>.</a:t>
            </a:r>
          </a:p>
          <a:p>
            <a:endParaRPr lang="it-IT" sz="2200" dirty="0">
              <a:solidFill>
                <a:srgbClr val="FFFF66"/>
              </a:solidFill>
              <a:latin typeface="Comic Sans MS" pitchFamily="66" charset="0"/>
            </a:endParaRPr>
          </a:p>
          <a:p>
            <a:r>
              <a:rPr lang="it-IT" sz="2200" dirty="0" err="1">
                <a:solidFill>
                  <a:srgbClr val="0070C0"/>
                </a:solidFill>
                <a:latin typeface="Comic Sans MS" pitchFamily="66" charset="0"/>
              </a:rPr>
              <a:t>Interestingly</a:t>
            </a:r>
            <a:r>
              <a:rPr lang="it-IT" sz="2200" dirty="0">
                <a:solidFill>
                  <a:srgbClr val="0070C0"/>
                </a:solidFill>
                <a:latin typeface="Comic Sans MS" pitchFamily="66" charset="0"/>
              </a:rPr>
              <a:t>, the </a:t>
            </a:r>
            <a:r>
              <a:rPr lang="it-IT" sz="2200" dirty="0" err="1">
                <a:solidFill>
                  <a:srgbClr val="0070C0"/>
                </a:solidFill>
                <a:latin typeface="Comic Sans MS" pitchFamily="66" charset="0"/>
              </a:rPr>
              <a:t>frequency</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of</a:t>
            </a:r>
            <a:r>
              <a:rPr lang="it-IT" sz="2200" dirty="0">
                <a:solidFill>
                  <a:srgbClr val="0070C0"/>
                </a:solidFill>
                <a:latin typeface="Comic Sans MS" pitchFamily="66" charset="0"/>
              </a:rPr>
              <a:t> the upper kHz QPO </a:t>
            </a:r>
            <a:r>
              <a:rPr lang="it-IT" sz="2200" dirty="0" err="1">
                <a:solidFill>
                  <a:srgbClr val="0070C0"/>
                </a:solidFill>
                <a:latin typeface="Comic Sans MS" pitchFamily="66" charset="0"/>
              </a:rPr>
              <a:t>varies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from</a:t>
            </a:r>
            <a:r>
              <a:rPr lang="it-IT" sz="2200" dirty="0">
                <a:solidFill>
                  <a:srgbClr val="0070C0"/>
                </a:solidFill>
                <a:latin typeface="Comic Sans MS" pitchFamily="66" charset="0"/>
              </a:rPr>
              <a:t> 500 Hz </a:t>
            </a:r>
            <a:r>
              <a:rPr lang="it-IT" sz="2200" dirty="0" err="1">
                <a:solidFill>
                  <a:srgbClr val="0070C0"/>
                </a:solidFill>
                <a:latin typeface="Comic Sans MS" pitchFamily="66" charset="0"/>
              </a:rPr>
              <a:t>to</a:t>
            </a:r>
            <a:r>
              <a:rPr lang="it-IT" sz="2200" dirty="0">
                <a:solidFill>
                  <a:srgbClr val="0070C0"/>
                </a:solidFill>
                <a:latin typeface="Comic Sans MS" pitchFamily="66" charset="0"/>
              </a:rPr>
              <a:t> 1100 Hz </a:t>
            </a:r>
            <a:r>
              <a:rPr lang="it-IT" sz="2200" dirty="0" err="1">
                <a:solidFill>
                  <a:srgbClr val="0070C0"/>
                </a:solidFill>
                <a:latin typeface="Comic Sans MS" pitchFamily="66" charset="0"/>
              </a:rPr>
              <a:t>when</a:t>
            </a:r>
            <a:r>
              <a:rPr lang="it-IT" sz="2200" dirty="0">
                <a:solidFill>
                  <a:srgbClr val="0070C0"/>
                </a:solidFill>
                <a:latin typeface="Comic Sans MS" pitchFamily="66" charset="0"/>
              </a:rPr>
              <a:t> the </a:t>
            </a:r>
            <a:r>
              <a:rPr lang="it-IT" sz="2200" dirty="0" err="1">
                <a:solidFill>
                  <a:srgbClr val="0070C0"/>
                </a:solidFill>
                <a:latin typeface="Comic Sans MS" pitchFamily="66" charset="0"/>
              </a:rPr>
              <a:t>sources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goes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from</a:t>
            </a:r>
            <a:r>
              <a:rPr lang="it-IT" sz="2200" dirty="0">
                <a:solidFill>
                  <a:srgbClr val="0070C0"/>
                </a:solidFill>
                <a:latin typeface="Comic Sans MS" pitchFamily="66" charset="0"/>
              </a:rPr>
              <a:t> the hard </a:t>
            </a:r>
            <a:r>
              <a:rPr lang="it-IT" sz="2200" dirty="0" err="1">
                <a:solidFill>
                  <a:srgbClr val="0070C0"/>
                </a:solidFill>
                <a:latin typeface="Comic Sans MS" pitchFamily="66" charset="0"/>
              </a:rPr>
              <a:t>to</a:t>
            </a:r>
            <a:r>
              <a:rPr lang="it-IT" sz="2200" dirty="0">
                <a:solidFill>
                  <a:srgbClr val="0070C0"/>
                </a:solidFill>
                <a:latin typeface="Comic Sans MS" pitchFamily="66" charset="0"/>
              </a:rPr>
              <a:t> the soft state, </a:t>
            </a:r>
            <a:r>
              <a:rPr lang="it-IT" sz="2200" dirty="0" err="1">
                <a:solidFill>
                  <a:srgbClr val="0070C0"/>
                </a:solidFill>
                <a:latin typeface="Comic Sans MS" pitchFamily="66" charset="0"/>
              </a:rPr>
              <a:t>indicating</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that</a:t>
            </a:r>
            <a:r>
              <a:rPr lang="it-IT" sz="2200" dirty="0">
                <a:solidFill>
                  <a:srgbClr val="0070C0"/>
                </a:solidFill>
                <a:latin typeface="Comic Sans MS" pitchFamily="66" charset="0"/>
              </a:rPr>
              <a:t> the </a:t>
            </a:r>
            <a:r>
              <a:rPr lang="it-IT" sz="2200" dirty="0" err="1">
                <a:solidFill>
                  <a:srgbClr val="0070C0"/>
                </a:solidFill>
                <a:latin typeface="Comic Sans MS" pitchFamily="66" charset="0"/>
              </a:rPr>
              <a:t>inner</a:t>
            </a:r>
            <a:r>
              <a:rPr lang="it-IT" sz="2200" dirty="0">
                <a:solidFill>
                  <a:srgbClr val="0070C0"/>
                </a:solidFill>
                <a:latin typeface="Comic Sans MS" pitchFamily="66" charset="0"/>
              </a:rPr>
              <a:t> disk </a:t>
            </a:r>
            <a:r>
              <a:rPr lang="it-IT" sz="2200" dirty="0" err="1">
                <a:solidFill>
                  <a:srgbClr val="0070C0"/>
                </a:solidFill>
                <a:latin typeface="Comic Sans MS" pitchFamily="66" charset="0"/>
              </a:rPr>
              <a:t>radius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varies</a:t>
            </a:r>
            <a:r>
              <a:rPr lang="it-IT" sz="2200" dirty="0">
                <a:solidFill>
                  <a:srgbClr val="0070C0"/>
                </a:solidFill>
                <a:latin typeface="Comic Sans MS" pitchFamily="66" charset="0"/>
              </a:rPr>
              <a:t> </a:t>
            </a:r>
            <a:r>
              <a:rPr lang="it-IT" sz="2200" dirty="0" err="1">
                <a:solidFill>
                  <a:srgbClr val="0070C0"/>
                </a:solidFill>
                <a:latin typeface="Comic Sans MS" pitchFamily="66" charset="0"/>
              </a:rPr>
              <a:t>from</a:t>
            </a:r>
            <a:r>
              <a:rPr lang="it-IT" sz="2200" dirty="0">
                <a:solidFill>
                  <a:srgbClr val="0070C0"/>
                </a:solidFill>
                <a:latin typeface="Comic Sans MS" pitchFamily="66" charset="0"/>
              </a:rPr>
              <a:t> 16 </a:t>
            </a:r>
            <a:r>
              <a:rPr lang="it-IT" sz="2200" dirty="0" err="1">
                <a:solidFill>
                  <a:srgbClr val="0070C0"/>
                </a:solidFill>
                <a:latin typeface="Comic Sans MS" pitchFamily="66" charset="0"/>
              </a:rPr>
              <a:t>to</a:t>
            </a:r>
            <a:r>
              <a:rPr lang="it-IT" sz="2200" dirty="0">
                <a:solidFill>
                  <a:srgbClr val="0070C0"/>
                </a:solidFill>
                <a:latin typeface="Comic Sans MS" pitchFamily="66" charset="0"/>
              </a:rPr>
              <a:t> 30 km </a:t>
            </a:r>
            <a:r>
              <a:rPr lang="it-IT" sz="2200" dirty="0" err="1">
                <a:solidFill>
                  <a:srgbClr val="0070C0"/>
                </a:solidFill>
                <a:latin typeface="Comic Sans MS" pitchFamily="66" charset="0"/>
              </a:rPr>
              <a:t>from</a:t>
            </a:r>
            <a:r>
              <a:rPr lang="it-IT" sz="2200" dirty="0">
                <a:solidFill>
                  <a:srgbClr val="0070C0"/>
                </a:solidFill>
                <a:latin typeface="Comic Sans MS" pitchFamily="66" charset="0"/>
              </a:rPr>
              <a:t> the soft </a:t>
            </a:r>
            <a:r>
              <a:rPr lang="it-IT" sz="2200" dirty="0" err="1">
                <a:solidFill>
                  <a:srgbClr val="0070C0"/>
                </a:solidFill>
                <a:latin typeface="Comic Sans MS" pitchFamily="66" charset="0"/>
              </a:rPr>
              <a:t>to</a:t>
            </a:r>
            <a:r>
              <a:rPr lang="it-IT" sz="2200" dirty="0">
                <a:solidFill>
                  <a:srgbClr val="0070C0"/>
                </a:solidFill>
                <a:latin typeface="Comic Sans MS" pitchFamily="66" charset="0"/>
              </a:rPr>
              <a:t> the high state.</a:t>
            </a:r>
          </a:p>
        </p:txBody>
      </p:sp>
      <p:sp>
        <p:nvSpPr>
          <p:cNvPr id="182276" name="Rectangle 1028"/>
          <p:cNvSpPr>
            <a:spLocks noChangeArrowheads="1"/>
          </p:cNvSpPr>
          <p:nvPr/>
        </p:nvSpPr>
        <p:spPr bwMode="auto">
          <a:xfrm>
            <a:off x="719832" y="1595932"/>
            <a:ext cx="4464496" cy="4502983"/>
          </a:xfrm>
          <a:prstGeom prst="rect">
            <a:avLst/>
          </a:prstGeom>
          <a:noFill/>
          <a:ln w="9525">
            <a:noFill/>
            <a:miter lim="800000"/>
            <a:headEnd/>
            <a:tailEnd/>
          </a:ln>
          <a:effectLst/>
        </p:spPr>
        <p:txBody>
          <a:bodyPr wrap="square" lIns="100794" tIns="50397" rIns="100794" bIns="50397">
            <a:spAutoFit/>
          </a:bodyPr>
          <a:lstStyle/>
          <a:p>
            <a:pPr>
              <a:spcBef>
                <a:spcPct val="50000"/>
              </a:spcBef>
            </a:pPr>
            <a:r>
              <a:rPr kumimoji="1" lang="it-IT" sz="2200" dirty="0" err="1">
                <a:latin typeface="Comic Sans MS" pitchFamily="66" charset="0"/>
              </a:rPr>
              <a:t>XMM-Newton</a:t>
            </a:r>
            <a:r>
              <a:rPr kumimoji="1" lang="it-IT" sz="2200" dirty="0">
                <a:latin typeface="Comic Sans MS" pitchFamily="66" charset="0"/>
              </a:rPr>
              <a:t> </a:t>
            </a:r>
            <a:r>
              <a:rPr kumimoji="1" lang="it-IT" sz="2200" dirty="0" smtClean="0">
                <a:latin typeface="Comic Sans MS" pitchFamily="66" charset="0"/>
              </a:rPr>
              <a:t>(</a:t>
            </a:r>
            <a:r>
              <a:rPr kumimoji="1" lang="it-IT" sz="2200" dirty="0" err="1" smtClean="0">
                <a:latin typeface="Comic Sans MS" pitchFamily="66" charset="0"/>
              </a:rPr>
              <a:t>D’Aì</a:t>
            </a:r>
            <a:r>
              <a:rPr kumimoji="1" lang="it-IT" sz="2200" dirty="0" smtClean="0">
                <a:latin typeface="Comic Sans MS" pitchFamily="66" charset="0"/>
              </a:rPr>
              <a:t> </a:t>
            </a:r>
            <a:r>
              <a:rPr kumimoji="1" lang="it-IT" sz="2200" dirty="0" err="1">
                <a:latin typeface="Comic Sans MS" pitchFamily="66" charset="0"/>
              </a:rPr>
              <a:t>et</a:t>
            </a:r>
            <a:r>
              <a:rPr kumimoji="1" lang="it-IT" sz="2200" dirty="0">
                <a:latin typeface="Comic Sans MS" pitchFamily="66" charset="0"/>
              </a:rPr>
              <a:t> al. </a:t>
            </a:r>
            <a:r>
              <a:rPr kumimoji="1" lang="it-IT" sz="2200" dirty="0" smtClean="0">
                <a:latin typeface="Comic Sans MS" pitchFamily="66" charset="0"/>
              </a:rPr>
              <a:t>2010)</a:t>
            </a:r>
            <a:endParaRPr kumimoji="1" lang="it-IT" sz="2200" dirty="0">
              <a:latin typeface="Comic Sans MS" pitchFamily="66" charset="0"/>
            </a:endParaRPr>
          </a:p>
          <a:p>
            <a:pPr>
              <a:spcBef>
                <a:spcPct val="50000"/>
              </a:spcBef>
              <a:buFontTx/>
              <a:buChar char="•"/>
            </a:pPr>
            <a:r>
              <a:rPr kumimoji="1" lang="it-IT" sz="2200" dirty="0">
                <a:latin typeface="Comic Sans MS" pitchFamily="66" charset="0"/>
              </a:rPr>
              <a:t> </a:t>
            </a:r>
            <a:r>
              <a:rPr kumimoji="1" lang="it-IT" sz="2200" dirty="0" err="1">
                <a:latin typeface="Comic Sans MS" pitchFamily="66" charset="0"/>
              </a:rPr>
              <a:t>E_Fe</a:t>
            </a:r>
            <a:r>
              <a:rPr kumimoji="1" lang="it-IT" sz="2200" dirty="0">
                <a:latin typeface="Comic Sans MS" pitchFamily="66" charset="0"/>
              </a:rPr>
              <a:t> = </a:t>
            </a:r>
            <a:r>
              <a:rPr kumimoji="1" lang="it-IT" sz="2200" dirty="0" smtClean="0">
                <a:latin typeface="Comic Sans MS" pitchFamily="66" charset="0"/>
              </a:rPr>
              <a:t>6.45-6.60 </a:t>
            </a:r>
            <a:r>
              <a:rPr kumimoji="1" lang="it-IT" sz="2200" dirty="0" err="1" smtClean="0">
                <a:latin typeface="Comic Sans MS" pitchFamily="66" charset="0"/>
              </a:rPr>
              <a:t>keV</a:t>
            </a:r>
            <a:endParaRPr kumimoji="1" lang="it-IT" sz="2200" dirty="0" smtClean="0">
              <a:latin typeface="Comic Sans MS" pitchFamily="66" charset="0"/>
            </a:endParaRPr>
          </a:p>
          <a:p>
            <a:pPr>
              <a:spcBef>
                <a:spcPct val="50000"/>
              </a:spcBef>
              <a:buFontTx/>
              <a:buChar char="•"/>
            </a:pPr>
            <a:r>
              <a:rPr kumimoji="1" lang="it-IT" sz="2200" dirty="0" smtClean="0">
                <a:latin typeface="Comic Sans MS" pitchFamily="66" charset="0"/>
              </a:rPr>
              <a:t> </a:t>
            </a:r>
            <a:r>
              <a:rPr kumimoji="1" lang="it-IT" sz="2200" dirty="0" err="1" smtClean="0">
                <a:latin typeface="Comic Sans MS" pitchFamily="66" charset="0"/>
              </a:rPr>
              <a:t>Em</a:t>
            </a:r>
            <a:r>
              <a:rPr kumimoji="1" lang="it-IT" sz="2200" dirty="0" smtClean="0">
                <a:latin typeface="Comic Sans MS" pitchFamily="66" charset="0"/>
              </a:rPr>
              <a:t> </a:t>
            </a:r>
            <a:r>
              <a:rPr kumimoji="1" lang="it-IT" sz="2200" dirty="0" err="1" smtClean="0">
                <a:latin typeface="Comic Sans MS" pitchFamily="66" charset="0"/>
              </a:rPr>
              <a:t>Index</a:t>
            </a:r>
            <a:r>
              <a:rPr kumimoji="1" lang="it-IT" sz="2200" dirty="0" smtClean="0">
                <a:latin typeface="Comic Sans MS" pitchFamily="66" charset="0"/>
              </a:rPr>
              <a:t> = -(2.3-3.5)</a:t>
            </a:r>
            <a:endParaRPr kumimoji="1" lang="it-IT" sz="2200" dirty="0">
              <a:latin typeface="Comic Sans MS" pitchFamily="66" charset="0"/>
            </a:endParaRPr>
          </a:p>
          <a:p>
            <a:pPr>
              <a:spcBef>
                <a:spcPct val="50000"/>
              </a:spcBef>
              <a:buFontTx/>
              <a:buChar char="•"/>
            </a:pPr>
            <a:r>
              <a:rPr kumimoji="1" lang="it-IT" sz="2200" dirty="0">
                <a:latin typeface="Comic Sans MS" pitchFamily="66" charset="0"/>
              </a:rPr>
              <a:t> </a:t>
            </a:r>
            <a:r>
              <a:rPr kumimoji="1" lang="it-IT" sz="2200" dirty="0" err="1">
                <a:latin typeface="Comic Sans MS" pitchFamily="66" charset="0"/>
              </a:rPr>
              <a:t>Rin</a:t>
            </a:r>
            <a:r>
              <a:rPr kumimoji="1" lang="it-IT" sz="2200" dirty="0">
                <a:latin typeface="Comic Sans MS" pitchFamily="66" charset="0"/>
              </a:rPr>
              <a:t> = </a:t>
            </a:r>
            <a:r>
              <a:rPr kumimoji="1" lang="it-IT" sz="2200" dirty="0" smtClean="0">
                <a:latin typeface="Comic Sans MS" pitchFamily="66" charset="0"/>
              </a:rPr>
              <a:t>13-92 </a:t>
            </a:r>
            <a:r>
              <a:rPr kumimoji="1" lang="it-IT" sz="2200" dirty="0" err="1">
                <a:latin typeface="Comic Sans MS" pitchFamily="66" charset="0"/>
              </a:rPr>
              <a:t>Rg</a:t>
            </a:r>
            <a:r>
              <a:rPr kumimoji="1" lang="it-IT" sz="2200" dirty="0">
                <a:latin typeface="Comic Sans MS" pitchFamily="66" charset="0"/>
              </a:rPr>
              <a:t> </a:t>
            </a:r>
            <a:r>
              <a:rPr kumimoji="1" lang="it-IT" sz="2200" dirty="0" smtClean="0">
                <a:latin typeface="Comic Sans MS" pitchFamily="66" charset="0"/>
              </a:rPr>
              <a:t>(27-190 </a:t>
            </a:r>
            <a:r>
              <a:rPr kumimoji="1" lang="it-IT" sz="2200" dirty="0">
                <a:latin typeface="Comic Sans MS" pitchFamily="66" charset="0"/>
              </a:rPr>
              <a:t>km</a:t>
            </a:r>
            <a:r>
              <a:rPr kumimoji="1" lang="it-IT" sz="2200" dirty="0" smtClean="0">
                <a:latin typeface="Comic Sans MS" pitchFamily="66" charset="0"/>
              </a:rPr>
              <a:t>)</a:t>
            </a:r>
          </a:p>
          <a:p>
            <a:pPr>
              <a:spcBef>
                <a:spcPct val="50000"/>
              </a:spcBef>
              <a:buFontTx/>
              <a:buChar char="•"/>
            </a:pPr>
            <a:r>
              <a:rPr kumimoji="1" lang="it-IT" sz="2200" dirty="0" smtClean="0">
                <a:latin typeface="Comic Sans MS" pitchFamily="66" charset="0"/>
              </a:rPr>
              <a:t> </a:t>
            </a:r>
            <a:r>
              <a:rPr kumimoji="1" lang="it-IT" sz="2200" dirty="0" err="1" smtClean="0">
                <a:latin typeface="Comic Sans MS" pitchFamily="66" charset="0"/>
              </a:rPr>
              <a:t>Rout</a:t>
            </a:r>
            <a:r>
              <a:rPr kumimoji="1" lang="it-IT" sz="2200" dirty="0" smtClean="0">
                <a:latin typeface="Comic Sans MS" pitchFamily="66" charset="0"/>
              </a:rPr>
              <a:t> = 3500 </a:t>
            </a:r>
            <a:r>
              <a:rPr kumimoji="1" lang="it-IT" sz="2200" dirty="0" err="1" smtClean="0">
                <a:latin typeface="Comic Sans MS" pitchFamily="66" charset="0"/>
              </a:rPr>
              <a:t>Rg</a:t>
            </a:r>
            <a:r>
              <a:rPr kumimoji="1" lang="it-IT" sz="2200" dirty="0" smtClean="0">
                <a:latin typeface="Comic Sans MS" pitchFamily="66" charset="0"/>
              </a:rPr>
              <a:t> (</a:t>
            </a:r>
            <a:r>
              <a:rPr kumimoji="1" lang="it-IT" sz="2200" dirty="0" err="1" smtClean="0">
                <a:latin typeface="Comic Sans MS" pitchFamily="66" charset="0"/>
              </a:rPr>
              <a:t>fixed</a:t>
            </a:r>
            <a:r>
              <a:rPr kumimoji="1" lang="it-IT" sz="2200" dirty="0" smtClean="0">
                <a:latin typeface="Comic Sans MS" pitchFamily="66" charset="0"/>
              </a:rPr>
              <a:t>)</a:t>
            </a:r>
            <a:endParaRPr kumimoji="1" lang="it-IT" sz="2200" dirty="0">
              <a:latin typeface="Comic Sans MS" pitchFamily="66" charset="0"/>
            </a:endParaRPr>
          </a:p>
          <a:p>
            <a:pPr>
              <a:spcBef>
                <a:spcPct val="50000"/>
              </a:spcBef>
              <a:buFontTx/>
              <a:buChar char="•"/>
            </a:pPr>
            <a:r>
              <a:rPr kumimoji="1" lang="it-IT" sz="2200" dirty="0">
                <a:latin typeface="Comic Sans MS" pitchFamily="66" charset="0"/>
              </a:rPr>
              <a:t> </a:t>
            </a:r>
            <a:r>
              <a:rPr kumimoji="1" lang="it-IT" sz="2200" dirty="0" err="1">
                <a:latin typeface="Comic Sans MS" pitchFamily="66" charset="0"/>
              </a:rPr>
              <a:t>Inclination</a:t>
            </a:r>
            <a:r>
              <a:rPr kumimoji="1" lang="it-IT" sz="2200" dirty="0">
                <a:latin typeface="Comic Sans MS" pitchFamily="66" charset="0"/>
              </a:rPr>
              <a:t> = </a:t>
            </a:r>
            <a:r>
              <a:rPr kumimoji="1" lang="it-IT" sz="2200" dirty="0" smtClean="0">
                <a:latin typeface="Comic Sans MS" pitchFamily="66" charset="0"/>
              </a:rPr>
              <a:t>39 </a:t>
            </a:r>
            <a:r>
              <a:rPr kumimoji="1" lang="it-IT" sz="2200" dirty="0" err="1" smtClean="0">
                <a:latin typeface="Comic Sans MS" pitchFamily="66" charset="0"/>
              </a:rPr>
              <a:t>deg</a:t>
            </a:r>
            <a:r>
              <a:rPr kumimoji="1" lang="it-IT" sz="2200" dirty="0" smtClean="0">
                <a:latin typeface="Comic Sans MS" pitchFamily="66" charset="0"/>
              </a:rPr>
              <a:t> (</a:t>
            </a:r>
            <a:r>
              <a:rPr kumimoji="1" lang="it-IT" sz="2200" dirty="0" err="1" smtClean="0">
                <a:latin typeface="Comic Sans MS" pitchFamily="66" charset="0"/>
              </a:rPr>
              <a:t>fixed</a:t>
            </a:r>
            <a:r>
              <a:rPr kumimoji="1" lang="it-IT" sz="2200" dirty="0" smtClean="0">
                <a:latin typeface="Comic Sans MS" pitchFamily="66" charset="0"/>
              </a:rPr>
              <a:t>)</a:t>
            </a:r>
            <a:endParaRPr kumimoji="1" lang="it-IT" sz="2200" dirty="0">
              <a:latin typeface="Comic Sans MS" pitchFamily="66" charset="0"/>
            </a:endParaRPr>
          </a:p>
          <a:p>
            <a:pPr>
              <a:spcBef>
                <a:spcPct val="50000"/>
              </a:spcBef>
              <a:buFontTx/>
              <a:buChar char="•"/>
            </a:pPr>
            <a:r>
              <a:rPr kumimoji="1" lang="it-IT" sz="2200" dirty="0">
                <a:latin typeface="Comic Sans MS" pitchFamily="66" charset="0"/>
              </a:rPr>
              <a:t> Fe </a:t>
            </a:r>
            <a:r>
              <a:rPr kumimoji="1" lang="it-IT" sz="2200" dirty="0" err="1">
                <a:latin typeface="Comic Sans MS" pitchFamily="66" charset="0"/>
              </a:rPr>
              <a:t>Eq.W</a:t>
            </a:r>
            <a:r>
              <a:rPr kumimoji="1" lang="it-IT" sz="2200" dirty="0">
                <a:latin typeface="Comic Sans MS" pitchFamily="66" charset="0"/>
              </a:rPr>
              <a:t> = </a:t>
            </a:r>
            <a:r>
              <a:rPr kumimoji="1" lang="it-IT" sz="2200" dirty="0" smtClean="0">
                <a:latin typeface="Comic Sans MS" pitchFamily="66" charset="0"/>
              </a:rPr>
              <a:t>50 </a:t>
            </a:r>
            <a:r>
              <a:rPr kumimoji="1" lang="it-IT" sz="2200" dirty="0" err="1" smtClean="0">
                <a:latin typeface="Comic Sans MS" pitchFamily="66" charset="0"/>
              </a:rPr>
              <a:t>eV</a:t>
            </a:r>
            <a:endParaRPr kumimoji="1" lang="it-IT" sz="2200" dirty="0" smtClean="0">
              <a:solidFill>
                <a:srgbClr val="C00000"/>
              </a:solidFill>
              <a:latin typeface="Comic Sans MS" pitchFamily="66" charset="0"/>
            </a:endParaRPr>
          </a:p>
          <a:p>
            <a:pPr>
              <a:spcBef>
                <a:spcPct val="50000"/>
              </a:spcBef>
              <a:buFontTx/>
              <a:buChar char="•"/>
            </a:pPr>
            <a:r>
              <a:rPr kumimoji="1" lang="it-IT" sz="2200" dirty="0" smtClean="0">
                <a:solidFill>
                  <a:srgbClr val="C00000"/>
                </a:solidFill>
                <a:latin typeface="Comic Sans MS" pitchFamily="66" charset="0"/>
              </a:rPr>
              <a:t> </a:t>
            </a:r>
            <a:r>
              <a:rPr kumimoji="1" lang="it-IT" sz="2200" dirty="0" err="1" smtClean="0">
                <a:solidFill>
                  <a:srgbClr val="C00000"/>
                </a:solidFill>
                <a:latin typeface="Comic Sans MS" pitchFamily="66" charset="0"/>
              </a:rPr>
              <a:t>Rdiskbb</a:t>
            </a:r>
            <a:r>
              <a:rPr kumimoji="1" lang="it-IT" sz="2200" dirty="0" smtClean="0">
                <a:solidFill>
                  <a:srgbClr val="C00000"/>
                </a:solidFill>
                <a:latin typeface="Comic Sans MS" pitchFamily="66" charset="0"/>
              </a:rPr>
              <a:t> = 32 - 75 km</a:t>
            </a:r>
          </a:p>
          <a:p>
            <a:pPr>
              <a:spcBef>
                <a:spcPct val="50000"/>
              </a:spcBef>
            </a:pPr>
            <a:r>
              <a:rPr kumimoji="1" lang="it-IT" sz="2200" dirty="0" smtClean="0">
                <a:solidFill>
                  <a:srgbClr val="C00000"/>
                </a:solidFill>
                <a:latin typeface="Comic Sans MS" pitchFamily="66" charset="0"/>
              </a:rPr>
              <a:t>(</a:t>
            </a:r>
            <a:r>
              <a:rPr kumimoji="1" lang="it-IT" sz="2200" dirty="0" err="1" smtClean="0">
                <a:solidFill>
                  <a:srgbClr val="C00000"/>
                </a:solidFill>
                <a:latin typeface="Comic Sans MS" pitchFamily="66" charset="0"/>
              </a:rPr>
              <a:t>for</a:t>
            </a:r>
            <a:r>
              <a:rPr kumimoji="1" lang="it-IT" sz="2200" dirty="0" smtClean="0">
                <a:solidFill>
                  <a:srgbClr val="C00000"/>
                </a:solidFill>
                <a:latin typeface="Comic Sans MS" pitchFamily="66" charset="0"/>
              </a:rPr>
              <a:t> i = 39 </a:t>
            </a:r>
            <a:r>
              <a:rPr kumimoji="1" lang="it-IT" sz="2200" dirty="0" err="1" smtClean="0">
                <a:solidFill>
                  <a:srgbClr val="C00000"/>
                </a:solidFill>
                <a:latin typeface="Comic Sans MS" pitchFamily="66" charset="0"/>
              </a:rPr>
              <a:t>deg</a:t>
            </a:r>
            <a:r>
              <a:rPr kumimoji="1" lang="it-IT" sz="2200" dirty="0" smtClean="0">
                <a:solidFill>
                  <a:srgbClr val="C00000"/>
                </a:solidFill>
                <a:latin typeface="Comic Sans MS" pitchFamily="66" charset="0"/>
              </a:rPr>
              <a:t>, D = 7.4 </a:t>
            </a:r>
            <a:r>
              <a:rPr kumimoji="1" lang="it-IT" sz="2200" dirty="0" err="1" smtClean="0">
                <a:solidFill>
                  <a:srgbClr val="C00000"/>
                </a:solidFill>
                <a:latin typeface="Comic Sans MS" pitchFamily="66" charset="0"/>
              </a:rPr>
              <a:t>kpc</a:t>
            </a:r>
            <a:r>
              <a:rPr kumimoji="1" lang="it-IT" sz="2200" dirty="0" smtClean="0">
                <a:solidFill>
                  <a:srgbClr val="C00000"/>
                </a:solidFill>
                <a:latin typeface="Comic Sans MS" pitchFamily="66" charset="0"/>
              </a:rPr>
              <a:t>)</a:t>
            </a:r>
            <a:endParaRPr kumimoji="1" lang="it-IT" sz="2200"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txBox="1">
            <a:spLocks noChangeArrowheads="1"/>
          </p:cNvSpPr>
          <p:nvPr/>
        </p:nvSpPr>
        <p:spPr>
          <a:xfrm>
            <a:off x="1152301" y="431659"/>
            <a:ext cx="8568531" cy="1259946"/>
          </a:xfrm>
          <a:prstGeom prst="rect">
            <a:avLst/>
          </a:prstGeom>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it-IT" sz="4400" b="1" kern="0" dirty="0" err="1" smtClean="0">
                <a:solidFill>
                  <a:schemeClr val="bg1"/>
                </a:solidFill>
              </a:rPr>
              <a:t>Conclusions</a:t>
            </a:r>
            <a:endParaRPr kumimoji="0" lang="it-IT" sz="4400" b="1" i="0" u="none" strike="noStrike" kern="0" cap="none" spc="0" normalizeH="0" baseline="0" noProof="0" dirty="0">
              <a:ln>
                <a:noFill/>
              </a:ln>
              <a:solidFill>
                <a:schemeClr val="bg1"/>
              </a:solidFill>
              <a:effectLst/>
              <a:uLnTx/>
              <a:uFillTx/>
              <a:latin typeface="+mn-lt"/>
            </a:endParaRPr>
          </a:p>
        </p:txBody>
      </p:sp>
      <p:sp>
        <p:nvSpPr>
          <p:cNvPr id="8" name="Rettangolo 7"/>
          <p:cNvSpPr/>
          <p:nvPr/>
        </p:nvSpPr>
        <p:spPr>
          <a:xfrm>
            <a:off x="719833" y="2183462"/>
            <a:ext cx="9360792" cy="3970318"/>
          </a:xfrm>
          <a:prstGeom prst="rect">
            <a:avLst/>
          </a:prstGeom>
        </p:spPr>
        <p:txBody>
          <a:bodyPr wrap="square">
            <a:spAutoFit/>
          </a:bodyPr>
          <a:lstStyle/>
          <a:p>
            <a:r>
              <a:rPr lang="en-US" sz="2800" dirty="0" smtClean="0"/>
              <a:t>There is still al lot to learn about these sources.</a:t>
            </a:r>
          </a:p>
          <a:p>
            <a:endParaRPr lang="en-US" sz="2800" dirty="0" smtClean="0"/>
          </a:p>
          <a:p>
            <a:r>
              <a:rPr lang="en-US" sz="2800" dirty="0" smtClean="0"/>
              <a:t>To this aim we need good instruments (especially with good timing capability and energy resolution) able to observe such bright objects, in order to use the extraordinary statistics we obtain from bright, close by</a:t>
            </a:r>
            <a:r>
              <a:rPr lang="en-US" sz="2800" smtClean="0"/>
              <a:t>, sources</a:t>
            </a:r>
            <a:r>
              <a:rPr lang="en-US" sz="2800" dirty="0" smtClean="0"/>
              <a:t>.</a:t>
            </a:r>
          </a:p>
          <a:p>
            <a:endParaRPr lang="en-US" sz="2800" dirty="0" smtClean="0"/>
          </a:p>
          <a:p>
            <a:r>
              <a:rPr lang="en-US" sz="2800" dirty="0" smtClean="0"/>
              <a:t>We also need complete self-consistent models to be tested on good quality data able to prove or disprove a given scenario.</a:t>
            </a:r>
            <a:endParaRPr lang="en-US" sz="2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neutron_star.jpg"/>
          <p:cNvPicPr>
            <a:picLocks noChangeAspect="1"/>
          </p:cNvPicPr>
          <p:nvPr/>
        </p:nvPicPr>
        <p:blipFill>
          <a:blip r:embed="rId3" cstate="print"/>
          <a:stretch>
            <a:fillRect/>
          </a:stretch>
        </p:blipFill>
        <p:spPr>
          <a:xfrm>
            <a:off x="2754312" y="4079875"/>
            <a:ext cx="5080000" cy="3479800"/>
          </a:xfrm>
          <a:prstGeom prst="rect">
            <a:avLst/>
          </a:prstGeom>
        </p:spPr>
      </p:pic>
      <p:pic>
        <p:nvPicPr>
          <p:cNvPr id="5" name="Immagine 4" descr="logo_NT_col.png"/>
          <p:cNvPicPr>
            <a:picLocks noChangeAspect="1"/>
          </p:cNvPicPr>
          <p:nvPr/>
        </p:nvPicPr>
        <p:blipFill>
          <a:blip r:embed="rId4" cstate="print"/>
          <a:stretch>
            <a:fillRect/>
          </a:stretch>
        </p:blipFill>
        <p:spPr>
          <a:xfrm>
            <a:off x="7666207" y="1547589"/>
            <a:ext cx="2414418" cy="2620914"/>
          </a:xfrm>
          <a:prstGeom prst="rect">
            <a:avLst/>
          </a:prstGeom>
        </p:spPr>
      </p:pic>
      <p:sp>
        <p:nvSpPr>
          <p:cNvPr id="7" name="Rectangle 1026"/>
          <p:cNvSpPr txBox="1">
            <a:spLocks noChangeArrowheads="1"/>
          </p:cNvSpPr>
          <p:nvPr/>
        </p:nvSpPr>
        <p:spPr>
          <a:xfrm>
            <a:off x="1152301" y="431659"/>
            <a:ext cx="8568531" cy="1259946"/>
          </a:xfrm>
          <a:prstGeom prst="rect">
            <a:avLst/>
          </a:prstGeom>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it-IT" sz="4400" b="1" i="0" u="none" strike="noStrike" kern="0" cap="none" spc="0" normalizeH="0" baseline="0" noProof="0" dirty="0" err="1" smtClean="0">
                <a:ln>
                  <a:noFill/>
                </a:ln>
                <a:solidFill>
                  <a:schemeClr val="bg1"/>
                </a:solidFill>
                <a:effectLst/>
                <a:uLnTx/>
                <a:uFillTx/>
                <a:latin typeface="+mn-lt"/>
              </a:rPr>
              <a:t>Aknowledgements</a:t>
            </a:r>
            <a:endParaRPr kumimoji="0" lang="it-IT" sz="4400" b="1" i="0" u="none" strike="noStrike" kern="0" cap="none" spc="0" normalizeH="0" baseline="0" noProof="0" dirty="0">
              <a:ln>
                <a:noFill/>
              </a:ln>
              <a:solidFill>
                <a:schemeClr val="bg1"/>
              </a:solidFill>
              <a:effectLst/>
              <a:uLnTx/>
              <a:uFillTx/>
              <a:latin typeface="+mn-lt"/>
            </a:endParaRPr>
          </a:p>
        </p:txBody>
      </p:sp>
      <p:sp>
        <p:nvSpPr>
          <p:cNvPr id="8" name="Rettangolo 7"/>
          <p:cNvSpPr/>
          <p:nvPr/>
        </p:nvSpPr>
        <p:spPr>
          <a:xfrm>
            <a:off x="719833" y="1547589"/>
            <a:ext cx="6408712" cy="1938992"/>
          </a:xfrm>
          <a:prstGeom prst="rect">
            <a:avLst/>
          </a:prstGeom>
        </p:spPr>
        <p:txBody>
          <a:bodyPr wrap="square">
            <a:spAutoFit/>
          </a:bodyPr>
          <a:lstStyle/>
          <a:p>
            <a:r>
              <a:rPr lang="en-US" sz="3200" b="1" dirty="0" smtClean="0"/>
              <a:t>High Energy View of Accreting Objects: AGN and X-ray Binaries</a:t>
            </a:r>
            <a:r>
              <a:rPr lang="en-US" sz="3200" dirty="0" smtClean="0"/>
              <a:t/>
            </a:r>
            <a:br>
              <a:rPr lang="en-US" sz="3200" dirty="0" smtClean="0"/>
            </a:br>
            <a:r>
              <a:rPr lang="en-US" sz="2800" dirty="0" err="1" smtClean="0"/>
              <a:t>Agios</a:t>
            </a:r>
            <a:r>
              <a:rPr lang="en-US" sz="2800" dirty="0" smtClean="0"/>
              <a:t> </a:t>
            </a:r>
            <a:r>
              <a:rPr lang="en-US" sz="2800" dirty="0" err="1" smtClean="0"/>
              <a:t>Nikolaos</a:t>
            </a:r>
            <a:r>
              <a:rPr lang="en-US" sz="2800" dirty="0" smtClean="0"/>
              <a:t>, Crete, Greece</a:t>
            </a:r>
            <a:br>
              <a:rPr lang="en-US" sz="2800" dirty="0" smtClean="0"/>
            </a:br>
            <a:r>
              <a:rPr lang="en-US" sz="2800" dirty="0" smtClean="0"/>
              <a:t>5 - 14 October 2010</a:t>
            </a:r>
            <a:endParaRPr lang="en-US" sz="2800" dirty="0"/>
          </a:p>
        </p:txBody>
      </p:sp>
      <p:sp>
        <p:nvSpPr>
          <p:cNvPr id="6" name="Rectangle 2"/>
          <p:cNvSpPr txBox="1">
            <a:spLocks noChangeArrowheads="1"/>
          </p:cNvSpPr>
          <p:nvPr/>
        </p:nvSpPr>
        <p:spPr>
          <a:xfrm>
            <a:off x="1223888" y="6156101"/>
            <a:ext cx="7812087" cy="1143000"/>
          </a:xfrm>
          <a:prstGeom prst="rect">
            <a:avLst/>
          </a:prstGeom>
          <a:solidFill>
            <a:schemeClr val="bg1">
              <a:alpha val="80000"/>
            </a:schemeClr>
          </a:solidFill>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800" b="1" i="0" u="none" strike="noStrike" kern="1200" cap="none" spc="0" normalizeH="0" baseline="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Thank</a:t>
            </a:r>
            <a:r>
              <a:rPr kumimoji="0" lang="it-IT" sz="4800" b="1" i="0" u="none" strike="noStrike" kern="1200" cap="none" spc="0" normalizeH="0" noProof="0" dirty="0"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 </a:t>
            </a:r>
            <a:r>
              <a:rPr kumimoji="0" lang="it-IT" sz="4800" b="1" i="0" u="none" strike="noStrike" kern="1200" cap="none" spc="0" normalizeH="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you</a:t>
            </a:r>
            <a:r>
              <a:rPr kumimoji="0" lang="it-IT" sz="4800" b="1" i="0" u="none" strike="noStrike" kern="1200" cap="none" spc="0" normalizeH="0" noProof="0" dirty="0"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 </a:t>
            </a:r>
            <a:r>
              <a:rPr kumimoji="0" lang="it-IT" sz="4800" b="1" i="0" u="none" strike="noStrike" kern="1200" cap="none" spc="0" normalizeH="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very</a:t>
            </a:r>
            <a:r>
              <a:rPr kumimoji="0" lang="it-IT" sz="4800" b="1" i="0" u="none" strike="noStrike" kern="1200" cap="none" spc="0" normalizeH="0" noProof="0" dirty="0"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 </a:t>
            </a:r>
            <a:r>
              <a:rPr kumimoji="0" lang="it-IT" sz="4800" b="1" i="0" u="none" strike="noStrike" kern="1200" cap="none" spc="0" normalizeH="0" noProof="0" dirty="0" err="1"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much</a:t>
            </a:r>
            <a:r>
              <a:rPr kumimoji="0" lang="it-IT" sz="4800" b="1" i="0" u="none" strike="noStrike" kern="1200" cap="none" spc="0" normalizeH="0" baseline="0" noProof="0" dirty="0" smtClean="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rPr>
              <a:t>!</a:t>
            </a:r>
            <a:endParaRPr kumimoji="0" lang="it-IT" sz="4800" b="1" i="0" u="none" strike="noStrike" kern="1200" cap="none" spc="0" normalizeH="0" baseline="0" noProof="0" dirty="0">
              <a:ln>
                <a:noFill/>
              </a:ln>
              <a:solidFill>
                <a:sysClr val="windowText" lastClr="000000"/>
              </a:solidFill>
              <a:effectLst>
                <a:outerShdw blurRad="50000" dist="30000" dir="5400000" algn="tl" rotWithShape="0">
                  <a:srgbClr val="000000">
                    <a:alpha val="30000"/>
                  </a:srgbClr>
                </a:outerShdw>
              </a:effectLst>
              <a:uLnTx/>
              <a:uFillTx/>
              <a:latin typeface="Comic Sans MS"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56047" y="251989"/>
            <a:ext cx="8568531" cy="1259946"/>
          </a:xfrm>
        </p:spPr>
        <p:txBody>
          <a:bodyPr/>
          <a:lstStyle/>
          <a:p>
            <a:r>
              <a:rPr lang="it-IT" i="0" dirty="0" err="1">
                <a:solidFill>
                  <a:schemeClr val="bg1"/>
                </a:solidFill>
              </a:rPr>
              <a:t>Neutron</a:t>
            </a:r>
            <a:r>
              <a:rPr lang="it-IT" i="0" dirty="0">
                <a:solidFill>
                  <a:schemeClr val="bg1"/>
                </a:solidFill>
              </a:rPr>
              <a:t> star low mass </a:t>
            </a:r>
            <a:r>
              <a:rPr lang="it-IT" i="0" dirty="0" err="1">
                <a:solidFill>
                  <a:schemeClr val="bg1"/>
                </a:solidFill>
              </a:rPr>
              <a:t>x-ray</a:t>
            </a:r>
            <a:r>
              <a:rPr lang="it-IT" i="0" dirty="0">
                <a:solidFill>
                  <a:schemeClr val="bg1"/>
                </a:solidFill>
              </a:rPr>
              <a:t> </a:t>
            </a:r>
            <a:r>
              <a:rPr lang="it-IT" i="0" dirty="0" err="1">
                <a:solidFill>
                  <a:schemeClr val="bg1"/>
                </a:solidFill>
              </a:rPr>
              <a:t>binaries</a:t>
            </a:r>
            <a:r>
              <a:rPr lang="it-IT" i="0" dirty="0">
                <a:solidFill>
                  <a:schemeClr val="bg1"/>
                </a:solidFill>
              </a:rPr>
              <a:t> </a:t>
            </a:r>
            <a:r>
              <a:rPr lang="it-IT" i="0" dirty="0" err="1">
                <a:solidFill>
                  <a:schemeClr val="bg1"/>
                </a:solidFill>
              </a:rPr>
              <a:t>classification</a:t>
            </a:r>
            <a:endParaRPr lang="en-US" sz="2600" dirty="0">
              <a:solidFill>
                <a:schemeClr val="bg1"/>
              </a:solidFill>
            </a:endParaRPr>
          </a:p>
        </p:txBody>
      </p:sp>
      <p:pic>
        <p:nvPicPr>
          <p:cNvPr id="146437" name="Picture 5"/>
          <p:cNvPicPr>
            <a:picLocks noChangeAspect="1" noChangeArrowheads="1"/>
          </p:cNvPicPr>
          <p:nvPr/>
        </p:nvPicPr>
        <p:blipFill>
          <a:blip r:embed="rId3" cstate="print"/>
          <a:srcRect l="43921" t="5728" r="23529" b="58424"/>
          <a:stretch>
            <a:fillRect/>
          </a:stretch>
        </p:blipFill>
        <p:spPr bwMode="auto">
          <a:xfrm>
            <a:off x="5472360" y="1979637"/>
            <a:ext cx="2836926" cy="5196332"/>
          </a:xfrm>
          <a:prstGeom prst="rect">
            <a:avLst/>
          </a:prstGeom>
          <a:noFill/>
          <a:ln w="9525">
            <a:noFill/>
            <a:miter lim="800000"/>
            <a:headEnd/>
            <a:tailEnd/>
          </a:ln>
        </p:spPr>
      </p:pic>
      <p:sp>
        <p:nvSpPr>
          <p:cNvPr id="146438" name="Text Box 6"/>
          <p:cNvSpPr txBox="1">
            <a:spLocks noChangeArrowheads="1"/>
          </p:cNvSpPr>
          <p:nvPr/>
        </p:nvSpPr>
        <p:spPr bwMode="auto">
          <a:xfrm>
            <a:off x="935856" y="2311062"/>
            <a:ext cx="4176464" cy="4964648"/>
          </a:xfrm>
          <a:prstGeom prst="rect">
            <a:avLst/>
          </a:prstGeom>
          <a:noFill/>
          <a:ln w="9525">
            <a:noFill/>
            <a:miter lim="800000"/>
            <a:headEnd/>
            <a:tailEnd/>
          </a:ln>
          <a:effectLst/>
        </p:spPr>
        <p:txBody>
          <a:bodyPr wrap="square" lIns="100794" tIns="50397" rIns="100794" bIns="50397">
            <a:spAutoFit/>
          </a:bodyPr>
          <a:lstStyle/>
          <a:p>
            <a:r>
              <a:rPr lang="it-IT" sz="2200" u="sng" dirty="0" err="1">
                <a:latin typeface="Comic Sans MS" pitchFamily="66" charset="0"/>
              </a:rPr>
              <a:t>Atoll</a:t>
            </a:r>
            <a:r>
              <a:rPr lang="it-IT" sz="2200" u="sng" dirty="0">
                <a:latin typeface="Comic Sans MS" pitchFamily="66" charset="0"/>
              </a:rPr>
              <a:t> </a:t>
            </a:r>
            <a:r>
              <a:rPr lang="it-IT" sz="2200" u="sng" dirty="0" err="1">
                <a:latin typeface="Comic Sans MS" pitchFamily="66" charset="0"/>
              </a:rPr>
              <a:t>sources</a:t>
            </a:r>
            <a:r>
              <a:rPr lang="it-IT" sz="2200" dirty="0">
                <a:latin typeface="Comic Sans MS" pitchFamily="66" charset="0"/>
              </a:rPr>
              <a:t>: </a:t>
            </a:r>
          </a:p>
          <a:p>
            <a:r>
              <a:rPr lang="it-IT" sz="2200" dirty="0">
                <a:latin typeface="Comic Sans MS" pitchFamily="66" charset="0"/>
              </a:rPr>
              <a:t>   </a:t>
            </a:r>
            <a:r>
              <a:rPr lang="it-IT" sz="2200" dirty="0" err="1">
                <a:latin typeface="Comic Sans MS" pitchFamily="66" charset="0"/>
              </a:rPr>
              <a:t>Lx</a:t>
            </a:r>
            <a:r>
              <a:rPr lang="it-IT" sz="2200" dirty="0">
                <a:latin typeface="Comic Sans MS" pitchFamily="66" charset="0"/>
              </a:rPr>
              <a:t> ~ 0.01-0.1 L(</a:t>
            </a:r>
            <a:r>
              <a:rPr lang="it-IT" sz="2200" dirty="0" err="1">
                <a:latin typeface="Comic Sans MS" pitchFamily="66" charset="0"/>
              </a:rPr>
              <a:t>Edd</a:t>
            </a:r>
            <a:r>
              <a:rPr lang="it-IT" sz="2200" dirty="0">
                <a:latin typeface="Comic Sans MS" pitchFamily="66" charset="0"/>
              </a:rPr>
              <a:t>)</a:t>
            </a:r>
          </a:p>
          <a:p>
            <a:r>
              <a:rPr lang="it-IT" sz="2200" dirty="0">
                <a:latin typeface="Comic Sans MS" pitchFamily="66" charset="0"/>
              </a:rPr>
              <a:t>   </a:t>
            </a:r>
            <a:r>
              <a:rPr lang="it-IT" sz="2200" dirty="0" err="1">
                <a:latin typeface="Comic Sans MS" pitchFamily="66" charset="0"/>
              </a:rPr>
              <a:t>type</a:t>
            </a:r>
            <a:r>
              <a:rPr lang="it-IT" sz="2200" dirty="0">
                <a:latin typeface="Comic Sans MS" pitchFamily="66" charset="0"/>
              </a:rPr>
              <a:t> I </a:t>
            </a:r>
            <a:r>
              <a:rPr lang="it-IT" sz="2200" dirty="0" err="1">
                <a:latin typeface="Comic Sans MS" pitchFamily="66" charset="0"/>
              </a:rPr>
              <a:t>X-ray</a:t>
            </a:r>
            <a:r>
              <a:rPr lang="it-IT" sz="2200" dirty="0">
                <a:latin typeface="Comic Sans MS" pitchFamily="66" charset="0"/>
              </a:rPr>
              <a:t> </a:t>
            </a:r>
            <a:r>
              <a:rPr lang="it-IT" sz="2200" dirty="0" err="1">
                <a:latin typeface="Comic Sans MS" pitchFamily="66" charset="0"/>
              </a:rPr>
              <a:t>bursts</a:t>
            </a:r>
            <a:r>
              <a:rPr lang="it-IT" sz="2200" dirty="0">
                <a:latin typeface="Comic Sans MS" pitchFamily="66" charset="0"/>
              </a:rPr>
              <a:t> </a:t>
            </a:r>
          </a:p>
          <a:p>
            <a:r>
              <a:rPr lang="it-IT" sz="2200" dirty="0">
                <a:latin typeface="Comic Sans MS" pitchFamily="66" charset="0"/>
              </a:rPr>
              <a:t>   </a:t>
            </a:r>
            <a:r>
              <a:rPr lang="it-IT" sz="2200" dirty="0" err="1">
                <a:latin typeface="Comic Sans MS" pitchFamily="66" charset="0"/>
              </a:rPr>
              <a:t>most</a:t>
            </a:r>
            <a:r>
              <a:rPr lang="it-IT" sz="2200" dirty="0">
                <a:latin typeface="Comic Sans MS" pitchFamily="66" charset="0"/>
              </a:rPr>
              <a:t> are </a:t>
            </a:r>
            <a:r>
              <a:rPr lang="it-IT" sz="2200" dirty="0" err="1">
                <a:latin typeface="Comic Sans MS" pitchFamily="66" charset="0"/>
              </a:rPr>
              <a:t>transients</a:t>
            </a:r>
            <a:r>
              <a:rPr lang="it-IT" sz="2000" dirty="0">
                <a:latin typeface="Comic Sans MS" pitchFamily="66" charset="0"/>
              </a:rPr>
              <a:t> </a:t>
            </a:r>
          </a:p>
          <a:p>
            <a:r>
              <a:rPr lang="it-IT" sz="2000" dirty="0" smtClean="0">
                <a:latin typeface="Comic Sans MS" pitchFamily="66" charset="0"/>
              </a:rPr>
              <a:t>   Hard &amp; Soft </a:t>
            </a:r>
            <a:r>
              <a:rPr lang="it-IT" sz="2000" dirty="0" err="1" smtClean="0">
                <a:latin typeface="Comic Sans MS" pitchFamily="66" charset="0"/>
              </a:rPr>
              <a:t>spectral</a:t>
            </a:r>
            <a:r>
              <a:rPr lang="it-IT" sz="2000" dirty="0" smtClean="0">
                <a:latin typeface="Comic Sans MS" pitchFamily="66" charset="0"/>
              </a:rPr>
              <a:t> </a:t>
            </a:r>
            <a:r>
              <a:rPr lang="it-IT" sz="2000" dirty="0" err="1" smtClean="0">
                <a:latin typeface="Comic Sans MS" pitchFamily="66" charset="0"/>
              </a:rPr>
              <a:t>states</a:t>
            </a:r>
            <a:endParaRPr lang="it-IT" sz="2000" dirty="0">
              <a:latin typeface="Comic Sans MS" pitchFamily="66" charset="0"/>
            </a:endParaRPr>
          </a:p>
          <a:p>
            <a:r>
              <a:rPr lang="it-IT" sz="2000" dirty="0" smtClean="0">
                <a:latin typeface="Comic Sans MS" pitchFamily="66" charset="0"/>
              </a:rPr>
              <a:t>   </a:t>
            </a:r>
            <a:r>
              <a:rPr lang="it-IT" sz="2000" dirty="0" err="1" smtClean="0">
                <a:latin typeface="Comic Sans MS" pitchFamily="66" charset="0"/>
              </a:rPr>
              <a:t>X-ray</a:t>
            </a:r>
            <a:r>
              <a:rPr lang="it-IT" sz="2000" dirty="0" smtClean="0">
                <a:latin typeface="Comic Sans MS" pitchFamily="66" charset="0"/>
              </a:rPr>
              <a:t> </a:t>
            </a:r>
            <a:r>
              <a:rPr lang="it-IT" sz="2000" dirty="0" err="1" smtClean="0">
                <a:latin typeface="Comic Sans MS" pitchFamily="66" charset="0"/>
              </a:rPr>
              <a:t>millisec</a:t>
            </a:r>
            <a:r>
              <a:rPr lang="it-IT" sz="2000" dirty="0" smtClean="0">
                <a:latin typeface="Comic Sans MS" pitchFamily="66" charset="0"/>
              </a:rPr>
              <a:t> </a:t>
            </a:r>
            <a:r>
              <a:rPr lang="it-IT" sz="2000" dirty="0" err="1" smtClean="0">
                <a:latin typeface="Comic Sans MS" pitchFamily="66" charset="0"/>
              </a:rPr>
              <a:t>pulsars</a:t>
            </a:r>
            <a:endParaRPr lang="it-IT" sz="2000" dirty="0">
              <a:latin typeface="Comic Sans MS" pitchFamily="66" charset="0"/>
            </a:endParaRPr>
          </a:p>
          <a:p>
            <a:endParaRPr lang="it-IT" sz="2000" u="sng" dirty="0" smtClean="0">
              <a:latin typeface="Comic Sans MS" pitchFamily="66" charset="0"/>
            </a:endParaRPr>
          </a:p>
          <a:p>
            <a:endParaRPr lang="it-IT" sz="2000" u="sng" dirty="0">
              <a:latin typeface="Comic Sans MS" pitchFamily="66" charset="0"/>
            </a:endParaRPr>
          </a:p>
          <a:p>
            <a:r>
              <a:rPr lang="it-IT" sz="2200" u="sng" dirty="0" err="1">
                <a:latin typeface="Comic Sans MS" pitchFamily="66" charset="0"/>
              </a:rPr>
              <a:t>Z-sources</a:t>
            </a:r>
            <a:r>
              <a:rPr lang="it-IT" sz="2200" dirty="0">
                <a:latin typeface="Comic Sans MS" pitchFamily="66" charset="0"/>
              </a:rPr>
              <a:t>:</a:t>
            </a:r>
          </a:p>
          <a:p>
            <a:r>
              <a:rPr lang="it-IT" sz="2200" dirty="0">
                <a:latin typeface="Comic Sans MS" pitchFamily="66" charset="0"/>
              </a:rPr>
              <a:t>   </a:t>
            </a:r>
            <a:r>
              <a:rPr lang="it-IT" sz="2200" dirty="0" err="1">
                <a:latin typeface="Comic Sans MS" pitchFamily="66" charset="0"/>
              </a:rPr>
              <a:t>Lx</a:t>
            </a:r>
            <a:r>
              <a:rPr lang="it-IT" sz="2200" dirty="0">
                <a:latin typeface="Comic Sans MS" pitchFamily="66" charset="0"/>
              </a:rPr>
              <a:t> ~ 0.1-1.0 L(</a:t>
            </a:r>
            <a:r>
              <a:rPr lang="it-IT" sz="2200" dirty="0" err="1">
                <a:latin typeface="Comic Sans MS" pitchFamily="66" charset="0"/>
              </a:rPr>
              <a:t>Edd</a:t>
            </a:r>
            <a:r>
              <a:rPr lang="it-IT" sz="2200" dirty="0">
                <a:latin typeface="Comic Sans MS" pitchFamily="66" charset="0"/>
              </a:rPr>
              <a:t>)</a:t>
            </a:r>
          </a:p>
          <a:p>
            <a:r>
              <a:rPr lang="it-IT" sz="2200" dirty="0">
                <a:latin typeface="Comic Sans MS" pitchFamily="66" charset="0"/>
              </a:rPr>
              <a:t>   a </a:t>
            </a:r>
            <a:r>
              <a:rPr lang="it-IT" sz="2200" dirty="0" err="1">
                <a:latin typeface="Comic Sans MS" pitchFamily="66" charset="0"/>
              </a:rPr>
              <a:t>few</a:t>
            </a:r>
            <a:r>
              <a:rPr lang="it-IT" sz="2200" dirty="0">
                <a:latin typeface="Comic Sans MS" pitchFamily="66" charset="0"/>
              </a:rPr>
              <a:t> </a:t>
            </a:r>
            <a:r>
              <a:rPr lang="it-IT" sz="2200" dirty="0" err="1">
                <a:latin typeface="Comic Sans MS" pitchFamily="66" charset="0"/>
              </a:rPr>
              <a:t>X-ray</a:t>
            </a:r>
            <a:r>
              <a:rPr lang="it-IT" sz="2200" dirty="0">
                <a:latin typeface="Comic Sans MS" pitchFamily="66" charset="0"/>
              </a:rPr>
              <a:t> </a:t>
            </a:r>
            <a:r>
              <a:rPr lang="it-IT" sz="2200" dirty="0" err="1">
                <a:latin typeface="Comic Sans MS" pitchFamily="66" charset="0"/>
              </a:rPr>
              <a:t>bursts</a:t>
            </a:r>
            <a:endParaRPr lang="it-IT" sz="2200" dirty="0">
              <a:latin typeface="Comic Sans MS" pitchFamily="66" charset="0"/>
            </a:endParaRPr>
          </a:p>
          <a:p>
            <a:r>
              <a:rPr lang="it-IT" sz="2200" dirty="0">
                <a:latin typeface="Comic Sans MS" pitchFamily="66" charset="0"/>
              </a:rPr>
              <a:t>   </a:t>
            </a:r>
            <a:r>
              <a:rPr lang="it-IT" sz="2200" dirty="0" err="1">
                <a:latin typeface="Comic Sans MS" pitchFamily="66" charset="0"/>
              </a:rPr>
              <a:t>all</a:t>
            </a:r>
            <a:r>
              <a:rPr lang="it-IT" sz="2200" dirty="0">
                <a:latin typeface="Comic Sans MS" pitchFamily="66" charset="0"/>
              </a:rPr>
              <a:t> </a:t>
            </a:r>
            <a:r>
              <a:rPr lang="it-IT" sz="2200" dirty="0" err="1">
                <a:latin typeface="Comic Sans MS" pitchFamily="66" charset="0"/>
              </a:rPr>
              <a:t>persistent</a:t>
            </a:r>
            <a:endParaRPr lang="it-IT" sz="2200" dirty="0">
              <a:latin typeface="Comic Sans MS" pitchFamily="66" charset="0"/>
            </a:endParaRPr>
          </a:p>
          <a:p>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except</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for</a:t>
            </a:r>
            <a:r>
              <a:rPr lang="it-IT" sz="2000" dirty="0" smtClean="0">
                <a:solidFill>
                  <a:srgbClr val="0070C0"/>
                </a:solidFill>
                <a:latin typeface="Comic Sans MS" pitchFamily="66" charset="0"/>
              </a:rPr>
              <a:t> XTE J1701-462,</a:t>
            </a:r>
          </a:p>
          <a:p>
            <a:r>
              <a:rPr lang="it-IT" sz="2000" dirty="0" smtClean="0">
                <a:solidFill>
                  <a:srgbClr val="0070C0"/>
                </a:solidFill>
                <a:latin typeface="Comic Sans MS" pitchFamily="66" charset="0"/>
              </a:rPr>
              <a:t>    the first </a:t>
            </a:r>
            <a:r>
              <a:rPr lang="it-IT" sz="2000" dirty="0" err="1" smtClean="0">
                <a:solidFill>
                  <a:srgbClr val="0070C0"/>
                </a:solidFill>
                <a:latin typeface="Comic Sans MS" pitchFamily="66" charset="0"/>
              </a:rPr>
              <a:t>transient</a:t>
            </a:r>
            <a:r>
              <a:rPr lang="it-IT" sz="2000" dirty="0" smtClean="0">
                <a:solidFill>
                  <a:srgbClr val="0070C0"/>
                </a:solidFill>
                <a:latin typeface="Comic Sans MS" pitchFamily="66" charset="0"/>
              </a:rPr>
              <a:t> Z source,</a:t>
            </a:r>
          </a:p>
          <a:p>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Homan</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et</a:t>
            </a:r>
            <a:r>
              <a:rPr lang="it-IT" sz="2000" dirty="0" smtClean="0">
                <a:solidFill>
                  <a:srgbClr val="0070C0"/>
                </a:solidFill>
                <a:latin typeface="Comic Sans MS" pitchFamily="66" charset="0"/>
              </a:rPr>
              <a:t> al. 2007, </a:t>
            </a:r>
            <a:r>
              <a:rPr lang="it-IT" sz="2000" dirty="0" err="1" smtClean="0">
                <a:solidFill>
                  <a:srgbClr val="0070C0"/>
                </a:solidFill>
                <a:latin typeface="Comic Sans MS" pitchFamily="66" charset="0"/>
              </a:rPr>
              <a:t>ApJ</a:t>
            </a:r>
            <a:r>
              <a:rPr lang="it-IT" sz="2000" dirty="0" smtClean="0">
                <a:solidFill>
                  <a:srgbClr val="0070C0"/>
                </a:solidFill>
                <a:latin typeface="Comic Sans MS" pitchFamily="66" charset="0"/>
              </a:rPr>
              <a:t>)</a:t>
            </a:r>
            <a:endParaRPr lang="it-IT" sz="2000"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title"/>
          </p:nvPr>
        </p:nvSpPr>
        <p:spPr>
          <a:xfrm>
            <a:off x="588037" y="0"/>
            <a:ext cx="8818797" cy="1007957"/>
          </a:xfrm>
        </p:spPr>
        <p:txBody>
          <a:bodyPr/>
          <a:lstStyle/>
          <a:p>
            <a:r>
              <a:rPr lang="it-IT" i="0" dirty="0" err="1">
                <a:solidFill>
                  <a:schemeClr val="bg1"/>
                </a:solidFill>
              </a:rPr>
              <a:t>Atoll</a:t>
            </a:r>
            <a:r>
              <a:rPr lang="it-IT" i="0" dirty="0">
                <a:solidFill>
                  <a:schemeClr val="bg1"/>
                </a:solidFill>
              </a:rPr>
              <a:t> </a:t>
            </a:r>
            <a:r>
              <a:rPr lang="it-IT" i="0" dirty="0" err="1">
                <a:solidFill>
                  <a:schemeClr val="bg1"/>
                </a:solidFill>
              </a:rPr>
              <a:t>sources</a:t>
            </a:r>
            <a:r>
              <a:rPr lang="it-IT" i="0" dirty="0">
                <a:solidFill>
                  <a:schemeClr val="bg1"/>
                </a:solidFill>
              </a:rPr>
              <a:t>: </a:t>
            </a:r>
            <a:r>
              <a:rPr lang="it-IT" i="0" dirty="0" err="1">
                <a:solidFill>
                  <a:schemeClr val="bg1"/>
                </a:solidFill>
              </a:rPr>
              <a:t>energy</a:t>
            </a:r>
            <a:r>
              <a:rPr lang="it-IT" i="0" dirty="0">
                <a:solidFill>
                  <a:schemeClr val="bg1"/>
                </a:solidFill>
              </a:rPr>
              <a:t> </a:t>
            </a:r>
            <a:r>
              <a:rPr lang="it-IT" i="0" dirty="0" err="1">
                <a:solidFill>
                  <a:schemeClr val="bg1"/>
                </a:solidFill>
              </a:rPr>
              <a:t>spectra</a:t>
            </a:r>
            <a:endParaRPr lang="it-IT" i="0" dirty="0">
              <a:solidFill>
                <a:schemeClr val="bg1"/>
              </a:solidFill>
            </a:endParaRPr>
          </a:p>
        </p:txBody>
      </p:sp>
      <p:pic>
        <p:nvPicPr>
          <p:cNvPr id="148483" name="Picture 1027"/>
          <p:cNvPicPr>
            <a:picLocks noChangeAspect="1" noChangeArrowheads="1"/>
          </p:cNvPicPr>
          <p:nvPr/>
        </p:nvPicPr>
        <p:blipFill>
          <a:blip r:embed="rId3" cstate="print"/>
          <a:srcRect/>
          <a:stretch>
            <a:fillRect/>
          </a:stretch>
        </p:blipFill>
        <p:spPr bwMode="auto">
          <a:xfrm>
            <a:off x="5658101" y="1091953"/>
            <a:ext cx="4422524" cy="6045991"/>
          </a:xfrm>
          <a:prstGeom prst="rect">
            <a:avLst/>
          </a:prstGeom>
          <a:noFill/>
        </p:spPr>
      </p:pic>
      <p:sp>
        <p:nvSpPr>
          <p:cNvPr id="148484" name="Rectangle 1028"/>
          <p:cNvSpPr>
            <a:spLocks noChangeArrowheads="1"/>
          </p:cNvSpPr>
          <p:nvPr/>
        </p:nvSpPr>
        <p:spPr bwMode="auto">
          <a:xfrm>
            <a:off x="698294" y="167993"/>
            <a:ext cx="7912240" cy="1259946"/>
          </a:xfrm>
          <a:prstGeom prst="rect">
            <a:avLst/>
          </a:prstGeom>
          <a:noFill/>
          <a:ln w="9525">
            <a:noFill/>
            <a:miter lim="800000"/>
            <a:headEnd/>
            <a:tailEnd/>
          </a:ln>
          <a:effectLst/>
        </p:spPr>
        <p:txBody>
          <a:bodyPr lIns="100794" tIns="50397" rIns="100794" bIns="50397" anchor="ctr"/>
          <a:lstStyle/>
          <a:p>
            <a:endParaRPr lang="it-IT" sz="2200" dirty="0">
              <a:solidFill>
                <a:srgbClr val="FF3300"/>
              </a:solidFill>
              <a:latin typeface="Comic Sans MS" pitchFamily="66" charset="0"/>
            </a:endParaRPr>
          </a:p>
        </p:txBody>
      </p:sp>
      <p:sp>
        <p:nvSpPr>
          <p:cNvPr id="148485" name="Text Box 1029"/>
          <p:cNvSpPr txBox="1">
            <a:spLocks noChangeArrowheads="1"/>
          </p:cNvSpPr>
          <p:nvPr/>
        </p:nvSpPr>
        <p:spPr bwMode="auto">
          <a:xfrm>
            <a:off x="708107" y="1343942"/>
            <a:ext cx="5628349" cy="5736654"/>
          </a:xfrm>
          <a:prstGeom prst="rect">
            <a:avLst/>
          </a:prstGeom>
          <a:noFill/>
          <a:ln w="9525">
            <a:noFill/>
            <a:miter lim="800000"/>
            <a:headEnd/>
            <a:tailEnd/>
          </a:ln>
          <a:effectLst/>
        </p:spPr>
        <p:txBody>
          <a:bodyPr lIns="100794" tIns="50397" rIns="100794" bIns="50397">
            <a:spAutoFit/>
          </a:bodyPr>
          <a:lstStyle/>
          <a:p>
            <a:pPr>
              <a:spcBef>
                <a:spcPts val="345"/>
              </a:spcBef>
            </a:pPr>
            <a:endParaRPr lang="en-GB" sz="1300" dirty="0">
              <a:solidFill>
                <a:schemeClr val="bg1"/>
              </a:solidFill>
              <a:latin typeface="Comic Sans MS" pitchFamily="66" charset="0"/>
            </a:endParaRPr>
          </a:p>
          <a:p>
            <a:pPr>
              <a:spcBef>
                <a:spcPts val="345"/>
              </a:spcBef>
            </a:pPr>
            <a:r>
              <a:rPr lang="en-GB" sz="2200" dirty="0">
                <a:latin typeface="Comic Sans MS" pitchFamily="66" charset="0"/>
              </a:rPr>
              <a:t>- Soft component (few </a:t>
            </a:r>
            <a:r>
              <a:rPr lang="en-GB" sz="2200" dirty="0" smtClean="0">
                <a:latin typeface="Comic Sans MS" pitchFamily="66" charset="0"/>
              </a:rPr>
              <a:t>0.1 </a:t>
            </a:r>
            <a:r>
              <a:rPr lang="en-GB" sz="2200" dirty="0" err="1" smtClean="0">
                <a:latin typeface="Comic Sans MS" pitchFamily="66" charset="0"/>
              </a:rPr>
              <a:t>keV</a:t>
            </a:r>
            <a:r>
              <a:rPr lang="en-GB" sz="2200" dirty="0">
                <a:latin typeface="Comic Sans MS" pitchFamily="66" charset="0"/>
              </a:rPr>
              <a:t>) </a:t>
            </a:r>
          </a:p>
          <a:p>
            <a:pPr>
              <a:spcBef>
                <a:spcPts val="345"/>
              </a:spcBef>
            </a:pPr>
            <a:r>
              <a:rPr lang="en-GB" sz="2200" dirty="0">
                <a:latin typeface="Comic Sans MS" pitchFamily="66" charset="0"/>
              </a:rPr>
              <a:t>   (blackbody or disk-blackbody model) </a:t>
            </a:r>
          </a:p>
          <a:p>
            <a:pPr>
              <a:spcBef>
                <a:spcPts val="345"/>
              </a:spcBef>
            </a:pPr>
            <a:endParaRPr lang="en-GB" sz="1300" dirty="0">
              <a:latin typeface="Comic Sans MS" pitchFamily="66" charset="0"/>
            </a:endParaRPr>
          </a:p>
          <a:p>
            <a:pPr>
              <a:spcBef>
                <a:spcPts val="345"/>
              </a:spcBef>
            </a:pPr>
            <a:r>
              <a:rPr lang="en-GB" sz="2200" dirty="0">
                <a:latin typeface="Comic Sans MS" pitchFamily="66" charset="0"/>
              </a:rPr>
              <a:t>- Power law with exponential</a:t>
            </a:r>
          </a:p>
          <a:p>
            <a:pPr>
              <a:spcBef>
                <a:spcPts val="345"/>
              </a:spcBef>
            </a:pPr>
            <a:r>
              <a:rPr lang="en-GB" sz="2200" dirty="0">
                <a:latin typeface="Comic Sans MS" pitchFamily="66" charset="0"/>
              </a:rPr>
              <a:t>   </a:t>
            </a:r>
            <a:r>
              <a:rPr lang="en-GB" sz="2200" dirty="0" err="1">
                <a:latin typeface="Comic Sans MS" pitchFamily="66" charset="0"/>
              </a:rPr>
              <a:t>cutoff</a:t>
            </a:r>
            <a:r>
              <a:rPr lang="en-GB" sz="2200" dirty="0">
                <a:latin typeface="Comic Sans MS" pitchFamily="66" charset="0"/>
              </a:rPr>
              <a:t> (5-20 </a:t>
            </a:r>
            <a:r>
              <a:rPr lang="en-GB" sz="2200" dirty="0" err="1">
                <a:latin typeface="Comic Sans MS" pitchFamily="66" charset="0"/>
              </a:rPr>
              <a:t>keV</a:t>
            </a:r>
            <a:r>
              <a:rPr lang="en-GB" sz="2200" dirty="0">
                <a:latin typeface="Comic Sans MS" pitchFamily="66" charset="0"/>
              </a:rPr>
              <a:t>): Thermal</a:t>
            </a:r>
          </a:p>
          <a:p>
            <a:pPr>
              <a:spcBef>
                <a:spcPts val="565"/>
              </a:spcBef>
            </a:pPr>
            <a:r>
              <a:rPr lang="en-GB" sz="2200" dirty="0">
                <a:latin typeface="Comic Sans MS" pitchFamily="66" charset="0"/>
              </a:rPr>
              <a:t>   </a:t>
            </a:r>
            <a:r>
              <a:rPr lang="en-GB" sz="2200" dirty="0" err="1">
                <a:latin typeface="Comic Sans MS" pitchFamily="66" charset="0"/>
              </a:rPr>
              <a:t>Comptonization</a:t>
            </a:r>
            <a:r>
              <a:rPr lang="en-GB" sz="2200" dirty="0">
                <a:latin typeface="Comic Sans MS" pitchFamily="66" charset="0"/>
              </a:rPr>
              <a:t>.</a:t>
            </a:r>
          </a:p>
          <a:p>
            <a:pPr>
              <a:spcBef>
                <a:spcPts val="565"/>
              </a:spcBef>
            </a:pPr>
            <a:endParaRPr lang="en-GB" sz="1300" dirty="0">
              <a:latin typeface="Comic Sans MS" pitchFamily="66" charset="0"/>
            </a:endParaRPr>
          </a:p>
          <a:p>
            <a:pPr>
              <a:spcBef>
                <a:spcPts val="565"/>
              </a:spcBef>
            </a:pPr>
            <a:r>
              <a:rPr lang="en-GB" sz="2200" dirty="0">
                <a:latin typeface="Comic Sans MS" pitchFamily="66" charset="0"/>
              </a:rPr>
              <a:t>- Soft and hard states:</a:t>
            </a:r>
          </a:p>
          <a:p>
            <a:pPr>
              <a:spcBef>
                <a:spcPts val="565"/>
              </a:spcBef>
            </a:pPr>
            <a:r>
              <a:rPr lang="en-GB" sz="2200" dirty="0">
                <a:latin typeface="Comic Sans MS" pitchFamily="66" charset="0"/>
              </a:rPr>
              <a:t>   in the hard state the </a:t>
            </a:r>
            <a:r>
              <a:rPr lang="en-GB" sz="2200" dirty="0" err="1">
                <a:latin typeface="Comic Sans MS" pitchFamily="66" charset="0"/>
              </a:rPr>
              <a:t>cutoff</a:t>
            </a:r>
            <a:r>
              <a:rPr lang="en-GB" sz="2200" dirty="0">
                <a:latin typeface="Comic Sans MS" pitchFamily="66" charset="0"/>
              </a:rPr>
              <a:t> shifts </a:t>
            </a:r>
          </a:p>
          <a:p>
            <a:pPr>
              <a:spcBef>
                <a:spcPts val="565"/>
              </a:spcBef>
            </a:pPr>
            <a:r>
              <a:rPr lang="en-GB" sz="2200" dirty="0">
                <a:latin typeface="Comic Sans MS" pitchFamily="66" charset="0"/>
              </a:rPr>
              <a:t>   to higher energies (up to &gt; 200 </a:t>
            </a:r>
            <a:r>
              <a:rPr lang="en-GB" sz="2200" dirty="0" err="1">
                <a:latin typeface="Comic Sans MS" pitchFamily="66" charset="0"/>
              </a:rPr>
              <a:t>keV</a:t>
            </a:r>
            <a:r>
              <a:rPr lang="en-GB" sz="2200" dirty="0">
                <a:latin typeface="Comic Sans MS" pitchFamily="66" charset="0"/>
              </a:rPr>
              <a:t>) </a:t>
            </a:r>
          </a:p>
          <a:p>
            <a:pPr>
              <a:spcBef>
                <a:spcPts val="565"/>
              </a:spcBef>
            </a:pPr>
            <a:endParaRPr lang="en-GB" sz="1300" dirty="0">
              <a:latin typeface="Comic Sans MS" pitchFamily="66" charset="0"/>
            </a:endParaRPr>
          </a:p>
          <a:p>
            <a:pPr>
              <a:spcBef>
                <a:spcPts val="565"/>
              </a:spcBef>
            </a:pPr>
            <a:r>
              <a:rPr lang="en-GB" sz="2200" dirty="0">
                <a:latin typeface="Comic Sans MS" pitchFamily="66" charset="0"/>
              </a:rPr>
              <a:t>- Iron emission (fluorescence) line </a:t>
            </a:r>
          </a:p>
          <a:p>
            <a:pPr>
              <a:spcBef>
                <a:spcPts val="565"/>
              </a:spcBef>
            </a:pPr>
            <a:r>
              <a:rPr lang="en-GB" sz="2200" dirty="0">
                <a:latin typeface="Comic Sans MS" pitchFamily="66" charset="0"/>
              </a:rPr>
              <a:t>    at ~6.4 </a:t>
            </a:r>
            <a:r>
              <a:rPr lang="en-GB" sz="2200" dirty="0" smtClean="0">
                <a:latin typeface="Comic Sans MS" pitchFamily="66" charset="0"/>
              </a:rPr>
              <a:t>- 6.7 </a:t>
            </a:r>
            <a:r>
              <a:rPr lang="en-GB" sz="2200" dirty="0" err="1" smtClean="0">
                <a:latin typeface="Comic Sans MS" pitchFamily="66" charset="0"/>
              </a:rPr>
              <a:t>keV</a:t>
            </a:r>
            <a:endParaRPr lang="en-GB" sz="2200" dirty="0">
              <a:latin typeface="Comic Sans MS" pitchFamily="66" charset="0"/>
            </a:endParaRPr>
          </a:p>
          <a:p>
            <a:pPr>
              <a:spcBef>
                <a:spcPts val="565"/>
              </a:spcBef>
            </a:pPr>
            <a:endParaRPr lang="en-GB" sz="1300" dirty="0">
              <a:latin typeface="Comic Sans MS" pitchFamily="66" charset="0"/>
            </a:endParaRPr>
          </a:p>
          <a:p>
            <a:pPr>
              <a:spcBef>
                <a:spcPts val="565"/>
              </a:spcBef>
            </a:pPr>
            <a:r>
              <a:rPr lang="en-GB" sz="2200" dirty="0">
                <a:latin typeface="Comic Sans MS" pitchFamily="66" charset="0"/>
              </a:rPr>
              <a:t>- Evidence for a reflection component</a:t>
            </a:r>
            <a:endParaRPr lang="it-IT" sz="2000" dirty="0">
              <a:latin typeface="Comic Sans MS" pitchFamily="66" charset="0"/>
            </a:endParaRPr>
          </a:p>
        </p:txBody>
      </p:sp>
      <p:sp>
        <p:nvSpPr>
          <p:cNvPr id="148486" name="Text Box 1030"/>
          <p:cNvSpPr txBox="1">
            <a:spLocks noChangeArrowheads="1"/>
          </p:cNvSpPr>
          <p:nvPr/>
        </p:nvSpPr>
        <p:spPr bwMode="auto">
          <a:xfrm>
            <a:off x="6552407" y="1511936"/>
            <a:ext cx="2968737" cy="409555"/>
          </a:xfrm>
          <a:prstGeom prst="rect">
            <a:avLst/>
          </a:prstGeom>
          <a:noFill/>
          <a:ln w="9525">
            <a:noFill/>
            <a:miter lim="800000"/>
            <a:headEnd/>
            <a:tailEnd/>
          </a:ln>
          <a:effectLst/>
        </p:spPr>
        <p:txBody>
          <a:bodyPr wrap="none" lIns="100794" tIns="50397" rIns="100794" bIns="50397">
            <a:spAutoFit/>
          </a:bodyPr>
          <a:lstStyle/>
          <a:p>
            <a:r>
              <a:rPr lang="it-IT" sz="2000" b="1" dirty="0">
                <a:solidFill>
                  <a:srgbClr val="FF0000"/>
                </a:solidFill>
                <a:latin typeface="Comic Sans MS" pitchFamily="66" charset="0"/>
              </a:rPr>
              <a:t>Soft and Hard </a:t>
            </a:r>
            <a:r>
              <a:rPr lang="it-IT" sz="2000" b="1" dirty="0" err="1">
                <a:solidFill>
                  <a:srgbClr val="FF0000"/>
                </a:solidFill>
                <a:latin typeface="Comic Sans MS" pitchFamily="66" charset="0"/>
              </a:rPr>
              <a:t>States</a:t>
            </a:r>
            <a:endParaRPr lang="it-IT" sz="2000" b="1" dirty="0">
              <a:solidFill>
                <a:srgbClr val="FF0000"/>
              </a:solidFill>
              <a:latin typeface="Comic Sans MS" pitchFamily="66" charset="0"/>
            </a:endParaRPr>
          </a:p>
        </p:txBody>
      </p:sp>
      <p:sp>
        <p:nvSpPr>
          <p:cNvPr id="148487" name="Line 1031"/>
          <p:cNvSpPr>
            <a:spLocks noChangeShapeType="1"/>
          </p:cNvSpPr>
          <p:nvPr/>
        </p:nvSpPr>
        <p:spPr bwMode="auto">
          <a:xfrm>
            <a:off x="6972432" y="1931917"/>
            <a:ext cx="12096" cy="695792"/>
          </a:xfrm>
          <a:prstGeom prst="line">
            <a:avLst/>
          </a:prstGeom>
          <a:noFill/>
          <a:ln w="31750">
            <a:solidFill>
              <a:srgbClr val="FF0000"/>
            </a:solidFill>
            <a:round/>
            <a:headEnd/>
            <a:tailEnd type="triangle" w="med" len="med"/>
          </a:ln>
          <a:effectLst/>
        </p:spPr>
        <p:txBody>
          <a:bodyPr lIns="100794" tIns="50397" rIns="100794" bIns="50397"/>
          <a:lstStyle/>
          <a:p>
            <a:endParaRPr lang="it-IT"/>
          </a:p>
        </p:txBody>
      </p:sp>
      <p:sp>
        <p:nvSpPr>
          <p:cNvPr id="148488" name="Line 1032"/>
          <p:cNvSpPr>
            <a:spLocks noChangeShapeType="1"/>
          </p:cNvSpPr>
          <p:nvPr/>
        </p:nvSpPr>
        <p:spPr bwMode="auto">
          <a:xfrm>
            <a:off x="8148505" y="1931917"/>
            <a:ext cx="708231" cy="1271855"/>
          </a:xfrm>
          <a:prstGeom prst="line">
            <a:avLst/>
          </a:prstGeom>
          <a:noFill/>
          <a:ln w="31750">
            <a:solidFill>
              <a:srgbClr val="FF0000"/>
            </a:solidFill>
            <a:round/>
            <a:headEnd/>
            <a:tailEnd type="triangle" w="med" len="med"/>
          </a:ln>
          <a:effectLst/>
        </p:spPr>
        <p:txBody>
          <a:bodyPr lIns="100794" tIns="50397" rIns="100794" bIns="50397"/>
          <a:lstStyle/>
          <a:p>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88037" y="0"/>
            <a:ext cx="8904552" cy="1679928"/>
          </a:xfrm>
          <a:noFill/>
          <a:ln/>
        </p:spPr>
        <p:txBody>
          <a:bodyPr/>
          <a:lstStyle/>
          <a:p>
            <a:r>
              <a:rPr lang="it-IT" i="0" dirty="0" err="1">
                <a:solidFill>
                  <a:schemeClr val="bg1"/>
                </a:solidFill>
              </a:rPr>
              <a:t>X-ray</a:t>
            </a:r>
            <a:r>
              <a:rPr lang="it-IT" i="0" dirty="0">
                <a:solidFill>
                  <a:schemeClr val="bg1"/>
                </a:solidFill>
              </a:rPr>
              <a:t> </a:t>
            </a:r>
            <a:r>
              <a:rPr lang="it-IT" i="0" dirty="0" err="1">
                <a:solidFill>
                  <a:schemeClr val="bg1"/>
                </a:solidFill>
              </a:rPr>
              <a:t>energy</a:t>
            </a:r>
            <a:r>
              <a:rPr lang="it-IT" i="0" dirty="0">
                <a:solidFill>
                  <a:schemeClr val="bg1"/>
                </a:solidFill>
              </a:rPr>
              <a:t> </a:t>
            </a:r>
            <a:r>
              <a:rPr lang="it-IT" i="0" dirty="0" err="1">
                <a:solidFill>
                  <a:schemeClr val="bg1"/>
                </a:solidFill>
              </a:rPr>
              <a:t>spectra</a:t>
            </a:r>
            <a:r>
              <a:rPr lang="it-IT" i="0" dirty="0">
                <a:solidFill>
                  <a:schemeClr val="bg1"/>
                </a:solidFill>
              </a:rPr>
              <a:t> </a:t>
            </a:r>
            <a:r>
              <a:rPr lang="it-IT" i="0" dirty="0" err="1">
                <a:solidFill>
                  <a:schemeClr val="bg1"/>
                </a:solidFill>
              </a:rPr>
              <a:t>of</a:t>
            </a:r>
            <a:r>
              <a:rPr lang="it-IT" i="0" dirty="0">
                <a:solidFill>
                  <a:schemeClr val="bg1"/>
                </a:solidFill>
              </a:rPr>
              <a:t> Z </a:t>
            </a:r>
            <a:r>
              <a:rPr lang="it-IT" i="0" dirty="0" err="1">
                <a:solidFill>
                  <a:schemeClr val="bg1"/>
                </a:solidFill>
              </a:rPr>
              <a:t>sources</a:t>
            </a:r>
            <a:r>
              <a:rPr lang="it-IT" i="0" dirty="0">
                <a:solidFill>
                  <a:schemeClr val="bg1"/>
                </a:solidFill>
              </a:rPr>
              <a:t> up </a:t>
            </a:r>
            <a:r>
              <a:rPr lang="it-IT" i="0" dirty="0" err="1">
                <a:solidFill>
                  <a:schemeClr val="bg1"/>
                </a:solidFill>
              </a:rPr>
              <a:t>to</a:t>
            </a:r>
            <a:r>
              <a:rPr lang="it-IT" i="0" dirty="0">
                <a:solidFill>
                  <a:schemeClr val="bg1"/>
                </a:solidFill>
              </a:rPr>
              <a:t> ~20 </a:t>
            </a:r>
            <a:r>
              <a:rPr lang="it-IT" i="0" dirty="0" err="1">
                <a:solidFill>
                  <a:schemeClr val="bg1"/>
                </a:solidFill>
              </a:rPr>
              <a:t>keV</a:t>
            </a:r>
            <a:endParaRPr lang="en-US" i="0" dirty="0">
              <a:solidFill>
                <a:schemeClr val="bg1"/>
              </a:solidFill>
            </a:endParaRPr>
          </a:p>
        </p:txBody>
      </p:sp>
      <p:sp>
        <p:nvSpPr>
          <p:cNvPr id="149508" name="Rectangle 4"/>
          <p:cNvSpPr>
            <a:spLocks noChangeArrowheads="1"/>
          </p:cNvSpPr>
          <p:nvPr/>
        </p:nvSpPr>
        <p:spPr bwMode="auto">
          <a:xfrm>
            <a:off x="936326" y="1763925"/>
            <a:ext cx="8856514" cy="5708441"/>
          </a:xfrm>
          <a:prstGeom prst="rect">
            <a:avLst/>
          </a:prstGeom>
          <a:noFill/>
          <a:ln w="9525">
            <a:noFill/>
            <a:miter lim="800000"/>
            <a:headEnd/>
            <a:tailEnd/>
          </a:ln>
          <a:effectLst/>
        </p:spPr>
        <p:txBody>
          <a:bodyPr wrap="square" lIns="100794" tIns="50397" rIns="100794" bIns="50397">
            <a:spAutoFit/>
          </a:bodyPr>
          <a:lstStyle/>
          <a:p>
            <a:pPr>
              <a:lnSpc>
                <a:spcPct val="90000"/>
              </a:lnSpc>
              <a:spcBef>
                <a:spcPts val="621"/>
              </a:spcBef>
            </a:pPr>
            <a:r>
              <a:rPr lang="en-GB" sz="2000" dirty="0">
                <a:latin typeface="Comic Sans MS" pitchFamily="66" charset="0"/>
              </a:rPr>
              <a:t>Very soft (thermal) spectra. Two components needed (at least). </a:t>
            </a:r>
          </a:p>
          <a:p>
            <a:pPr>
              <a:lnSpc>
                <a:spcPct val="90000"/>
              </a:lnSpc>
              <a:spcBef>
                <a:spcPts val="621"/>
              </a:spcBef>
            </a:pPr>
            <a:r>
              <a:rPr lang="en-GB" sz="2000" dirty="0">
                <a:latin typeface="Comic Sans MS" pitchFamily="66" charset="0"/>
              </a:rPr>
              <a:t>Most popular proposed interpretations:</a:t>
            </a:r>
          </a:p>
          <a:p>
            <a:pPr>
              <a:lnSpc>
                <a:spcPct val="90000"/>
              </a:lnSpc>
              <a:spcBef>
                <a:spcPts val="303"/>
              </a:spcBef>
            </a:pPr>
            <a:endParaRPr lang="en-GB" sz="2000" dirty="0">
              <a:latin typeface="Comic Sans MS" pitchFamily="66" charset="0"/>
            </a:endParaRPr>
          </a:p>
          <a:p>
            <a:pPr>
              <a:lnSpc>
                <a:spcPct val="90000"/>
              </a:lnSpc>
              <a:spcBef>
                <a:spcPts val="303"/>
              </a:spcBef>
            </a:pPr>
            <a:r>
              <a:rPr lang="en-GB" sz="2000" dirty="0">
                <a:solidFill>
                  <a:srgbClr val="0070C0"/>
                </a:solidFill>
                <a:latin typeface="Comic Sans MS" pitchFamily="66" charset="0"/>
              </a:rPr>
              <a:t>- Eastern model (</a:t>
            </a:r>
            <a:r>
              <a:rPr lang="en-GB" sz="2000" dirty="0" err="1">
                <a:solidFill>
                  <a:srgbClr val="0070C0"/>
                </a:solidFill>
                <a:latin typeface="Comic Sans MS" pitchFamily="66" charset="0"/>
              </a:rPr>
              <a:t>Mitsuda</a:t>
            </a:r>
            <a:r>
              <a:rPr lang="en-GB" sz="2000" dirty="0">
                <a:solidFill>
                  <a:srgbClr val="0070C0"/>
                </a:solidFill>
                <a:latin typeface="Comic Sans MS" pitchFamily="66" charset="0"/>
              </a:rPr>
              <a:t> et al. 1984): </a:t>
            </a:r>
          </a:p>
          <a:p>
            <a:pPr>
              <a:lnSpc>
                <a:spcPct val="90000"/>
              </a:lnSpc>
              <a:spcBef>
                <a:spcPts val="621"/>
              </a:spcBef>
            </a:pPr>
            <a:r>
              <a:rPr lang="en-GB" sz="2000" dirty="0">
                <a:latin typeface="Comic Sans MS" pitchFamily="66" charset="0"/>
              </a:rPr>
              <a:t>   </a:t>
            </a:r>
            <a:r>
              <a:rPr lang="en-GB" sz="2000" dirty="0" err="1">
                <a:latin typeface="Comic Sans MS" pitchFamily="66" charset="0"/>
              </a:rPr>
              <a:t>multitemperature</a:t>
            </a:r>
            <a:r>
              <a:rPr lang="en-GB" sz="2000" dirty="0">
                <a:latin typeface="Comic Sans MS" pitchFamily="66" charset="0"/>
              </a:rPr>
              <a:t>-blackbody + blackbody/</a:t>
            </a:r>
            <a:r>
              <a:rPr lang="en-GB" sz="2000" dirty="0" err="1">
                <a:latin typeface="Comic Sans MS" pitchFamily="66" charset="0"/>
              </a:rPr>
              <a:t>Comptonized</a:t>
            </a:r>
            <a:r>
              <a:rPr lang="en-GB" sz="2000" dirty="0">
                <a:latin typeface="Comic Sans MS" pitchFamily="66" charset="0"/>
              </a:rPr>
              <a:t> spectra</a:t>
            </a:r>
          </a:p>
          <a:p>
            <a:pPr>
              <a:lnSpc>
                <a:spcPct val="90000"/>
              </a:lnSpc>
              <a:spcBef>
                <a:spcPts val="510"/>
              </a:spcBef>
            </a:pPr>
            <a:r>
              <a:rPr lang="en-GB" sz="2000" dirty="0">
                <a:latin typeface="Comic Sans MS" pitchFamily="66" charset="0"/>
              </a:rPr>
              <a:t>  (disk emission with </a:t>
            </a:r>
            <a:r>
              <a:rPr lang="en-GB" sz="2000" dirty="0" err="1">
                <a:latin typeface="Comic Sans MS" pitchFamily="66" charset="0"/>
              </a:rPr>
              <a:t>kT</a:t>
            </a:r>
            <a:r>
              <a:rPr lang="en-GB" sz="2000" dirty="0">
                <a:latin typeface="Comic Sans MS" pitchFamily="66" charset="0"/>
              </a:rPr>
              <a:t> = a R</a:t>
            </a:r>
            <a:r>
              <a:rPr lang="en-GB" sz="2000" baseline="30000" dirty="0">
                <a:latin typeface="Comic Sans MS" pitchFamily="66" charset="0"/>
              </a:rPr>
              <a:t>-3/4</a:t>
            </a:r>
            <a:r>
              <a:rPr lang="en-GB" sz="2000" dirty="0">
                <a:latin typeface="Comic Sans MS" pitchFamily="66" charset="0"/>
              </a:rPr>
              <a:t>, and NS surface </a:t>
            </a:r>
            <a:r>
              <a:rPr lang="en-GB" sz="2000" dirty="0" err="1">
                <a:latin typeface="Comic Sans MS" pitchFamily="66" charset="0"/>
              </a:rPr>
              <a:t>comptonized</a:t>
            </a:r>
            <a:r>
              <a:rPr lang="en-GB" sz="2000" dirty="0">
                <a:latin typeface="Comic Sans MS" pitchFamily="66" charset="0"/>
              </a:rPr>
              <a:t> emission)</a:t>
            </a:r>
          </a:p>
          <a:p>
            <a:pPr>
              <a:lnSpc>
                <a:spcPct val="90000"/>
              </a:lnSpc>
              <a:spcBef>
                <a:spcPts val="510"/>
              </a:spcBef>
            </a:pPr>
            <a:r>
              <a:rPr lang="en-GB" sz="2000" dirty="0">
                <a:latin typeface="Comic Sans MS" pitchFamily="66" charset="0"/>
              </a:rPr>
              <a:t>   </a:t>
            </a:r>
          </a:p>
          <a:p>
            <a:pPr>
              <a:lnSpc>
                <a:spcPct val="90000"/>
              </a:lnSpc>
              <a:spcBef>
                <a:spcPts val="400"/>
              </a:spcBef>
            </a:pPr>
            <a:r>
              <a:rPr lang="en-GB" sz="2000" dirty="0">
                <a:solidFill>
                  <a:srgbClr val="0070C0"/>
                </a:solidFill>
                <a:latin typeface="Comic Sans MS" pitchFamily="66" charset="0"/>
              </a:rPr>
              <a:t>- Western model (White et al. 1986):</a:t>
            </a:r>
          </a:p>
          <a:p>
            <a:pPr>
              <a:lnSpc>
                <a:spcPct val="90000"/>
              </a:lnSpc>
              <a:spcBef>
                <a:spcPts val="621"/>
              </a:spcBef>
            </a:pPr>
            <a:r>
              <a:rPr lang="en-GB" sz="2000" dirty="0">
                <a:latin typeface="Comic Sans MS" pitchFamily="66" charset="0"/>
              </a:rPr>
              <a:t>   blackbody + </a:t>
            </a:r>
            <a:r>
              <a:rPr lang="en-GB" sz="2000" dirty="0" err="1">
                <a:latin typeface="Comic Sans MS" pitchFamily="66" charset="0"/>
              </a:rPr>
              <a:t>Comptonized</a:t>
            </a:r>
            <a:r>
              <a:rPr lang="en-GB" sz="2000" dirty="0">
                <a:latin typeface="Comic Sans MS" pitchFamily="66" charset="0"/>
              </a:rPr>
              <a:t> blackbody spectra</a:t>
            </a:r>
          </a:p>
          <a:p>
            <a:pPr>
              <a:lnSpc>
                <a:spcPct val="90000"/>
              </a:lnSpc>
              <a:spcBef>
                <a:spcPts val="510"/>
              </a:spcBef>
            </a:pPr>
            <a:r>
              <a:rPr lang="en-GB" sz="2000" dirty="0">
                <a:latin typeface="Comic Sans MS" pitchFamily="66" charset="0"/>
              </a:rPr>
              <a:t>  (NS or disk emission, and disk emission modified by </a:t>
            </a:r>
          </a:p>
          <a:p>
            <a:pPr>
              <a:lnSpc>
                <a:spcPct val="90000"/>
              </a:lnSpc>
              <a:spcBef>
                <a:spcPts val="510"/>
              </a:spcBef>
            </a:pPr>
            <a:r>
              <a:rPr lang="en-GB" sz="2000" dirty="0">
                <a:latin typeface="Comic Sans MS" pitchFamily="66" charset="0"/>
              </a:rPr>
              <a:t>  </a:t>
            </a:r>
            <a:r>
              <a:rPr lang="en-GB" sz="2000" dirty="0" err="1">
                <a:latin typeface="Comic Sans MS" pitchFamily="66" charset="0"/>
              </a:rPr>
              <a:t>Comptonization</a:t>
            </a:r>
            <a:r>
              <a:rPr lang="en-GB" sz="2000" dirty="0">
                <a:latin typeface="Comic Sans MS" pitchFamily="66" charset="0"/>
              </a:rPr>
              <a:t> in a hotter region).</a:t>
            </a:r>
          </a:p>
          <a:p>
            <a:pPr>
              <a:lnSpc>
                <a:spcPct val="90000"/>
              </a:lnSpc>
              <a:spcBef>
                <a:spcPts val="510"/>
              </a:spcBef>
            </a:pPr>
            <a:endParaRPr lang="en-GB" sz="2000" dirty="0">
              <a:latin typeface="Comic Sans MS" pitchFamily="66" charset="0"/>
            </a:endParaRPr>
          </a:p>
          <a:p>
            <a:pPr>
              <a:lnSpc>
                <a:spcPct val="90000"/>
              </a:lnSpc>
              <a:spcBef>
                <a:spcPts val="248"/>
              </a:spcBef>
            </a:pPr>
            <a:r>
              <a:rPr lang="it-IT" sz="2000" dirty="0"/>
              <a:t>  </a:t>
            </a:r>
            <a:r>
              <a:rPr lang="en-GB" sz="2000" dirty="0">
                <a:solidFill>
                  <a:srgbClr val="0070C0"/>
                </a:solidFill>
                <a:latin typeface="Comic Sans MS" pitchFamily="66" charset="0"/>
              </a:rPr>
              <a:t>- Birmingham model (Church et al. 1997, 2006):</a:t>
            </a:r>
          </a:p>
          <a:p>
            <a:pPr>
              <a:lnSpc>
                <a:spcPct val="90000"/>
              </a:lnSpc>
              <a:spcBef>
                <a:spcPts val="621"/>
              </a:spcBef>
            </a:pPr>
            <a:r>
              <a:rPr lang="en-GB" sz="2000" dirty="0">
                <a:latin typeface="Comic Sans MS" pitchFamily="66" charset="0"/>
              </a:rPr>
              <a:t>   blackbody + </a:t>
            </a:r>
            <a:r>
              <a:rPr lang="en-GB" sz="2000" dirty="0" err="1">
                <a:latin typeface="Comic Sans MS" pitchFamily="66" charset="0"/>
              </a:rPr>
              <a:t>Comptonized</a:t>
            </a:r>
            <a:r>
              <a:rPr lang="en-GB" sz="2000" dirty="0">
                <a:latin typeface="Comic Sans MS" pitchFamily="66" charset="0"/>
              </a:rPr>
              <a:t> spectra</a:t>
            </a:r>
          </a:p>
          <a:p>
            <a:pPr>
              <a:lnSpc>
                <a:spcPct val="90000"/>
              </a:lnSpc>
              <a:spcBef>
                <a:spcPts val="510"/>
              </a:spcBef>
            </a:pPr>
            <a:r>
              <a:rPr lang="en-GB" sz="2000" dirty="0">
                <a:latin typeface="Comic Sans MS" pitchFamily="66" charset="0"/>
              </a:rPr>
              <a:t>  (NS emission, and </a:t>
            </a:r>
            <a:r>
              <a:rPr lang="en-GB" sz="2000" dirty="0" err="1">
                <a:latin typeface="Comic Sans MS" pitchFamily="66" charset="0"/>
              </a:rPr>
              <a:t>Comptonized</a:t>
            </a:r>
            <a:r>
              <a:rPr lang="en-GB" sz="2000" dirty="0">
                <a:latin typeface="Comic Sans MS" pitchFamily="66" charset="0"/>
              </a:rPr>
              <a:t> emission from an extended ADC).</a:t>
            </a:r>
          </a:p>
          <a:p>
            <a:pPr>
              <a:lnSpc>
                <a:spcPct val="90000"/>
              </a:lnSpc>
              <a:spcBef>
                <a:spcPts val="248"/>
              </a:spcBef>
            </a:pPr>
            <a:r>
              <a:rPr lang="it-IT" sz="2000" dirty="0"/>
              <a:t>  </a:t>
            </a:r>
          </a:p>
          <a:p>
            <a:pPr>
              <a:lnSpc>
                <a:spcPct val="90000"/>
              </a:lnSpc>
              <a:spcBef>
                <a:spcPts val="248"/>
              </a:spcBef>
            </a:pPr>
            <a:endParaRPr lang="it-IT"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19832" y="251445"/>
            <a:ext cx="9360793" cy="1259946"/>
          </a:xfrm>
        </p:spPr>
        <p:txBody>
          <a:bodyPr/>
          <a:lstStyle/>
          <a:p>
            <a:r>
              <a:rPr lang="it-IT" i="0" dirty="0" smtClean="0">
                <a:solidFill>
                  <a:schemeClr val="bg1"/>
                </a:solidFill>
              </a:rPr>
              <a:t>Broad band </a:t>
            </a:r>
            <a:r>
              <a:rPr lang="it-IT" i="0" dirty="0" err="1" smtClean="0">
                <a:solidFill>
                  <a:schemeClr val="bg1"/>
                </a:solidFill>
              </a:rPr>
              <a:t>Spectra</a:t>
            </a:r>
            <a:r>
              <a:rPr lang="it-IT" i="0" dirty="0" smtClean="0">
                <a:solidFill>
                  <a:schemeClr val="bg1"/>
                </a:solidFill>
              </a:rPr>
              <a:t> </a:t>
            </a:r>
            <a:r>
              <a:rPr lang="it-IT" i="0" dirty="0" err="1">
                <a:solidFill>
                  <a:schemeClr val="bg1"/>
                </a:solidFill>
              </a:rPr>
              <a:t>of</a:t>
            </a:r>
            <a:r>
              <a:rPr lang="it-IT" i="0" dirty="0">
                <a:solidFill>
                  <a:schemeClr val="bg1"/>
                </a:solidFill>
              </a:rPr>
              <a:t> </a:t>
            </a:r>
            <a:r>
              <a:rPr lang="it-IT" i="0" dirty="0" err="1" smtClean="0">
                <a:solidFill>
                  <a:schemeClr val="bg1"/>
                </a:solidFill>
              </a:rPr>
              <a:t>BHXBs</a:t>
            </a:r>
            <a:endParaRPr lang="it-IT" i="0" dirty="0">
              <a:solidFill>
                <a:schemeClr val="bg1"/>
              </a:solidFill>
            </a:endParaRPr>
          </a:p>
        </p:txBody>
      </p:sp>
      <p:pic>
        <p:nvPicPr>
          <p:cNvPr id="15" name="Immagine 14" descr="4states.png"/>
          <p:cNvPicPr>
            <a:picLocks noChangeAspect="1"/>
          </p:cNvPicPr>
          <p:nvPr/>
        </p:nvPicPr>
        <p:blipFill>
          <a:blip r:embed="rId3" cstate="print"/>
          <a:stretch>
            <a:fillRect/>
          </a:stretch>
        </p:blipFill>
        <p:spPr>
          <a:xfrm>
            <a:off x="-247" y="2483693"/>
            <a:ext cx="5559080" cy="5112568"/>
          </a:xfrm>
          <a:prstGeom prst="rect">
            <a:avLst/>
          </a:prstGeom>
        </p:spPr>
      </p:pic>
      <p:pic>
        <p:nvPicPr>
          <p:cNvPr id="16" name="Immagine 15" descr="gro_states.png"/>
          <p:cNvPicPr>
            <a:picLocks noChangeAspect="1"/>
          </p:cNvPicPr>
          <p:nvPr/>
        </p:nvPicPr>
        <p:blipFill>
          <a:blip r:embed="rId4" cstate="print"/>
          <a:stretch>
            <a:fillRect/>
          </a:stretch>
        </p:blipFill>
        <p:spPr>
          <a:xfrm>
            <a:off x="5520524" y="1559675"/>
            <a:ext cx="4560347" cy="4452410"/>
          </a:xfrm>
          <a:prstGeom prst="rect">
            <a:avLst/>
          </a:prstGeom>
        </p:spPr>
      </p:pic>
      <p:sp>
        <p:nvSpPr>
          <p:cNvPr id="5" name="Rettangolo 4"/>
          <p:cNvSpPr/>
          <p:nvPr/>
        </p:nvSpPr>
        <p:spPr>
          <a:xfrm>
            <a:off x="6232122" y="6434841"/>
            <a:ext cx="3632726" cy="369332"/>
          </a:xfrm>
          <a:prstGeom prst="rect">
            <a:avLst/>
          </a:prstGeom>
        </p:spPr>
        <p:txBody>
          <a:bodyPr wrap="none">
            <a:spAutoFit/>
          </a:bodyPr>
          <a:lstStyle/>
          <a:p>
            <a:pPr eaLnBrk="0" hangingPunct="0">
              <a:spcBef>
                <a:spcPct val="50000"/>
              </a:spcBef>
            </a:pPr>
            <a:r>
              <a:rPr lang="it-IT" dirty="0" smtClean="0">
                <a:solidFill>
                  <a:srgbClr val="0070C0"/>
                </a:solidFill>
                <a:latin typeface="Comic Sans MS" pitchFamily="66" charset="0"/>
              </a:rPr>
              <a:t>(</a:t>
            </a:r>
            <a:r>
              <a:rPr lang="it-IT" dirty="0" err="1" smtClean="0">
                <a:solidFill>
                  <a:srgbClr val="0070C0"/>
                </a:solidFill>
                <a:latin typeface="Comic Sans MS" pitchFamily="66" charset="0"/>
              </a:rPr>
              <a:t>From</a:t>
            </a:r>
            <a:r>
              <a:rPr lang="it-IT" dirty="0" smtClean="0">
                <a:solidFill>
                  <a:srgbClr val="0070C0"/>
                </a:solidFill>
                <a:latin typeface="Comic Sans MS" pitchFamily="66" charset="0"/>
              </a:rPr>
              <a:t> </a:t>
            </a:r>
            <a:r>
              <a:rPr lang="it-IT" dirty="0" err="1" smtClean="0">
                <a:solidFill>
                  <a:srgbClr val="0070C0"/>
                </a:solidFill>
                <a:latin typeface="Comic Sans MS" pitchFamily="66" charset="0"/>
              </a:rPr>
              <a:t>Done</a:t>
            </a:r>
            <a:r>
              <a:rPr lang="it-IT" dirty="0" smtClean="0">
                <a:solidFill>
                  <a:srgbClr val="0070C0"/>
                </a:solidFill>
                <a:latin typeface="Comic Sans MS" pitchFamily="66" charset="0"/>
              </a:rPr>
              <a:t> </a:t>
            </a:r>
            <a:r>
              <a:rPr lang="it-IT" dirty="0" err="1" smtClean="0">
                <a:solidFill>
                  <a:srgbClr val="0070C0"/>
                </a:solidFill>
                <a:latin typeface="Comic Sans MS" pitchFamily="66" charset="0"/>
              </a:rPr>
              <a:t>et</a:t>
            </a:r>
            <a:r>
              <a:rPr lang="it-IT" dirty="0" smtClean="0">
                <a:solidFill>
                  <a:srgbClr val="0070C0"/>
                </a:solidFill>
                <a:latin typeface="Comic Sans MS" pitchFamily="66" charset="0"/>
              </a:rPr>
              <a:t> al. 2007, </a:t>
            </a:r>
            <a:r>
              <a:rPr lang="it-IT" dirty="0" err="1" smtClean="0">
                <a:solidFill>
                  <a:srgbClr val="0070C0"/>
                </a:solidFill>
                <a:latin typeface="Comic Sans MS" pitchFamily="66" charset="0"/>
              </a:rPr>
              <a:t>A&amp;ARv</a:t>
            </a:r>
            <a:r>
              <a:rPr lang="it-IT" dirty="0" smtClean="0">
                <a:solidFill>
                  <a:srgbClr val="0070C0"/>
                </a:solidFill>
                <a:latin typeface="Comic Sans MS" pitchFamily="66" charset="0"/>
              </a:rPr>
              <a:t>)</a:t>
            </a:r>
            <a:endParaRPr lang="it-IT" dirty="0">
              <a:solidFill>
                <a:srgbClr val="0070C0"/>
              </a:solidFill>
              <a:latin typeface="Comic Sans MS" pitchFamily="66" charset="0"/>
            </a:endParaRPr>
          </a:p>
        </p:txBody>
      </p:sp>
      <p:cxnSp>
        <p:nvCxnSpPr>
          <p:cNvPr id="7" name="Connettore 2 6"/>
          <p:cNvCxnSpPr/>
          <p:nvPr/>
        </p:nvCxnSpPr>
        <p:spPr>
          <a:xfrm flipV="1">
            <a:off x="4176216" y="2195661"/>
            <a:ext cx="3312368" cy="1944216"/>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4256608" y="3716213"/>
            <a:ext cx="2952328" cy="280831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719832" y="251989"/>
            <a:ext cx="9360793" cy="1259946"/>
          </a:xfrm>
        </p:spPr>
        <p:txBody>
          <a:bodyPr/>
          <a:lstStyle/>
          <a:p>
            <a:r>
              <a:rPr lang="it-IT" i="0" dirty="0" err="1">
                <a:solidFill>
                  <a:schemeClr val="bg1"/>
                </a:solidFill>
              </a:rPr>
              <a:t>Spectra</a:t>
            </a:r>
            <a:r>
              <a:rPr lang="it-IT" i="0" dirty="0">
                <a:solidFill>
                  <a:schemeClr val="bg1"/>
                </a:solidFill>
              </a:rPr>
              <a:t> </a:t>
            </a:r>
            <a:r>
              <a:rPr lang="it-IT" i="0" dirty="0" err="1">
                <a:solidFill>
                  <a:schemeClr val="bg1"/>
                </a:solidFill>
              </a:rPr>
              <a:t>of</a:t>
            </a:r>
            <a:r>
              <a:rPr lang="it-IT" i="0" dirty="0">
                <a:solidFill>
                  <a:schemeClr val="bg1"/>
                </a:solidFill>
              </a:rPr>
              <a:t> </a:t>
            </a:r>
            <a:r>
              <a:rPr lang="it-IT" i="0" dirty="0" smtClean="0">
                <a:solidFill>
                  <a:schemeClr val="bg1"/>
                </a:solidFill>
              </a:rPr>
              <a:t>NS </a:t>
            </a:r>
            <a:r>
              <a:rPr lang="it-IT" i="0" dirty="0" err="1" smtClean="0">
                <a:solidFill>
                  <a:schemeClr val="bg1"/>
                </a:solidFill>
              </a:rPr>
              <a:t>LMXBs</a:t>
            </a:r>
            <a:r>
              <a:rPr lang="it-IT" i="0" dirty="0" smtClean="0">
                <a:solidFill>
                  <a:schemeClr val="bg1"/>
                </a:solidFill>
              </a:rPr>
              <a:t>: </a:t>
            </a:r>
            <a:r>
              <a:rPr lang="it-IT" dirty="0" smtClean="0">
                <a:solidFill>
                  <a:schemeClr val="bg1"/>
                </a:solidFill>
              </a:rPr>
              <a:t>Strong </a:t>
            </a:r>
            <a:r>
              <a:rPr lang="it-IT" dirty="0" err="1" smtClean="0">
                <a:solidFill>
                  <a:schemeClr val="bg1"/>
                </a:solidFill>
              </a:rPr>
              <a:t>Analogies</a:t>
            </a:r>
            <a:r>
              <a:rPr lang="it-IT" dirty="0" smtClean="0">
                <a:solidFill>
                  <a:schemeClr val="bg1"/>
                </a:solidFill>
              </a:rPr>
              <a:t> </a:t>
            </a:r>
            <a:r>
              <a:rPr lang="it-IT" dirty="0" err="1" smtClean="0">
                <a:solidFill>
                  <a:schemeClr val="bg1"/>
                </a:solidFill>
              </a:rPr>
              <a:t>with</a:t>
            </a:r>
            <a:r>
              <a:rPr lang="it-IT" dirty="0" smtClean="0">
                <a:solidFill>
                  <a:schemeClr val="bg1"/>
                </a:solidFill>
              </a:rPr>
              <a:t> the </a:t>
            </a:r>
            <a:r>
              <a:rPr lang="it-IT" dirty="0" err="1" smtClean="0">
                <a:solidFill>
                  <a:schemeClr val="bg1"/>
                </a:solidFill>
              </a:rPr>
              <a:t>Spectra</a:t>
            </a:r>
            <a:r>
              <a:rPr lang="it-IT" dirty="0" smtClean="0">
                <a:solidFill>
                  <a:schemeClr val="bg1"/>
                </a:solidFill>
              </a:rPr>
              <a:t> </a:t>
            </a:r>
            <a:r>
              <a:rPr lang="it-IT" dirty="0" err="1" smtClean="0">
                <a:solidFill>
                  <a:schemeClr val="bg1"/>
                </a:solidFill>
              </a:rPr>
              <a:t>of</a:t>
            </a:r>
            <a:r>
              <a:rPr lang="it-IT" dirty="0" smtClean="0">
                <a:solidFill>
                  <a:schemeClr val="bg1"/>
                </a:solidFill>
              </a:rPr>
              <a:t> </a:t>
            </a:r>
            <a:r>
              <a:rPr lang="it-IT" dirty="0" err="1" smtClean="0">
                <a:solidFill>
                  <a:schemeClr val="bg1"/>
                </a:solidFill>
              </a:rPr>
              <a:t>BHCs</a:t>
            </a:r>
            <a:endParaRPr lang="it-IT" i="0" dirty="0">
              <a:solidFill>
                <a:schemeClr val="bg1"/>
              </a:solidFill>
            </a:endParaRPr>
          </a:p>
        </p:txBody>
      </p:sp>
      <p:sp>
        <p:nvSpPr>
          <p:cNvPr id="160771" name="Rectangle 1027"/>
          <p:cNvSpPr>
            <a:spLocks noGrp="1" noChangeArrowheads="1"/>
          </p:cNvSpPr>
          <p:nvPr>
            <p:ph type="body" idx="1"/>
          </p:nvPr>
        </p:nvSpPr>
        <p:spPr>
          <a:xfrm>
            <a:off x="791840" y="4859957"/>
            <a:ext cx="9288785" cy="2371692"/>
          </a:xfrm>
        </p:spPr>
        <p:txBody>
          <a:bodyPr/>
          <a:lstStyle/>
          <a:p>
            <a:pPr>
              <a:lnSpc>
                <a:spcPct val="90000"/>
              </a:lnSpc>
              <a:buFont typeface="Wingdings" pitchFamily="2" charset="2"/>
              <a:buChar char="§"/>
            </a:pPr>
            <a:r>
              <a:rPr lang="it-IT" sz="2400" dirty="0">
                <a:solidFill>
                  <a:schemeClr val="tx1"/>
                </a:solidFill>
                <a:latin typeface="Comic Sans MS" pitchFamily="66" charset="0"/>
              </a:rPr>
              <a:t>Strong </a:t>
            </a:r>
            <a:r>
              <a:rPr lang="it-IT" sz="2400" dirty="0" err="1">
                <a:solidFill>
                  <a:schemeClr val="tx1"/>
                </a:solidFill>
                <a:latin typeface="Comic Sans MS" pitchFamily="66" charset="0"/>
              </a:rPr>
              <a:t>analogies</a:t>
            </a:r>
            <a:r>
              <a:rPr lang="it-IT" sz="2400" dirty="0">
                <a:solidFill>
                  <a:schemeClr val="tx1"/>
                </a:solidFill>
                <a:latin typeface="Comic Sans MS" pitchFamily="66" charset="0"/>
              </a:rPr>
              <a:t> </a:t>
            </a:r>
            <a:r>
              <a:rPr lang="it-IT" sz="2400" dirty="0" err="1">
                <a:solidFill>
                  <a:schemeClr val="tx1"/>
                </a:solidFill>
                <a:latin typeface="Comic Sans MS" pitchFamily="66" charset="0"/>
              </a:rPr>
              <a:t>with</a:t>
            </a:r>
            <a:r>
              <a:rPr lang="it-IT" sz="2400" dirty="0">
                <a:solidFill>
                  <a:schemeClr val="tx1"/>
                </a:solidFill>
                <a:latin typeface="Comic Sans MS" pitchFamily="66" charset="0"/>
              </a:rPr>
              <a:t> </a:t>
            </a:r>
            <a:r>
              <a:rPr lang="it-IT" sz="2400" dirty="0" err="1">
                <a:solidFill>
                  <a:schemeClr val="tx1"/>
                </a:solidFill>
                <a:latin typeface="Comic Sans MS" pitchFamily="66" charset="0"/>
              </a:rPr>
              <a:t>spectra</a:t>
            </a:r>
            <a:r>
              <a:rPr lang="it-IT" sz="2400" dirty="0">
                <a:solidFill>
                  <a:schemeClr val="tx1"/>
                </a:solidFill>
                <a:latin typeface="Comic Sans MS" pitchFamily="66" charset="0"/>
              </a:rPr>
              <a:t> </a:t>
            </a:r>
            <a:r>
              <a:rPr lang="it-IT" sz="2400" dirty="0" err="1">
                <a:solidFill>
                  <a:schemeClr val="tx1"/>
                </a:solidFill>
                <a:latin typeface="Comic Sans MS" pitchFamily="66" charset="0"/>
              </a:rPr>
              <a:t>of</a:t>
            </a:r>
            <a:r>
              <a:rPr lang="it-IT" sz="2400" dirty="0">
                <a:solidFill>
                  <a:schemeClr val="tx1"/>
                </a:solidFill>
                <a:latin typeface="Comic Sans MS" pitchFamily="66" charset="0"/>
              </a:rPr>
              <a:t> </a:t>
            </a:r>
            <a:r>
              <a:rPr lang="it-IT" sz="2400" dirty="0" err="1">
                <a:solidFill>
                  <a:schemeClr val="tx1"/>
                </a:solidFill>
                <a:latin typeface="Comic Sans MS" pitchFamily="66" charset="0"/>
              </a:rPr>
              <a:t>BHXBs</a:t>
            </a:r>
            <a:r>
              <a:rPr lang="it-IT" sz="2400" dirty="0">
                <a:solidFill>
                  <a:schemeClr val="tx1"/>
                </a:solidFill>
                <a:latin typeface="Comic Sans MS" pitchFamily="66" charset="0"/>
              </a:rPr>
              <a:t>: </a:t>
            </a:r>
            <a:r>
              <a:rPr lang="it-IT" sz="2400" dirty="0" err="1">
                <a:solidFill>
                  <a:schemeClr val="tx1"/>
                </a:solidFill>
                <a:latin typeface="Comic Sans MS" pitchFamily="66" charset="0"/>
              </a:rPr>
              <a:t>presence</a:t>
            </a:r>
            <a:r>
              <a:rPr lang="it-IT" sz="2400" dirty="0">
                <a:solidFill>
                  <a:schemeClr val="tx1"/>
                </a:solidFill>
                <a:latin typeface="Comic Sans MS" pitchFamily="66" charset="0"/>
              </a:rPr>
              <a:t> </a:t>
            </a:r>
            <a:r>
              <a:rPr lang="it-IT" sz="2400" dirty="0" err="1">
                <a:solidFill>
                  <a:schemeClr val="tx1"/>
                </a:solidFill>
                <a:latin typeface="Comic Sans MS" pitchFamily="66" charset="0"/>
              </a:rPr>
              <a:t>of</a:t>
            </a:r>
            <a:r>
              <a:rPr lang="it-IT" sz="2400" dirty="0">
                <a:solidFill>
                  <a:schemeClr val="tx1"/>
                </a:solidFill>
                <a:latin typeface="Comic Sans MS" pitchFamily="66" charset="0"/>
              </a:rPr>
              <a:t> hard/low and soft/high </a:t>
            </a:r>
            <a:r>
              <a:rPr lang="it-IT" sz="2400" dirty="0" err="1">
                <a:solidFill>
                  <a:schemeClr val="tx1"/>
                </a:solidFill>
                <a:latin typeface="Comic Sans MS" pitchFamily="66" charset="0"/>
              </a:rPr>
              <a:t>states</a:t>
            </a:r>
            <a:r>
              <a:rPr lang="it-IT" sz="2400" dirty="0" smtClean="0">
                <a:solidFill>
                  <a:schemeClr val="tx1"/>
                </a:solidFill>
                <a:latin typeface="Comic Sans MS" pitchFamily="66" charset="0"/>
              </a:rPr>
              <a:t>.</a:t>
            </a:r>
            <a:endParaRPr lang="it-IT" sz="2400" dirty="0">
              <a:solidFill>
                <a:schemeClr val="tx1"/>
              </a:solidFill>
              <a:latin typeface="Comic Sans MS" pitchFamily="66" charset="0"/>
            </a:endParaRPr>
          </a:p>
          <a:p>
            <a:pPr>
              <a:lnSpc>
                <a:spcPct val="90000"/>
              </a:lnSpc>
              <a:buFont typeface="Wingdings" pitchFamily="2" charset="2"/>
              <a:buChar char="§"/>
            </a:pPr>
            <a:r>
              <a:rPr lang="it-IT" sz="2400" dirty="0" err="1">
                <a:solidFill>
                  <a:schemeClr val="tx1"/>
                </a:solidFill>
                <a:latin typeface="Comic Sans MS" pitchFamily="66" charset="0"/>
              </a:rPr>
              <a:t>Possible</a:t>
            </a:r>
            <a:r>
              <a:rPr lang="it-IT" sz="2400" dirty="0">
                <a:solidFill>
                  <a:schemeClr val="tx1"/>
                </a:solidFill>
                <a:latin typeface="Comic Sans MS" pitchFamily="66" charset="0"/>
              </a:rPr>
              <a:t> </a:t>
            </a:r>
            <a:r>
              <a:rPr lang="it-IT" sz="2400" dirty="0" err="1">
                <a:solidFill>
                  <a:schemeClr val="tx1"/>
                </a:solidFill>
                <a:latin typeface="Comic Sans MS" pitchFamily="66" charset="0"/>
              </a:rPr>
              <a:t>difference</a:t>
            </a:r>
            <a:r>
              <a:rPr lang="it-IT" sz="2400" dirty="0">
                <a:solidFill>
                  <a:schemeClr val="tx1"/>
                </a:solidFill>
                <a:latin typeface="Comic Sans MS" pitchFamily="66" charset="0"/>
              </a:rPr>
              <a:t> in the </a:t>
            </a:r>
            <a:r>
              <a:rPr lang="it-IT" sz="2400" dirty="0" err="1">
                <a:solidFill>
                  <a:schemeClr val="tx1"/>
                </a:solidFill>
                <a:latin typeface="Comic Sans MS" pitchFamily="66" charset="0"/>
              </a:rPr>
              <a:t>temperatures</a:t>
            </a:r>
            <a:r>
              <a:rPr lang="it-IT" sz="2400" dirty="0">
                <a:solidFill>
                  <a:schemeClr val="tx1"/>
                </a:solidFill>
                <a:latin typeface="Comic Sans MS" pitchFamily="66" charset="0"/>
              </a:rPr>
              <a:t> </a:t>
            </a:r>
            <a:r>
              <a:rPr lang="it-IT" sz="2400" dirty="0" err="1">
                <a:solidFill>
                  <a:schemeClr val="tx1"/>
                </a:solidFill>
                <a:latin typeface="Comic Sans MS" pitchFamily="66" charset="0"/>
              </a:rPr>
              <a:t>of</a:t>
            </a:r>
            <a:r>
              <a:rPr lang="it-IT" sz="2400" dirty="0">
                <a:solidFill>
                  <a:schemeClr val="tx1"/>
                </a:solidFill>
                <a:latin typeface="Comic Sans MS" pitchFamily="66" charset="0"/>
              </a:rPr>
              <a:t> the </a:t>
            </a:r>
            <a:r>
              <a:rPr lang="it-IT" sz="2400" dirty="0" err="1">
                <a:solidFill>
                  <a:schemeClr val="tx1"/>
                </a:solidFill>
                <a:latin typeface="Comic Sans MS" pitchFamily="66" charset="0"/>
              </a:rPr>
              <a:t>Comptonizing</a:t>
            </a:r>
            <a:r>
              <a:rPr lang="it-IT" sz="2400" dirty="0">
                <a:solidFill>
                  <a:schemeClr val="tx1"/>
                </a:solidFill>
                <a:latin typeface="Comic Sans MS" pitchFamily="66" charset="0"/>
              </a:rPr>
              <a:t> </a:t>
            </a:r>
            <a:r>
              <a:rPr lang="it-IT" sz="2400" dirty="0" err="1" smtClean="0">
                <a:solidFill>
                  <a:schemeClr val="tx1"/>
                </a:solidFill>
                <a:latin typeface="Comic Sans MS" pitchFamily="66" charset="0"/>
              </a:rPr>
              <a:t>region</a:t>
            </a:r>
            <a:r>
              <a:rPr lang="it-IT" sz="2400" dirty="0" smtClean="0">
                <a:solidFill>
                  <a:schemeClr val="tx1"/>
                </a:solidFill>
                <a:latin typeface="Comic Sans MS" pitchFamily="66" charset="0"/>
              </a:rPr>
              <a:t>, </a:t>
            </a:r>
            <a:r>
              <a:rPr lang="it-IT" sz="2400" dirty="0" err="1" smtClean="0">
                <a:solidFill>
                  <a:schemeClr val="tx1"/>
                </a:solidFill>
                <a:latin typeface="Comic Sans MS" pitchFamily="66" charset="0"/>
              </a:rPr>
              <a:t>because</a:t>
            </a:r>
            <a:r>
              <a:rPr lang="it-IT" sz="2400" dirty="0" smtClean="0">
                <a:solidFill>
                  <a:schemeClr val="tx1"/>
                </a:solidFill>
                <a:latin typeface="Comic Sans MS" pitchFamily="66" charset="0"/>
              </a:rPr>
              <a:t> </a:t>
            </a:r>
            <a:r>
              <a:rPr lang="it-IT" sz="2400" dirty="0" err="1" smtClean="0">
                <a:solidFill>
                  <a:schemeClr val="tx1"/>
                </a:solidFill>
                <a:latin typeface="Comic Sans MS" pitchFamily="66" charset="0"/>
              </a:rPr>
              <a:t>of</a:t>
            </a:r>
            <a:r>
              <a:rPr lang="it-IT" sz="2400" dirty="0" smtClean="0">
                <a:solidFill>
                  <a:schemeClr val="tx1"/>
                </a:solidFill>
                <a:latin typeface="Comic Sans MS" pitchFamily="66" charset="0"/>
              </a:rPr>
              <a:t> </a:t>
            </a:r>
            <a:r>
              <a:rPr lang="it-IT" sz="2400" dirty="0" smtClean="0">
                <a:latin typeface="Comic Sans MS" pitchFamily="66" charset="0"/>
              </a:rPr>
              <a:t>extra </a:t>
            </a:r>
            <a:r>
              <a:rPr lang="it-IT" sz="2400" dirty="0" err="1" smtClean="0">
                <a:latin typeface="Comic Sans MS" pitchFamily="66" charset="0"/>
              </a:rPr>
              <a:t>cooling</a:t>
            </a:r>
            <a:r>
              <a:rPr lang="it-IT" sz="2400" dirty="0" smtClean="0">
                <a:latin typeface="Comic Sans MS" pitchFamily="66" charset="0"/>
              </a:rPr>
              <a:t> due </a:t>
            </a:r>
            <a:r>
              <a:rPr lang="it-IT" sz="2400" dirty="0" err="1" smtClean="0">
                <a:latin typeface="Comic Sans MS" pitchFamily="66" charset="0"/>
              </a:rPr>
              <a:t>to</a:t>
            </a:r>
            <a:r>
              <a:rPr lang="it-IT" sz="2400" dirty="0" smtClean="0">
                <a:latin typeface="Comic Sans MS" pitchFamily="66" charset="0"/>
              </a:rPr>
              <a:t> the soft </a:t>
            </a:r>
            <a:r>
              <a:rPr lang="it-IT" sz="2400" dirty="0" err="1" smtClean="0">
                <a:latin typeface="Comic Sans MS" pitchFamily="66" charset="0"/>
              </a:rPr>
              <a:t>emission</a:t>
            </a:r>
            <a:r>
              <a:rPr lang="it-IT" sz="2400" dirty="0" smtClean="0">
                <a:latin typeface="Comic Sans MS" pitchFamily="66" charset="0"/>
              </a:rPr>
              <a:t> </a:t>
            </a:r>
            <a:r>
              <a:rPr lang="it-IT" sz="2400" dirty="0" err="1" smtClean="0">
                <a:latin typeface="Comic Sans MS" pitchFamily="66" charset="0"/>
              </a:rPr>
              <a:t>from</a:t>
            </a:r>
            <a:r>
              <a:rPr lang="it-IT" sz="2400" dirty="0" smtClean="0">
                <a:latin typeface="Comic Sans MS" pitchFamily="66" charset="0"/>
              </a:rPr>
              <a:t> the NS </a:t>
            </a:r>
            <a:r>
              <a:rPr lang="it-IT" sz="2400" dirty="0" err="1" smtClean="0">
                <a:latin typeface="Comic Sans MS" pitchFamily="66" charset="0"/>
              </a:rPr>
              <a:t>surface</a:t>
            </a:r>
            <a:r>
              <a:rPr lang="it-IT" sz="2400" dirty="0" smtClean="0">
                <a:latin typeface="Comic Sans MS" pitchFamily="66" charset="0"/>
              </a:rPr>
              <a:t>?</a:t>
            </a:r>
            <a:endParaRPr lang="it-IT" sz="2400" dirty="0" smtClean="0">
              <a:solidFill>
                <a:srgbClr val="C00000"/>
              </a:solidFill>
              <a:latin typeface="Comic Sans MS" pitchFamily="66" charset="0"/>
            </a:endParaRPr>
          </a:p>
          <a:p>
            <a:pPr>
              <a:lnSpc>
                <a:spcPct val="90000"/>
              </a:lnSpc>
              <a:buFont typeface="Wingdings" pitchFamily="2" charset="2"/>
              <a:buChar char="§"/>
            </a:pPr>
            <a:r>
              <a:rPr lang="it-IT" sz="2400" dirty="0" err="1" smtClean="0">
                <a:solidFill>
                  <a:srgbClr val="C00000"/>
                </a:solidFill>
                <a:latin typeface="Comic Sans MS" pitchFamily="66" charset="0"/>
              </a:rPr>
              <a:t>Comptonized</a:t>
            </a:r>
            <a:r>
              <a:rPr lang="it-IT" sz="2400" dirty="0" smtClean="0">
                <a:solidFill>
                  <a:srgbClr val="C00000"/>
                </a:solidFill>
                <a:latin typeface="Comic Sans MS" pitchFamily="66" charset="0"/>
              </a:rPr>
              <a:t> </a:t>
            </a:r>
            <a:r>
              <a:rPr lang="it-IT" sz="2400" dirty="0" err="1" smtClean="0">
                <a:solidFill>
                  <a:srgbClr val="C00000"/>
                </a:solidFill>
                <a:latin typeface="Comic Sans MS" pitchFamily="66" charset="0"/>
              </a:rPr>
              <a:t>component</a:t>
            </a:r>
            <a:r>
              <a:rPr lang="it-IT" sz="2400" dirty="0" smtClean="0">
                <a:solidFill>
                  <a:srgbClr val="C00000"/>
                </a:solidFill>
                <a:latin typeface="Comic Sans MS" pitchFamily="66" charset="0"/>
              </a:rPr>
              <a:t> </a:t>
            </a:r>
            <a:r>
              <a:rPr lang="it-IT" sz="2400" dirty="0" err="1" smtClean="0">
                <a:solidFill>
                  <a:srgbClr val="C00000"/>
                </a:solidFill>
                <a:latin typeface="Comic Sans MS" pitchFamily="66" charset="0"/>
              </a:rPr>
              <a:t>always</a:t>
            </a:r>
            <a:r>
              <a:rPr lang="it-IT" sz="2400" dirty="0" smtClean="0">
                <a:solidFill>
                  <a:srgbClr val="C00000"/>
                </a:solidFill>
                <a:latin typeface="Comic Sans MS" pitchFamily="66" charset="0"/>
              </a:rPr>
              <a:t> </a:t>
            </a:r>
            <a:r>
              <a:rPr lang="it-IT" sz="2400" dirty="0" err="1" smtClean="0">
                <a:solidFill>
                  <a:srgbClr val="C00000"/>
                </a:solidFill>
                <a:latin typeface="Comic Sans MS" pitchFamily="66" charset="0"/>
              </a:rPr>
              <a:t>contributing</a:t>
            </a:r>
            <a:r>
              <a:rPr lang="it-IT" sz="2400" dirty="0" smtClean="0">
                <a:solidFill>
                  <a:srgbClr val="C00000"/>
                </a:solidFill>
                <a:latin typeface="Comic Sans MS" pitchFamily="66" charset="0"/>
              </a:rPr>
              <a:t> a </a:t>
            </a:r>
            <a:r>
              <a:rPr lang="it-IT" sz="2400" dirty="0" err="1" smtClean="0">
                <a:solidFill>
                  <a:srgbClr val="C00000"/>
                </a:solidFill>
                <a:latin typeface="Comic Sans MS" pitchFamily="66" charset="0"/>
              </a:rPr>
              <a:t>large</a:t>
            </a:r>
            <a:r>
              <a:rPr lang="it-IT" sz="2400" dirty="0" smtClean="0">
                <a:solidFill>
                  <a:srgbClr val="C00000"/>
                </a:solidFill>
                <a:latin typeface="Comic Sans MS" pitchFamily="66" charset="0"/>
              </a:rPr>
              <a:t> </a:t>
            </a:r>
            <a:r>
              <a:rPr lang="it-IT" sz="2400" dirty="0" err="1" smtClean="0">
                <a:solidFill>
                  <a:srgbClr val="C00000"/>
                </a:solidFill>
                <a:latin typeface="Comic Sans MS" pitchFamily="66" charset="0"/>
              </a:rPr>
              <a:t>fraction</a:t>
            </a:r>
            <a:r>
              <a:rPr lang="it-IT" sz="2400" dirty="0" smtClean="0">
                <a:solidFill>
                  <a:srgbClr val="C00000"/>
                </a:solidFill>
                <a:latin typeface="Comic Sans MS" pitchFamily="66" charset="0"/>
              </a:rPr>
              <a:t> (up </a:t>
            </a:r>
            <a:r>
              <a:rPr lang="it-IT" sz="2400" dirty="0" err="1" smtClean="0">
                <a:solidFill>
                  <a:srgbClr val="C00000"/>
                </a:solidFill>
                <a:latin typeface="Comic Sans MS" pitchFamily="66" charset="0"/>
              </a:rPr>
              <a:t>to</a:t>
            </a:r>
            <a:r>
              <a:rPr lang="it-IT" sz="2400" dirty="0" smtClean="0">
                <a:solidFill>
                  <a:srgbClr val="C00000"/>
                </a:solidFill>
                <a:latin typeface="Comic Sans MS" pitchFamily="66" charset="0"/>
              </a:rPr>
              <a:t> 80%) </a:t>
            </a:r>
            <a:r>
              <a:rPr lang="it-IT" sz="2400" dirty="0" err="1" smtClean="0">
                <a:solidFill>
                  <a:srgbClr val="C00000"/>
                </a:solidFill>
                <a:latin typeface="Comic Sans MS" pitchFamily="66" charset="0"/>
              </a:rPr>
              <a:t>of</a:t>
            </a:r>
            <a:r>
              <a:rPr lang="it-IT" sz="2400" dirty="0" smtClean="0">
                <a:solidFill>
                  <a:srgbClr val="C00000"/>
                </a:solidFill>
                <a:latin typeface="Comic Sans MS" pitchFamily="66" charset="0"/>
              </a:rPr>
              <a:t> the </a:t>
            </a:r>
            <a:r>
              <a:rPr lang="it-IT" sz="2400" dirty="0" err="1" smtClean="0">
                <a:solidFill>
                  <a:srgbClr val="C00000"/>
                </a:solidFill>
                <a:latin typeface="Comic Sans MS" pitchFamily="66" charset="0"/>
              </a:rPr>
              <a:t>energy</a:t>
            </a:r>
            <a:r>
              <a:rPr lang="it-IT" sz="2400" dirty="0" smtClean="0">
                <a:solidFill>
                  <a:srgbClr val="C00000"/>
                </a:solidFill>
                <a:latin typeface="Comic Sans MS" pitchFamily="66" charset="0"/>
              </a:rPr>
              <a:t> in the </a:t>
            </a:r>
            <a:r>
              <a:rPr lang="it-IT" sz="2400" dirty="0" err="1" smtClean="0">
                <a:solidFill>
                  <a:srgbClr val="C00000"/>
                </a:solidFill>
                <a:latin typeface="Comic Sans MS" pitchFamily="66" charset="0"/>
              </a:rPr>
              <a:t>spectrum</a:t>
            </a:r>
            <a:r>
              <a:rPr lang="it-IT" sz="2400" dirty="0" smtClean="0">
                <a:solidFill>
                  <a:srgbClr val="C00000"/>
                </a:solidFill>
                <a:latin typeface="Comic Sans MS" pitchFamily="66" charset="0"/>
              </a:rPr>
              <a:t>.</a:t>
            </a:r>
          </a:p>
          <a:p>
            <a:pPr>
              <a:lnSpc>
                <a:spcPct val="90000"/>
              </a:lnSpc>
              <a:buFont typeface="Wingdings" pitchFamily="2" charset="2"/>
              <a:buChar char="§"/>
            </a:pPr>
            <a:endParaRPr lang="it-IT" sz="2400" dirty="0" smtClean="0">
              <a:latin typeface="Comic Sans MS" pitchFamily="66" charset="0"/>
            </a:endParaRPr>
          </a:p>
        </p:txBody>
      </p:sp>
      <p:pic>
        <p:nvPicPr>
          <p:cNvPr id="6" name="Immagine 5" descr="1705_states.png"/>
          <p:cNvPicPr>
            <a:picLocks noChangeAspect="1"/>
          </p:cNvPicPr>
          <p:nvPr/>
        </p:nvPicPr>
        <p:blipFill>
          <a:blip r:embed="rId3" cstate="print"/>
          <a:stretch>
            <a:fillRect/>
          </a:stretch>
        </p:blipFill>
        <p:spPr>
          <a:xfrm>
            <a:off x="3377766" y="1577583"/>
            <a:ext cx="6631098" cy="3210366"/>
          </a:xfrm>
          <a:prstGeom prst="rect">
            <a:avLst/>
          </a:prstGeom>
        </p:spPr>
      </p:pic>
      <p:sp>
        <p:nvSpPr>
          <p:cNvPr id="5" name="Text Box 4"/>
          <p:cNvSpPr txBox="1">
            <a:spLocks noChangeArrowheads="1"/>
          </p:cNvSpPr>
          <p:nvPr/>
        </p:nvSpPr>
        <p:spPr bwMode="auto">
          <a:xfrm>
            <a:off x="719832" y="1835621"/>
            <a:ext cx="2857928" cy="2302381"/>
          </a:xfrm>
          <a:prstGeom prst="rect">
            <a:avLst/>
          </a:prstGeom>
          <a:noFill/>
          <a:ln w="9525" algn="ctr">
            <a:noFill/>
            <a:miter lim="800000"/>
            <a:headEnd/>
            <a:tailEnd/>
          </a:ln>
          <a:effectLst/>
        </p:spPr>
        <p:txBody>
          <a:bodyPr lIns="100794" tIns="50397" rIns="100794" bIns="50397">
            <a:spAutoFit/>
          </a:bodyPr>
          <a:lstStyle/>
          <a:p>
            <a:pPr eaLnBrk="0" hangingPunct="0">
              <a:spcBef>
                <a:spcPct val="50000"/>
              </a:spcBef>
            </a:pPr>
            <a:r>
              <a:rPr lang="it-IT" sz="2200" dirty="0" smtClean="0">
                <a:solidFill>
                  <a:srgbClr val="0070C0"/>
                </a:solidFill>
                <a:latin typeface="Comic Sans MS" pitchFamily="66" charset="0"/>
              </a:rPr>
              <a:t>RXTE </a:t>
            </a:r>
            <a:r>
              <a:rPr lang="it-IT" sz="2200" dirty="0" err="1" smtClean="0">
                <a:solidFill>
                  <a:srgbClr val="0070C0"/>
                </a:solidFill>
                <a:latin typeface="Comic Sans MS" pitchFamily="66" charset="0"/>
              </a:rPr>
              <a:t>spectra</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of</a:t>
            </a:r>
            <a:r>
              <a:rPr lang="it-IT" sz="2200" dirty="0" smtClean="0">
                <a:solidFill>
                  <a:srgbClr val="0070C0"/>
                </a:solidFill>
                <a:latin typeface="Comic Sans MS" pitchFamily="66" charset="0"/>
              </a:rPr>
              <a:t> the </a:t>
            </a:r>
            <a:r>
              <a:rPr lang="it-IT" sz="2200" dirty="0" err="1" smtClean="0">
                <a:solidFill>
                  <a:srgbClr val="0070C0"/>
                </a:solidFill>
                <a:latin typeface="Comic Sans MS" pitchFamily="66" charset="0"/>
              </a:rPr>
              <a:t>X-ray</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burster</a:t>
            </a:r>
            <a:r>
              <a:rPr lang="it-IT" sz="2200" dirty="0" smtClean="0">
                <a:solidFill>
                  <a:srgbClr val="0070C0"/>
                </a:solidFill>
                <a:latin typeface="Comic Sans MS" pitchFamily="66" charset="0"/>
              </a:rPr>
              <a:t>,  </a:t>
            </a:r>
            <a:r>
              <a:rPr lang="it-IT" sz="2200" dirty="0" err="1" smtClean="0">
                <a:solidFill>
                  <a:srgbClr val="0070C0"/>
                </a:solidFill>
                <a:latin typeface="Comic Sans MS" pitchFamily="66" charset="0"/>
              </a:rPr>
              <a:t>atoll</a:t>
            </a:r>
            <a:r>
              <a:rPr lang="it-IT" sz="2200" dirty="0" smtClean="0">
                <a:solidFill>
                  <a:srgbClr val="0070C0"/>
                </a:solidFill>
                <a:latin typeface="Comic Sans MS" pitchFamily="66" charset="0"/>
              </a:rPr>
              <a:t> source 4U 1705-44 </a:t>
            </a:r>
          </a:p>
          <a:p>
            <a:pPr eaLnBrk="0" hangingPunct="0">
              <a:spcBef>
                <a:spcPct val="50000"/>
              </a:spcBef>
            </a:pPr>
            <a:r>
              <a:rPr lang="it-IT" sz="2000" dirty="0" smtClean="0">
                <a:solidFill>
                  <a:srgbClr val="0070C0"/>
                </a:solidFill>
                <a:latin typeface="Comic Sans MS" pitchFamily="66" charset="0"/>
              </a:rPr>
              <a:t>(</a:t>
            </a:r>
            <a:r>
              <a:rPr lang="it-IT" sz="2000" dirty="0" err="1" smtClean="0">
                <a:solidFill>
                  <a:srgbClr val="0070C0"/>
                </a:solidFill>
                <a:latin typeface="Comic Sans MS" pitchFamily="66" charset="0"/>
              </a:rPr>
              <a:t>From</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Done</a:t>
            </a:r>
            <a:r>
              <a:rPr lang="it-IT" sz="2000" dirty="0" smtClean="0">
                <a:solidFill>
                  <a:srgbClr val="0070C0"/>
                </a:solidFill>
                <a:latin typeface="Comic Sans MS" pitchFamily="66" charset="0"/>
              </a:rPr>
              <a:t> </a:t>
            </a:r>
            <a:r>
              <a:rPr lang="it-IT" sz="2000" dirty="0" err="1" smtClean="0">
                <a:solidFill>
                  <a:srgbClr val="0070C0"/>
                </a:solidFill>
                <a:latin typeface="Comic Sans MS" pitchFamily="66" charset="0"/>
              </a:rPr>
              <a:t>et</a:t>
            </a:r>
            <a:r>
              <a:rPr lang="it-IT" sz="2000" dirty="0" smtClean="0">
                <a:solidFill>
                  <a:srgbClr val="0070C0"/>
                </a:solidFill>
                <a:latin typeface="Comic Sans MS" pitchFamily="66" charset="0"/>
              </a:rPr>
              <a:t> al. 2007, </a:t>
            </a:r>
            <a:r>
              <a:rPr lang="it-IT" sz="2000" dirty="0" err="1" smtClean="0">
                <a:solidFill>
                  <a:srgbClr val="0070C0"/>
                </a:solidFill>
                <a:latin typeface="Comic Sans MS" pitchFamily="66" charset="0"/>
              </a:rPr>
              <a:t>A&amp;ARv</a:t>
            </a:r>
            <a:r>
              <a:rPr lang="it-IT" sz="2000" dirty="0" smtClean="0">
                <a:solidFill>
                  <a:srgbClr val="0070C0"/>
                </a:solidFill>
                <a:latin typeface="Comic Sans MS" pitchFamily="66" charset="0"/>
              </a:rPr>
              <a:t>)</a:t>
            </a:r>
            <a:endParaRPr lang="it-IT" sz="2000" dirty="0">
              <a:solidFill>
                <a:srgbClr val="0070C0"/>
              </a:solidFill>
              <a:latin typeface="Comic Sans MS" pitchFamily="66"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8269" y="215635"/>
            <a:ext cx="9432356" cy="1259946"/>
          </a:xfrm>
        </p:spPr>
        <p:txBody>
          <a:bodyPr/>
          <a:lstStyle/>
          <a:p>
            <a:r>
              <a:rPr lang="it-IT" dirty="0" smtClean="0">
                <a:solidFill>
                  <a:schemeClr val="bg1"/>
                </a:solidFill>
              </a:rPr>
              <a:t>High </a:t>
            </a:r>
            <a:r>
              <a:rPr lang="it-IT" dirty="0" err="1" smtClean="0">
                <a:solidFill>
                  <a:schemeClr val="bg1"/>
                </a:solidFill>
              </a:rPr>
              <a:t>inclination</a:t>
            </a:r>
            <a:r>
              <a:rPr lang="it-IT" dirty="0" smtClean="0">
                <a:solidFill>
                  <a:schemeClr val="bg1"/>
                </a:solidFill>
              </a:rPr>
              <a:t> </a:t>
            </a:r>
            <a:r>
              <a:rPr lang="it-IT" dirty="0" err="1" smtClean="0">
                <a:solidFill>
                  <a:schemeClr val="bg1"/>
                </a:solidFill>
              </a:rPr>
              <a:t>LMXBs</a:t>
            </a:r>
            <a:r>
              <a:rPr lang="it-IT" dirty="0" smtClean="0">
                <a:solidFill>
                  <a:schemeClr val="bg1"/>
                </a:solidFill>
              </a:rPr>
              <a:t>: the </a:t>
            </a:r>
            <a:r>
              <a:rPr lang="it-IT" dirty="0" err="1" smtClean="0">
                <a:solidFill>
                  <a:schemeClr val="bg1"/>
                </a:solidFill>
              </a:rPr>
              <a:t>so-called</a:t>
            </a:r>
            <a:r>
              <a:rPr lang="it-IT" dirty="0" smtClean="0">
                <a:solidFill>
                  <a:schemeClr val="bg1"/>
                </a:solidFill>
              </a:rPr>
              <a:t> ADC </a:t>
            </a:r>
            <a:r>
              <a:rPr lang="it-IT" dirty="0" err="1" smtClean="0">
                <a:solidFill>
                  <a:schemeClr val="bg1"/>
                </a:solidFill>
              </a:rPr>
              <a:t>sources</a:t>
            </a:r>
            <a:endParaRPr lang="it-IT" dirty="0">
              <a:solidFill>
                <a:schemeClr val="bg1"/>
              </a:solidFill>
            </a:endParaRPr>
          </a:p>
        </p:txBody>
      </p:sp>
      <p:pic>
        <p:nvPicPr>
          <p:cNvPr id="4" name="Segnaposto contenuto 3" descr="Untitled.bmp"/>
          <p:cNvPicPr>
            <a:picLocks noGrp="1" noChangeAspect="1"/>
          </p:cNvPicPr>
          <p:nvPr>
            <p:ph idx="1"/>
          </p:nvPr>
        </p:nvPicPr>
        <p:blipFill>
          <a:blip r:embed="rId3" cstate="print"/>
          <a:stretch>
            <a:fillRect/>
          </a:stretch>
        </p:blipFill>
        <p:spPr>
          <a:xfrm rot="21600000">
            <a:off x="1008061" y="1732449"/>
            <a:ext cx="9072563" cy="4948888"/>
          </a:xfrm>
        </p:spPr>
      </p:pic>
      <p:cxnSp>
        <p:nvCxnSpPr>
          <p:cNvPr id="11" name="Connettore 2 10"/>
          <p:cNvCxnSpPr/>
          <p:nvPr/>
        </p:nvCxnSpPr>
        <p:spPr>
          <a:xfrm rot="5400000">
            <a:off x="6894215" y="2665210"/>
            <a:ext cx="1259955" cy="110257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rot="16200000" flipH="1">
            <a:off x="4255912" y="3177075"/>
            <a:ext cx="1338702" cy="94506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rot="16200000" flipH="1">
            <a:off x="1381319" y="3373976"/>
            <a:ext cx="944966" cy="3150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1063381" y="2651884"/>
            <a:ext cx="1707558" cy="37877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schemeClr val="bg1">
                <a:alpha val="40000"/>
              </a:schemeClr>
            </a:outerShdw>
          </a:effectLst>
        </p:spPr>
        <p:txBody>
          <a:bodyPr wrap="none" lIns="100794" tIns="50397" rIns="100794" bIns="50397" rtlCol="0">
            <a:spAutoFit/>
          </a:bodyPr>
          <a:lstStyle/>
          <a:p>
            <a:r>
              <a:rPr lang="it-IT" dirty="0" err="1" smtClean="0">
                <a:solidFill>
                  <a:schemeClr val="bg1"/>
                </a:solidFill>
              </a:rPr>
              <a:t>Companion</a:t>
            </a:r>
            <a:r>
              <a:rPr lang="it-IT" dirty="0" smtClean="0">
                <a:solidFill>
                  <a:schemeClr val="bg1"/>
                </a:solidFill>
              </a:rPr>
              <a:t> Star</a:t>
            </a:r>
            <a:endParaRPr lang="it-IT" dirty="0">
              <a:solidFill>
                <a:schemeClr val="bg1"/>
              </a:solidFill>
            </a:endParaRPr>
          </a:p>
        </p:txBody>
      </p:sp>
      <p:sp>
        <p:nvSpPr>
          <p:cNvPr id="23" name="CasellaDiTesto 22"/>
          <p:cNvSpPr txBox="1"/>
          <p:nvPr/>
        </p:nvSpPr>
        <p:spPr>
          <a:xfrm>
            <a:off x="3381170" y="2586521"/>
            <a:ext cx="1518597" cy="37877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schemeClr val="bg1">
                <a:alpha val="40000"/>
              </a:schemeClr>
            </a:outerShdw>
          </a:effectLst>
        </p:spPr>
        <p:txBody>
          <a:bodyPr wrap="none" lIns="100794" tIns="50397" rIns="100794" bIns="50397" rtlCol="0">
            <a:spAutoFit/>
          </a:bodyPr>
          <a:lstStyle/>
          <a:p>
            <a:r>
              <a:rPr lang="it-IT" dirty="0" err="1" smtClean="0">
                <a:solidFill>
                  <a:schemeClr val="bg1"/>
                </a:solidFill>
              </a:rPr>
              <a:t>Accretion</a:t>
            </a:r>
            <a:r>
              <a:rPr lang="it-IT" dirty="0" smtClean="0">
                <a:solidFill>
                  <a:schemeClr val="bg1"/>
                </a:solidFill>
              </a:rPr>
              <a:t> disk</a:t>
            </a:r>
            <a:endParaRPr lang="it-IT" dirty="0">
              <a:solidFill>
                <a:schemeClr val="bg1"/>
              </a:solidFill>
            </a:endParaRPr>
          </a:p>
        </p:txBody>
      </p:sp>
      <p:sp>
        <p:nvSpPr>
          <p:cNvPr id="24" name="CasellaDiTesto 23"/>
          <p:cNvSpPr txBox="1"/>
          <p:nvPr/>
        </p:nvSpPr>
        <p:spPr>
          <a:xfrm>
            <a:off x="7602949" y="2179401"/>
            <a:ext cx="879511" cy="37877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schemeClr val="bg1">
                <a:alpha val="40000"/>
              </a:schemeClr>
            </a:outerShdw>
          </a:effectLst>
        </p:spPr>
        <p:txBody>
          <a:bodyPr wrap="none" lIns="100794" tIns="50397" rIns="100794" bIns="50397" rtlCol="0">
            <a:spAutoFit/>
          </a:bodyPr>
          <a:lstStyle/>
          <a:p>
            <a:r>
              <a:rPr lang="it-IT" dirty="0" smtClean="0">
                <a:solidFill>
                  <a:schemeClr val="bg1"/>
                </a:solidFill>
              </a:rPr>
              <a:t>Corona</a:t>
            </a:r>
            <a:endParaRPr lang="it-IT" dirty="0">
              <a:solidFill>
                <a:schemeClr val="bg1"/>
              </a:solidFill>
            </a:endParaRPr>
          </a:p>
        </p:txBody>
      </p:sp>
      <p:cxnSp>
        <p:nvCxnSpPr>
          <p:cNvPr id="26" name="Connettore 2 25"/>
          <p:cNvCxnSpPr/>
          <p:nvPr/>
        </p:nvCxnSpPr>
        <p:spPr>
          <a:xfrm rot="5400000" flipH="1" flipV="1">
            <a:off x="3153336" y="4988293"/>
            <a:ext cx="1338702" cy="3150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1853802" y="5815155"/>
            <a:ext cx="3113264" cy="655776"/>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schemeClr val="bg1">
                <a:alpha val="40000"/>
              </a:schemeClr>
            </a:outerShdw>
          </a:effectLst>
        </p:spPr>
        <p:txBody>
          <a:bodyPr wrap="none" lIns="100794" tIns="50397" rIns="100794" bIns="50397" rtlCol="0">
            <a:spAutoFit/>
          </a:bodyPr>
          <a:lstStyle/>
          <a:p>
            <a:r>
              <a:rPr lang="it-IT" dirty="0" err="1" smtClean="0">
                <a:solidFill>
                  <a:schemeClr val="bg1"/>
                </a:solidFill>
              </a:rPr>
              <a:t>Inner</a:t>
            </a:r>
            <a:r>
              <a:rPr lang="it-IT" dirty="0" smtClean="0">
                <a:solidFill>
                  <a:schemeClr val="bg1"/>
                </a:solidFill>
              </a:rPr>
              <a:t> </a:t>
            </a:r>
            <a:r>
              <a:rPr lang="it-IT" dirty="0" err="1" smtClean="0">
                <a:solidFill>
                  <a:schemeClr val="bg1"/>
                </a:solidFill>
              </a:rPr>
              <a:t>Lagrangian</a:t>
            </a:r>
            <a:r>
              <a:rPr lang="it-IT" dirty="0" smtClean="0">
                <a:solidFill>
                  <a:schemeClr val="bg1"/>
                </a:solidFill>
              </a:rPr>
              <a:t> </a:t>
            </a:r>
            <a:r>
              <a:rPr lang="it-IT" dirty="0" err="1" smtClean="0">
                <a:solidFill>
                  <a:schemeClr val="bg1"/>
                </a:solidFill>
              </a:rPr>
              <a:t>point</a:t>
            </a:r>
            <a:endParaRPr lang="it-IT" dirty="0" smtClean="0">
              <a:solidFill>
                <a:schemeClr val="bg1"/>
              </a:solidFill>
            </a:endParaRPr>
          </a:p>
          <a:p>
            <a:r>
              <a:rPr lang="it-IT" dirty="0" err="1" smtClean="0">
                <a:solidFill>
                  <a:schemeClr val="bg1"/>
                </a:solidFill>
              </a:rPr>
              <a:t>Thick</a:t>
            </a:r>
            <a:r>
              <a:rPr lang="it-IT" dirty="0" smtClean="0">
                <a:solidFill>
                  <a:schemeClr val="bg1"/>
                </a:solidFill>
              </a:rPr>
              <a:t> </a:t>
            </a:r>
            <a:r>
              <a:rPr lang="it-IT" dirty="0" err="1" smtClean="0">
                <a:solidFill>
                  <a:schemeClr val="bg1"/>
                </a:solidFill>
              </a:rPr>
              <a:t>bulge</a:t>
            </a:r>
            <a:r>
              <a:rPr lang="it-IT" dirty="0" smtClean="0">
                <a:solidFill>
                  <a:schemeClr val="bg1"/>
                </a:solidFill>
              </a:rPr>
              <a:t> at the impact </a:t>
            </a:r>
            <a:r>
              <a:rPr lang="it-IT" dirty="0" err="1" smtClean="0">
                <a:solidFill>
                  <a:schemeClr val="bg1"/>
                </a:solidFill>
              </a:rPr>
              <a:t>point</a:t>
            </a:r>
            <a:endParaRPr lang="it-IT" dirty="0">
              <a:solidFill>
                <a:schemeClr val="bg1"/>
              </a:solidFill>
            </a:endParaRPr>
          </a:p>
        </p:txBody>
      </p:sp>
      <p:cxnSp>
        <p:nvCxnSpPr>
          <p:cNvPr id="31" name="Connettore 2 30"/>
          <p:cNvCxnSpPr/>
          <p:nvPr/>
        </p:nvCxnSpPr>
        <p:spPr>
          <a:xfrm rot="16200000" flipV="1">
            <a:off x="6657949" y="4476404"/>
            <a:ext cx="1259955" cy="94506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7013950" y="5578913"/>
            <a:ext cx="1410490" cy="37877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38100" dir="2700000" algn="tl" rotWithShape="0">
              <a:schemeClr val="bg1">
                <a:alpha val="40000"/>
              </a:schemeClr>
            </a:outerShdw>
          </a:effectLst>
        </p:spPr>
        <p:txBody>
          <a:bodyPr wrap="none" lIns="100794" tIns="50397" rIns="100794" bIns="50397" rtlCol="0">
            <a:spAutoFit/>
          </a:bodyPr>
          <a:lstStyle/>
          <a:p>
            <a:r>
              <a:rPr lang="it-IT" dirty="0" err="1" smtClean="0">
                <a:solidFill>
                  <a:schemeClr val="bg1"/>
                </a:solidFill>
              </a:rPr>
              <a:t>Neutron</a:t>
            </a:r>
            <a:r>
              <a:rPr lang="it-IT" dirty="0" smtClean="0">
                <a:solidFill>
                  <a:schemeClr val="bg1"/>
                </a:solidFill>
              </a:rPr>
              <a:t> Star</a:t>
            </a:r>
            <a:endParaRPr lang="it-IT" dirty="0">
              <a:solidFill>
                <a:schemeClr val="bg1"/>
              </a:solidFill>
            </a:endParaRPr>
          </a:p>
        </p:txBody>
      </p:sp>
      <p:sp>
        <p:nvSpPr>
          <p:cNvPr id="14" name="Text Box 4"/>
          <p:cNvSpPr txBox="1">
            <a:spLocks noChangeArrowheads="1"/>
          </p:cNvSpPr>
          <p:nvPr/>
        </p:nvSpPr>
        <p:spPr bwMode="auto">
          <a:xfrm>
            <a:off x="719831" y="6867896"/>
            <a:ext cx="9360793" cy="471110"/>
          </a:xfrm>
          <a:prstGeom prst="rect">
            <a:avLst/>
          </a:prstGeom>
          <a:solidFill>
            <a:schemeClr val="bg1"/>
          </a:solidFill>
          <a:ln w="9525" algn="ctr">
            <a:noFill/>
            <a:miter lim="800000"/>
            <a:headEnd/>
            <a:tailEnd/>
          </a:ln>
          <a:effectLst/>
        </p:spPr>
        <p:txBody>
          <a:bodyPr wrap="square" lIns="100794" tIns="50397" rIns="100794" bIns="50397">
            <a:spAutoFit/>
          </a:bodyPr>
          <a:lstStyle/>
          <a:p>
            <a:pPr eaLnBrk="0" hangingPunct="0">
              <a:spcBef>
                <a:spcPct val="50000"/>
              </a:spcBef>
            </a:pPr>
            <a:r>
              <a:rPr lang="it-IT" sz="2400" dirty="0" err="1" smtClean="0">
                <a:latin typeface="Comic Sans MS" pitchFamily="66" charset="0"/>
              </a:rPr>
              <a:t>Eclipses</a:t>
            </a:r>
            <a:r>
              <a:rPr lang="it-IT" sz="2400" dirty="0" smtClean="0">
                <a:latin typeface="Comic Sans MS" pitchFamily="66" charset="0"/>
              </a:rPr>
              <a:t> (</a:t>
            </a:r>
            <a:r>
              <a:rPr lang="it-IT" sz="2400" dirty="0" err="1" smtClean="0">
                <a:latin typeface="Comic Sans MS" pitchFamily="66" charset="0"/>
              </a:rPr>
              <a:t>when</a:t>
            </a:r>
            <a:r>
              <a:rPr lang="it-IT" sz="2400" dirty="0" smtClean="0">
                <a:latin typeface="Comic Sans MS" pitchFamily="66" charset="0"/>
              </a:rPr>
              <a:t> </a:t>
            </a:r>
            <a:r>
              <a:rPr lang="it-IT" sz="2400" dirty="0" err="1" smtClean="0">
                <a:latin typeface="Comic Sans MS" pitchFamily="66" charset="0"/>
              </a:rPr>
              <a:t>present</a:t>
            </a:r>
            <a:r>
              <a:rPr lang="it-IT" sz="2400" dirty="0" smtClean="0">
                <a:latin typeface="Comic Sans MS" pitchFamily="66" charset="0"/>
              </a:rPr>
              <a:t>) are </a:t>
            </a:r>
            <a:r>
              <a:rPr lang="it-IT" sz="2400" dirty="0" err="1" smtClean="0">
                <a:latin typeface="Comic Sans MS" pitchFamily="66" charset="0"/>
              </a:rPr>
              <a:t>partial</a:t>
            </a:r>
            <a:r>
              <a:rPr lang="it-IT" sz="2400" dirty="0" smtClean="0">
                <a:latin typeface="Comic Sans MS" pitchFamily="66" charset="0"/>
              </a:rPr>
              <a:t> -&gt; </a:t>
            </a:r>
            <a:r>
              <a:rPr lang="it-IT" sz="2400" dirty="0" err="1" smtClean="0">
                <a:latin typeface="Comic Sans MS" pitchFamily="66" charset="0"/>
              </a:rPr>
              <a:t>extended</a:t>
            </a:r>
            <a:r>
              <a:rPr lang="it-IT" sz="2400" dirty="0" smtClean="0">
                <a:latin typeface="Comic Sans MS" pitchFamily="66" charset="0"/>
              </a:rPr>
              <a:t> corona </a:t>
            </a:r>
            <a:r>
              <a:rPr lang="it-IT" sz="2400" dirty="0" err="1" smtClean="0">
                <a:latin typeface="Comic Sans MS" pitchFamily="66" charset="0"/>
              </a:rPr>
              <a:t>needed</a:t>
            </a:r>
            <a:endParaRPr lang="it-IT" sz="2400" dirty="0">
              <a:latin typeface="Comic Sans MS" pitchFamily="66" charset="0"/>
            </a:endParaRPr>
          </a:p>
        </p:txBody>
      </p:sp>
      <p:cxnSp>
        <p:nvCxnSpPr>
          <p:cNvPr id="16" name="Connettore 1 15"/>
          <p:cNvCxnSpPr/>
          <p:nvPr/>
        </p:nvCxnSpPr>
        <p:spPr>
          <a:xfrm>
            <a:off x="575568" y="3491805"/>
            <a:ext cx="5688632" cy="504056"/>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17" name="Immagine 16" descr="xmm.bmp"/>
          <p:cNvPicPr>
            <a:picLocks noChangeAspect="1"/>
          </p:cNvPicPr>
          <p:nvPr/>
        </p:nvPicPr>
        <p:blipFill>
          <a:blip r:embed="rId4" cstate="print"/>
          <a:stretch>
            <a:fillRect/>
          </a:stretch>
        </p:blipFill>
        <p:spPr>
          <a:xfrm>
            <a:off x="-248" y="3131765"/>
            <a:ext cx="1286947" cy="96543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yt-bluebo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5165</TotalTime>
  <Words>2774</Words>
  <Application>Microsoft Office PowerPoint</Application>
  <PresentationFormat>Personalizzato</PresentationFormat>
  <Paragraphs>342</Paragraphs>
  <Slides>35</Slides>
  <Notes>35</Notes>
  <HiddenSlides>0</HiddenSlides>
  <MMClips>1</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lyt-bluebox</vt:lpstr>
      <vt:lpstr>Diapositiva 1</vt:lpstr>
      <vt:lpstr>Low Mass X-ray Binaries: Classification</vt:lpstr>
      <vt:lpstr>NS Low Mass X-ray Binaries</vt:lpstr>
      <vt:lpstr>Neutron star low mass x-ray binaries classification</vt:lpstr>
      <vt:lpstr>Atoll sources: energy spectra</vt:lpstr>
      <vt:lpstr>X-ray energy spectra of Z sources up to ~20 keV</vt:lpstr>
      <vt:lpstr>Broad band Spectra of BHXBs</vt:lpstr>
      <vt:lpstr>Spectra of NS LMXBs: Strong Analogies with the Spectra of BHCs</vt:lpstr>
      <vt:lpstr>High inclination LMXBs: the so-called ADC sources</vt:lpstr>
      <vt:lpstr>The ADC source 4U 1822-371</vt:lpstr>
      <vt:lpstr>Broad band spectrum of 4U 1822-371: a Z-source seen at high inclination?</vt:lpstr>
      <vt:lpstr>Can the extended corona be the source of the observed spectrum?</vt:lpstr>
      <vt:lpstr>Can the extended corona be the source of the observed spectrum?</vt:lpstr>
      <vt:lpstr>The extended corona should be optically thin</vt:lpstr>
      <vt:lpstr>Diapositiva 15</vt:lpstr>
      <vt:lpstr>High resolution spectroscopy of massive BHs: MCG-6-30-15</vt:lpstr>
      <vt:lpstr>Diapositiva 17</vt:lpstr>
      <vt:lpstr>High resolution spectroscopy of NS Low Mass X-ray binaries with XMM</vt:lpstr>
      <vt:lpstr>Diapositiva 19</vt:lpstr>
      <vt:lpstr>Diapositiva 20</vt:lpstr>
      <vt:lpstr>Diapositiva 21</vt:lpstr>
      <vt:lpstr>Relativistic Iron Lines in WDs?</vt:lpstr>
      <vt:lpstr>Proposed alternative model: Wind line profile</vt:lpstr>
      <vt:lpstr>Diapositiva 24</vt:lpstr>
      <vt:lpstr>Discovery of a broad Fe K-shell Line  in 4U 1705-44 during a soft state</vt:lpstr>
      <vt:lpstr>The XMM-Newton spectrum of 4U 1705-44 during a soft state</vt:lpstr>
      <vt:lpstr>The relativistic line of 4U 1705-44</vt:lpstr>
      <vt:lpstr>Diapositiva 28</vt:lpstr>
      <vt:lpstr>Diapositiva 29</vt:lpstr>
      <vt:lpstr>Pile-up in the XMM/pn data?</vt:lpstr>
      <vt:lpstr>Diskline Parameters in 4U 1705-44 soft state</vt:lpstr>
      <vt:lpstr>Fe K-shell line in 4U 1705-44 during a hard state observed by XMM-Newton</vt:lpstr>
      <vt:lpstr>4U1705-44 during a hard state</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Tiziana Di Salvo</dc:creator>
  <cp:lastModifiedBy>Tiziana Di Salvo</cp:lastModifiedBy>
  <cp:revision>464</cp:revision>
  <dcterms:created xsi:type="dcterms:W3CDTF">2009-09-23T11:24:51Z</dcterms:created>
  <dcterms:modified xsi:type="dcterms:W3CDTF">2010-10-12T13:52:49Z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